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2" r:id="rId4"/>
    <p:sldId id="261" r:id="rId5"/>
    <p:sldId id="257" r:id="rId6"/>
    <p:sldId id="260" r:id="rId7"/>
    <p:sldId id="259" r:id="rId8"/>
    <p:sldId id="264" r:id="rId9"/>
    <p:sldId id="263"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4" d="100"/>
          <a:sy n="114" d="100"/>
        </p:scale>
        <p:origin x="47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C3746B-9328-4CEE-986A-AF5ABBC86E0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B2F3DD5-A2A4-466C-B8C6-89F75481815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B6F1D53-F712-4D0A-AFFA-955DABFE3FC7}"/>
              </a:ext>
            </a:extLst>
          </p:cNvPr>
          <p:cNvSpPr>
            <a:spLocks noGrp="1"/>
          </p:cNvSpPr>
          <p:nvPr>
            <p:ph type="dt" sz="half" idx="10"/>
          </p:nvPr>
        </p:nvSpPr>
        <p:spPr/>
        <p:txBody>
          <a:bodyPr/>
          <a:lstStyle/>
          <a:p>
            <a:fld id="{26C92D06-11A1-4637-A025-A4BDE20C0138}" type="datetimeFigureOut">
              <a:rPr lang="en-GB" smtClean="0"/>
              <a:t>15/03/2021</a:t>
            </a:fld>
            <a:endParaRPr lang="en-GB"/>
          </a:p>
        </p:txBody>
      </p:sp>
      <p:sp>
        <p:nvSpPr>
          <p:cNvPr id="5" name="Footer Placeholder 4">
            <a:extLst>
              <a:ext uri="{FF2B5EF4-FFF2-40B4-BE49-F238E27FC236}">
                <a16:creationId xmlns:a16="http://schemas.microsoft.com/office/drawing/2014/main" id="{CF0CA4CD-3852-4381-8931-5B4DDD09EAA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DEF3312-DEE9-4B1D-ADEE-85AD32F6BCDA}"/>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18505827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F4E8B0-EEC6-4BB2-901E-7981DF7F9D4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4F940E1-6D4A-42A9-B8D3-D66398D6B9E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179E178-F554-46CB-B35F-C102B8B74C16}"/>
              </a:ext>
            </a:extLst>
          </p:cNvPr>
          <p:cNvSpPr>
            <a:spLocks noGrp="1"/>
          </p:cNvSpPr>
          <p:nvPr>
            <p:ph type="dt" sz="half" idx="10"/>
          </p:nvPr>
        </p:nvSpPr>
        <p:spPr/>
        <p:txBody>
          <a:bodyPr/>
          <a:lstStyle/>
          <a:p>
            <a:fld id="{26C92D06-11A1-4637-A025-A4BDE20C0138}" type="datetimeFigureOut">
              <a:rPr lang="en-GB" smtClean="0"/>
              <a:t>15/03/2021</a:t>
            </a:fld>
            <a:endParaRPr lang="en-GB"/>
          </a:p>
        </p:txBody>
      </p:sp>
      <p:sp>
        <p:nvSpPr>
          <p:cNvPr id="5" name="Footer Placeholder 4">
            <a:extLst>
              <a:ext uri="{FF2B5EF4-FFF2-40B4-BE49-F238E27FC236}">
                <a16:creationId xmlns:a16="http://schemas.microsoft.com/office/drawing/2014/main" id="{38DA95C4-812E-4E67-B8FD-EE25262E085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BA051DE-7E13-4F5F-B3E9-40224FAE54C9}"/>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22143736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B9B1A40-B29E-4BAE-A4E0-4FF1D9E5C3B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E5F6D4A-5716-4A31-A59F-712CF7B6D34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4A00239-E3D1-4BA2-A719-F081322984B3}"/>
              </a:ext>
            </a:extLst>
          </p:cNvPr>
          <p:cNvSpPr>
            <a:spLocks noGrp="1"/>
          </p:cNvSpPr>
          <p:nvPr>
            <p:ph type="dt" sz="half" idx="10"/>
          </p:nvPr>
        </p:nvSpPr>
        <p:spPr/>
        <p:txBody>
          <a:bodyPr/>
          <a:lstStyle/>
          <a:p>
            <a:fld id="{26C92D06-11A1-4637-A025-A4BDE20C0138}" type="datetimeFigureOut">
              <a:rPr lang="en-GB" smtClean="0"/>
              <a:t>15/03/2021</a:t>
            </a:fld>
            <a:endParaRPr lang="en-GB"/>
          </a:p>
        </p:txBody>
      </p:sp>
      <p:sp>
        <p:nvSpPr>
          <p:cNvPr id="5" name="Footer Placeholder 4">
            <a:extLst>
              <a:ext uri="{FF2B5EF4-FFF2-40B4-BE49-F238E27FC236}">
                <a16:creationId xmlns:a16="http://schemas.microsoft.com/office/drawing/2014/main" id="{4F449930-7455-461D-923A-1A735655DAD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2EF738A-1FC3-4DA6-A9EA-2A95F8666694}"/>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4089539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BC22D-BE29-4C6C-934C-2BE5C23FDED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A7CA706-8880-4171-BA07-3E479C18C25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7685435-7F76-476E-9D59-A42510F9066F}"/>
              </a:ext>
            </a:extLst>
          </p:cNvPr>
          <p:cNvSpPr>
            <a:spLocks noGrp="1"/>
          </p:cNvSpPr>
          <p:nvPr>
            <p:ph type="dt" sz="half" idx="10"/>
          </p:nvPr>
        </p:nvSpPr>
        <p:spPr/>
        <p:txBody>
          <a:bodyPr/>
          <a:lstStyle/>
          <a:p>
            <a:fld id="{26C92D06-11A1-4637-A025-A4BDE20C0138}" type="datetimeFigureOut">
              <a:rPr lang="en-GB" smtClean="0"/>
              <a:t>15/03/2021</a:t>
            </a:fld>
            <a:endParaRPr lang="en-GB"/>
          </a:p>
        </p:txBody>
      </p:sp>
      <p:sp>
        <p:nvSpPr>
          <p:cNvPr id="5" name="Footer Placeholder 4">
            <a:extLst>
              <a:ext uri="{FF2B5EF4-FFF2-40B4-BE49-F238E27FC236}">
                <a16:creationId xmlns:a16="http://schemas.microsoft.com/office/drawing/2014/main" id="{4CDF8922-8D5F-4B8E-9845-8362DC832F5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D77922F-F493-4178-8C7E-250E492AC984}"/>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13741528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B8F465-9248-4828-8749-1AE61AC9FDC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D03E081-9B3A-4B96-BE9B-52E3C88B74E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F966D2-BE64-48B1-AF57-13BFD208F3EB}"/>
              </a:ext>
            </a:extLst>
          </p:cNvPr>
          <p:cNvSpPr>
            <a:spLocks noGrp="1"/>
          </p:cNvSpPr>
          <p:nvPr>
            <p:ph type="dt" sz="half" idx="10"/>
          </p:nvPr>
        </p:nvSpPr>
        <p:spPr/>
        <p:txBody>
          <a:bodyPr/>
          <a:lstStyle/>
          <a:p>
            <a:fld id="{26C92D06-11A1-4637-A025-A4BDE20C0138}" type="datetimeFigureOut">
              <a:rPr lang="en-GB" smtClean="0"/>
              <a:t>15/03/2021</a:t>
            </a:fld>
            <a:endParaRPr lang="en-GB"/>
          </a:p>
        </p:txBody>
      </p:sp>
      <p:sp>
        <p:nvSpPr>
          <p:cNvPr id="5" name="Footer Placeholder 4">
            <a:extLst>
              <a:ext uri="{FF2B5EF4-FFF2-40B4-BE49-F238E27FC236}">
                <a16:creationId xmlns:a16="http://schemas.microsoft.com/office/drawing/2014/main" id="{B7B91624-F928-4B83-8F21-311BD93ACD8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92CD0DE-425C-4AEA-BB32-994CE55A1A84}"/>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1688843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57CB94-3D28-42A9-BA78-88373DC31BD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648E2E0-6157-4D55-B2C7-3BB3E953B4A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FA5DFC1-AE81-48E1-B653-6F76F6BD05D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647B13C-8583-4C72-B946-9452677B203E}"/>
              </a:ext>
            </a:extLst>
          </p:cNvPr>
          <p:cNvSpPr>
            <a:spLocks noGrp="1"/>
          </p:cNvSpPr>
          <p:nvPr>
            <p:ph type="dt" sz="half" idx="10"/>
          </p:nvPr>
        </p:nvSpPr>
        <p:spPr/>
        <p:txBody>
          <a:bodyPr/>
          <a:lstStyle/>
          <a:p>
            <a:fld id="{26C92D06-11A1-4637-A025-A4BDE20C0138}" type="datetimeFigureOut">
              <a:rPr lang="en-GB" smtClean="0"/>
              <a:t>15/03/2021</a:t>
            </a:fld>
            <a:endParaRPr lang="en-GB"/>
          </a:p>
        </p:txBody>
      </p:sp>
      <p:sp>
        <p:nvSpPr>
          <p:cNvPr id="6" name="Footer Placeholder 5">
            <a:extLst>
              <a:ext uri="{FF2B5EF4-FFF2-40B4-BE49-F238E27FC236}">
                <a16:creationId xmlns:a16="http://schemas.microsoft.com/office/drawing/2014/main" id="{B4728EDC-22CB-4DB8-85A2-1FAB1685173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4E9B58B-75C3-466B-AD43-5BA2BF4EBAFF}"/>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11443073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CD1C4D-077A-40B5-955F-FB53774162D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AA78E74-BD5D-4C80-8D4B-0317E310E3F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97A3DC2-1C51-47F2-91BC-029C2E4C9CC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2FE86D9-6277-44DD-A555-17470D68568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CCD4302-351D-454F-BB88-B247D2B959B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8CB945FC-43F4-4AC3-BFB4-1DB1F8FE87AE}"/>
              </a:ext>
            </a:extLst>
          </p:cNvPr>
          <p:cNvSpPr>
            <a:spLocks noGrp="1"/>
          </p:cNvSpPr>
          <p:nvPr>
            <p:ph type="dt" sz="half" idx="10"/>
          </p:nvPr>
        </p:nvSpPr>
        <p:spPr/>
        <p:txBody>
          <a:bodyPr/>
          <a:lstStyle/>
          <a:p>
            <a:fld id="{26C92D06-11A1-4637-A025-A4BDE20C0138}" type="datetimeFigureOut">
              <a:rPr lang="en-GB" smtClean="0"/>
              <a:t>15/03/2021</a:t>
            </a:fld>
            <a:endParaRPr lang="en-GB"/>
          </a:p>
        </p:txBody>
      </p:sp>
      <p:sp>
        <p:nvSpPr>
          <p:cNvPr id="8" name="Footer Placeholder 7">
            <a:extLst>
              <a:ext uri="{FF2B5EF4-FFF2-40B4-BE49-F238E27FC236}">
                <a16:creationId xmlns:a16="http://schemas.microsoft.com/office/drawing/2014/main" id="{0B7086FA-4414-4143-9FA7-49106E5D541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607A05F-1251-4FC6-8A85-6B129542AD00}"/>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28335635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002830-8090-43D5-80DB-E75C21F40B9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840D555-657A-4A6E-A10E-348210EADE8C}"/>
              </a:ext>
            </a:extLst>
          </p:cNvPr>
          <p:cNvSpPr>
            <a:spLocks noGrp="1"/>
          </p:cNvSpPr>
          <p:nvPr>
            <p:ph type="dt" sz="half" idx="10"/>
          </p:nvPr>
        </p:nvSpPr>
        <p:spPr/>
        <p:txBody>
          <a:bodyPr/>
          <a:lstStyle/>
          <a:p>
            <a:fld id="{26C92D06-11A1-4637-A025-A4BDE20C0138}" type="datetimeFigureOut">
              <a:rPr lang="en-GB" smtClean="0"/>
              <a:t>15/03/2021</a:t>
            </a:fld>
            <a:endParaRPr lang="en-GB"/>
          </a:p>
        </p:txBody>
      </p:sp>
      <p:sp>
        <p:nvSpPr>
          <p:cNvPr id="4" name="Footer Placeholder 3">
            <a:extLst>
              <a:ext uri="{FF2B5EF4-FFF2-40B4-BE49-F238E27FC236}">
                <a16:creationId xmlns:a16="http://schemas.microsoft.com/office/drawing/2014/main" id="{BA46AE01-6012-4281-B091-8D67474DB44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04CB9A2-0DF6-4705-91D4-A0693FBD7BA8}"/>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23004059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2E3399F-0B75-4B74-950D-DD60081F9E37}"/>
              </a:ext>
            </a:extLst>
          </p:cNvPr>
          <p:cNvSpPr>
            <a:spLocks noGrp="1"/>
          </p:cNvSpPr>
          <p:nvPr>
            <p:ph type="dt" sz="half" idx="10"/>
          </p:nvPr>
        </p:nvSpPr>
        <p:spPr/>
        <p:txBody>
          <a:bodyPr/>
          <a:lstStyle/>
          <a:p>
            <a:fld id="{26C92D06-11A1-4637-A025-A4BDE20C0138}" type="datetimeFigureOut">
              <a:rPr lang="en-GB" smtClean="0"/>
              <a:t>15/03/2021</a:t>
            </a:fld>
            <a:endParaRPr lang="en-GB"/>
          </a:p>
        </p:txBody>
      </p:sp>
      <p:sp>
        <p:nvSpPr>
          <p:cNvPr id="3" name="Footer Placeholder 2">
            <a:extLst>
              <a:ext uri="{FF2B5EF4-FFF2-40B4-BE49-F238E27FC236}">
                <a16:creationId xmlns:a16="http://schemas.microsoft.com/office/drawing/2014/main" id="{1F95F1BC-9AB6-4630-8B0E-B3B9C8B5001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C31AAA6-52F9-4301-99B1-4B29195EF42D}"/>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2118274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3E5A5D-69CC-47F8-851A-80B11CA7C00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FCACA0D-CE49-4E9F-96B2-9FCB1E7DF3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996EA8A-8584-4D87-8217-2B006FFA76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6EC680-0A88-402A-BDFE-7BECB078E895}"/>
              </a:ext>
            </a:extLst>
          </p:cNvPr>
          <p:cNvSpPr>
            <a:spLocks noGrp="1"/>
          </p:cNvSpPr>
          <p:nvPr>
            <p:ph type="dt" sz="half" idx="10"/>
          </p:nvPr>
        </p:nvSpPr>
        <p:spPr/>
        <p:txBody>
          <a:bodyPr/>
          <a:lstStyle/>
          <a:p>
            <a:fld id="{26C92D06-11A1-4637-A025-A4BDE20C0138}" type="datetimeFigureOut">
              <a:rPr lang="en-GB" smtClean="0"/>
              <a:t>15/03/2021</a:t>
            </a:fld>
            <a:endParaRPr lang="en-GB"/>
          </a:p>
        </p:txBody>
      </p:sp>
      <p:sp>
        <p:nvSpPr>
          <p:cNvPr id="6" name="Footer Placeholder 5">
            <a:extLst>
              <a:ext uri="{FF2B5EF4-FFF2-40B4-BE49-F238E27FC236}">
                <a16:creationId xmlns:a16="http://schemas.microsoft.com/office/drawing/2014/main" id="{0CC21244-7CCB-4DA1-894F-C2A80E8E5FA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1FA791B-9EC8-41CC-84A6-CC6B77B9BE73}"/>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541347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F7DE63-9214-4E73-8646-F1B3777B19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7FE6CBF-577B-41CA-826A-E16C1DB81B3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908E7A7-C8B9-4B55-84B1-E308235E17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90DEAC1-E2BC-4855-9EE4-764106C11106}"/>
              </a:ext>
            </a:extLst>
          </p:cNvPr>
          <p:cNvSpPr>
            <a:spLocks noGrp="1"/>
          </p:cNvSpPr>
          <p:nvPr>
            <p:ph type="dt" sz="half" idx="10"/>
          </p:nvPr>
        </p:nvSpPr>
        <p:spPr/>
        <p:txBody>
          <a:bodyPr/>
          <a:lstStyle/>
          <a:p>
            <a:fld id="{26C92D06-11A1-4637-A025-A4BDE20C0138}" type="datetimeFigureOut">
              <a:rPr lang="en-GB" smtClean="0"/>
              <a:t>15/03/2021</a:t>
            </a:fld>
            <a:endParaRPr lang="en-GB"/>
          </a:p>
        </p:txBody>
      </p:sp>
      <p:sp>
        <p:nvSpPr>
          <p:cNvPr id="6" name="Footer Placeholder 5">
            <a:extLst>
              <a:ext uri="{FF2B5EF4-FFF2-40B4-BE49-F238E27FC236}">
                <a16:creationId xmlns:a16="http://schemas.microsoft.com/office/drawing/2014/main" id="{012CB73D-48B3-460F-8B7E-16C2D1BC305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45E8A88-7D67-4971-981E-E3B4424E0A64}"/>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542176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9AFA32A-F1D8-4236-A7FD-866D74529B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73AA7EF-30E2-462E-8158-460BE0BE41F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6C1D3C0-240E-451B-85D2-8B83340E85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C92D06-11A1-4637-A025-A4BDE20C0138}" type="datetimeFigureOut">
              <a:rPr lang="en-GB" smtClean="0"/>
              <a:t>15/03/2021</a:t>
            </a:fld>
            <a:endParaRPr lang="en-GB"/>
          </a:p>
        </p:txBody>
      </p:sp>
      <p:sp>
        <p:nvSpPr>
          <p:cNvPr id="5" name="Footer Placeholder 4">
            <a:extLst>
              <a:ext uri="{FF2B5EF4-FFF2-40B4-BE49-F238E27FC236}">
                <a16:creationId xmlns:a16="http://schemas.microsoft.com/office/drawing/2014/main" id="{A599F6BD-DA51-40F1-992D-36F1CE607F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55DFBEB-CD30-43AB-977A-6230E09DDE1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AE659B-DAA8-436B-8A38-7497F7705DA8}" type="slidenum">
              <a:rPr lang="en-GB" smtClean="0"/>
              <a:t>‹#›</a:t>
            </a:fld>
            <a:endParaRPr lang="en-GB"/>
          </a:p>
        </p:txBody>
      </p:sp>
    </p:spTree>
    <p:extLst>
      <p:ext uri="{BB962C8B-B14F-4D97-AF65-F5344CB8AC3E}">
        <p14:creationId xmlns:p14="http://schemas.microsoft.com/office/powerpoint/2010/main" val="42682943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9.jpe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379539" y="359286"/>
            <a:ext cx="1329043" cy="951058"/>
          </a:xfrm>
          <a:prstGeom prst="rect">
            <a:avLst/>
          </a:prstGeom>
        </p:spPr>
      </p:pic>
      <p:sp>
        <p:nvSpPr>
          <p:cNvPr id="2" name="TextBox 1">
            <a:extLst>
              <a:ext uri="{FF2B5EF4-FFF2-40B4-BE49-F238E27FC236}">
                <a16:creationId xmlns:a16="http://schemas.microsoft.com/office/drawing/2014/main" id="{FB57CF91-E0B8-4C9A-9C4F-ED8F73371FEA}"/>
              </a:ext>
            </a:extLst>
          </p:cNvPr>
          <p:cNvSpPr txBox="1"/>
          <p:nvPr/>
        </p:nvSpPr>
        <p:spPr>
          <a:xfrm>
            <a:off x="3733101" y="862815"/>
            <a:ext cx="6585357" cy="707886"/>
          </a:xfrm>
          <a:prstGeom prst="rect">
            <a:avLst/>
          </a:prstGeom>
          <a:noFill/>
        </p:spPr>
        <p:txBody>
          <a:bodyPr wrap="square" rtlCol="0">
            <a:spAutoFit/>
          </a:bodyPr>
          <a:lstStyle/>
          <a:p>
            <a:r>
              <a:rPr lang="en-GB" sz="4000" u="sng" dirty="0"/>
              <a:t>Reporting &amp; Recording </a:t>
            </a:r>
          </a:p>
        </p:txBody>
      </p:sp>
      <p:pic>
        <p:nvPicPr>
          <p:cNvPr id="1026" name="Picture 2" descr="Icon For Report #235795 - Free Icons Library">
            <a:extLst>
              <a:ext uri="{FF2B5EF4-FFF2-40B4-BE49-F238E27FC236}">
                <a16:creationId xmlns:a16="http://schemas.microsoft.com/office/drawing/2014/main" id="{59148B74-402F-400C-98F6-A0DB53DF03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26762" y="2704558"/>
            <a:ext cx="1963874" cy="2195463"/>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pen icon | Myiconfinder">
            <a:extLst>
              <a:ext uri="{FF2B5EF4-FFF2-40B4-BE49-F238E27FC236}">
                <a16:creationId xmlns:a16="http://schemas.microsoft.com/office/drawing/2014/main" id="{D8413DD3-6C66-49BF-A54E-DE805E9649E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21539" y="2820352"/>
            <a:ext cx="1963874" cy="19638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27055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379539" y="359286"/>
            <a:ext cx="1329043" cy="951058"/>
          </a:xfrm>
          <a:prstGeom prst="rect">
            <a:avLst/>
          </a:prstGeom>
        </p:spPr>
      </p:pic>
      <p:sp>
        <p:nvSpPr>
          <p:cNvPr id="2" name="AutoShape 4">
            <a:extLst>
              <a:ext uri="{FF2B5EF4-FFF2-40B4-BE49-F238E27FC236}">
                <a16:creationId xmlns:a16="http://schemas.microsoft.com/office/drawing/2014/main" id="{B11EEF51-8495-4D16-B0EE-4453B3373433}"/>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6" name="Picture 5" descr="A picture containing diagram&#10;&#10;Description automatically generated">
            <a:extLst>
              <a:ext uri="{FF2B5EF4-FFF2-40B4-BE49-F238E27FC236}">
                <a16:creationId xmlns:a16="http://schemas.microsoft.com/office/drawing/2014/main" id="{22A613E8-C927-4F5E-A642-7C8F8195F0A9}"/>
              </a:ext>
            </a:extLst>
          </p:cNvPr>
          <p:cNvPicPr>
            <a:picLocks noChangeAspect="1"/>
          </p:cNvPicPr>
          <p:nvPr/>
        </p:nvPicPr>
        <p:blipFill rotWithShape="1">
          <a:blip r:embed="rId3">
            <a:extLst>
              <a:ext uri="{28A0092B-C50C-407E-A947-70E740481C1C}">
                <a14:useLocalDpi xmlns:a14="http://schemas.microsoft.com/office/drawing/2010/main" val="0"/>
              </a:ext>
            </a:extLst>
          </a:blip>
          <a:srcRect l="20573" t="17248" r="21353" b="63792"/>
          <a:stretch/>
        </p:blipFill>
        <p:spPr>
          <a:xfrm>
            <a:off x="2508308" y="1182848"/>
            <a:ext cx="7080309" cy="1300293"/>
          </a:xfrm>
          <a:prstGeom prst="rect">
            <a:avLst/>
          </a:prstGeom>
        </p:spPr>
      </p:pic>
      <p:sp>
        <p:nvSpPr>
          <p:cNvPr id="10" name="TextBox 9">
            <a:extLst>
              <a:ext uri="{FF2B5EF4-FFF2-40B4-BE49-F238E27FC236}">
                <a16:creationId xmlns:a16="http://schemas.microsoft.com/office/drawing/2014/main" id="{B18BE125-D528-4877-8624-650452E2B707}"/>
              </a:ext>
            </a:extLst>
          </p:cNvPr>
          <p:cNvSpPr txBox="1"/>
          <p:nvPr/>
        </p:nvSpPr>
        <p:spPr>
          <a:xfrm>
            <a:off x="482367" y="2551284"/>
            <a:ext cx="11086051" cy="3477875"/>
          </a:xfrm>
          <a:prstGeom prst="rect">
            <a:avLst/>
          </a:prstGeom>
          <a:noFill/>
        </p:spPr>
        <p:txBody>
          <a:bodyPr wrap="square">
            <a:spAutoFit/>
          </a:bodyPr>
          <a:lstStyle/>
          <a:p>
            <a:r>
              <a:rPr lang="en-GB" sz="1100" b="1" i="0" u="sng" strike="noStrike" baseline="0" dirty="0">
                <a:solidFill>
                  <a:srgbClr val="000000"/>
                </a:solidFill>
                <a:latin typeface="Calibri" panose="020F0502020204030204" pitchFamily="34" charset="0"/>
              </a:rPr>
              <a:t>Activity 2 </a:t>
            </a:r>
            <a:endParaRPr lang="en-GB" sz="1100" b="0" i="0" u="sng" strike="noStrike" baseline="0" dirty="0">
              <a:solidFill>
                <a:srgbClr val="000000"/>
              </a:solidFill>
              <a:latin typeface="Calibri" panose="020F0502020204030204" pitchFamily="34" charset="0"/>
            </a:endParaRPr>
          </a:p>
          <a:p>
            <a:r>
              <a:rPr lang="en-GB" sz="1100" b="1" i="0" u="sng" strike="noStrike" baseline="0" dirty="0">
                <a:solidFill>
                  <a:srgbClr val="000000"/>
                </a:solidFill>
                <a:latin typeface="Calibri" panose="020F0502020204030204" pitchFamily="34" charset="0"/>
              </a:rPr>
              <a:t>How to amend a MAR Chart (Medication Administration Record) </a:t>
            </a:r>
          </a:p>
          <a:p>
            <a:endParaRPr lang="en-GB" sz="1100" b="0" i="0" u="none" strike="noStrike" baseline="0" dirty="0">
              <a:solidFill>
                <a:srgbClr val="000000"/>
              </a:solidFill>
              <a:latin typeface="Calibri" panose="020F0502020204030204" pitchFamily="34" charset="0"/>
            </a:endParaRPr>
          </a:p>
          <a:p>
            <a:r>
              <a:rPr lang="en-GB" sz="1100" b="0" i="0" u="none" strike="noStrike" baseline="0" dirty="0">
                <a:solidFill>
                  <a:srgbClr val="000000"/>
                </a:solidFill>
                <a:latin typeface="Calibri" panose="020F0502020204030204" pitchFamily="34" charset="0"/>
              </a:rPr>
              <a:t>Consider the items listed below and show on the MAR Chart how you would record these changes on the medication section and in the changes section. Your placement started on the 7th and ended on the 15th of the month. Sign and amend the MAR chart, you arrive at the client’s home at 12pm on the 7th and leave at 2pm on the 15th. Client A went to the see the GP on the 9th at 11am and had a review of his medication and changes were made. Amend on the Mar Chart included. </a:t>
            </a:r>
          </a:p>
          <a:p>
            <a:r>
              <a:rPr lang="en-GB" sz="1100" b="0" i="0" u="none" strike="noStrike" baseline="0" dirty="0">
                <a:solidFill>
                  <a:srgbClr val="000000"/>
                </a:solidFill>
                <a:latin typeface="Calibri" panose="020F0502020204030204" pitchFamily="34" charset="0"/>
              </a:rPr>
              <a:t>1. Sodium Docusate (100mg) was discontinued on the 10th. </a:t>
            </a:r>
          </a:p>
          <a:p>
            <a:endParaRPr lang="en-GB" sz="1100" b="0" i="0" u="none" strike="noStrike" baseline="0" dirty="0">
              <a:solidFill>
                <a:srgbClr val="000000"/>
              </a:solidFill>
              <a:latin typeface="Calibri" panose="020F0502020204030204" pitchFamily="34" charset="0"/>
            </a:endParaRPr>
          </a:p>
          <a:p>
            <a:r>
              <a:rPr lang="en-GB" sz="1100" b="0" i="0" u="none" strike="noStrike" baseline="0" dirty="0">
                <a:solidFill>
                  <a:srgbClr val="000000"/>
                </a:solidFill>
                <a:latin typeface="Calibri" panose="020F0502020204030204" pitchFamily="34" charset="0"/>
              </a:rPr>
              <a:t>2. Baclofen (10mg x 2) of daily dose has been decreased to 2x daily so the times it’s administered have changed to 10.00 and 18.00 starting on the 10th. </a:t>
            </a:r>
          </a:p>
          <a:p>
            <a:endParaRPr lang="en-GB" sz="1100" b="0" i="0" u="none" strike="noStrike" baseline="0" dirty="0">
              <a:solidFill>
                <a:srgbClr val="000000"/>
              </a:solidFill>
              <a:latin typeface="Calibri" panose="020F0502020204030204" pitchFamily="34" charset="0"/>
            </a:endParaRPr>
          </a:p>
          <a:p>
            <a:r>
              <a:rPr lang="en-GB" sz="1100" b="0" i="0" u="none" strike="noStrike" baseline="0" dirty="0">
                <a:solidFill>
                  <a:srgbClr val="000000"/>
                </a:solidFill>
                <a:latin typeface="Calibri" panose="020F0502020204030204" pitchFamily="34" charset="0"/>
              </a:rPr>
              <a:t>3. Client A had to reorder Glycerine suppositories and there are 28 to a box and he has received 3 boxes which arrived on the 8th. </a:t>
            </a:r>
          </a:p>
          <a:p>
            <a:endParaRPr lang="en-GB" sz="1100" b="0" i="0" u="none" strike="noStrike" baseline="0" dirty="0">
              <a:solidFill>
                <a:srgbClr val="000000"/>
              </a:solidFill>
              <a:latin typeface="Calibri" panose="020F0502020204030204" pitchFamily="34" charset="0"/>
            </a:endParaRPr>
          </a:p>
          <a:p>
            <a:r>
              <a:rPr lang="en-GB" sz="1100" b="0" i="0" u="none" strike="noStrike" baseline="0" dirty="0">
                <a:solidFill>
                  <a:srgbClr val="000000"/>
                </a:solidFill>
                <a:latin typeface="Calibri" panose="020F0502020204030204" pitchFamily="34" charset="0"/>
              </a:rPr>
              <a:t>4. Baclofen (10mg) there are 28 to a box and during your placement you had to open a new box on the 13th. </a:t>
            </a:r>
          </a:p>
          <a:p>
            <a:endParaRPr lang="en-GB" sz="1100" b="0" i="0" u="none" strike="noStrike" baseline="0" dirty="0">
              <a:solidFill>
                <a:srgbClr val="000000"/>
              </a:solidFill>
              <a:latin typeface="Calibri" panose="020F0502020204030204" pitchFamily="34" charset="0"/>
            </a:endParaRPr>
          </a:p>
          <a:p>
            <a:r>
              <a:rPr lang="en-GB" sz="1100" b="0" i="0" u="none" strike="noStrike" baseline="0" dirty="0">
                <a:solidFill>
                  <a:srgbClr val="000000"/>
                </a:solidFill>
                <a:latin typeface="Calibri" panose="020F0502020204030204" pitchFamily="34" charset="0"/>
              </a:rPr>
              <a:t>5. Client A has been prescribed antibiotics for a chest infection, amoxicillin 500mg for 7days from the 10th to the 16th, administered at 10.00 and 22.00. </a:t>
            </a:r>
          </a:p>
          <a:p>
            <a:endParaRPr lang="en-GB" sz="1100" b="0" i="0" u="none" strike="noStrike" baseline="0" dirty="0">
              <a:solidFill>
                <a:srgbClr val="000000"/>
              </a:solidFill>
              <a:latin typeface="Calibri" panose="020F0502020204030204" pitchFamily="34" charset="0"/>
            </a:endParaRPr>
          </a:p>
          <a:p>
            <a:r>
              <a:rPr lang="en-GB" sz="1100" b="0" i="0" u="none" strike="noStrike" baseline="0" dirty="0">
                <a:solidFill>
                  <a:srgbClr val="000000"/>
                </a:solidFill>
                <a:latin typeface="Calibri" panose="020F0502020204030204" pitchFamily="34" charset="0"/>
              </a:rPr>
              <a:t>6. </a:t>
            </a:r>
            <a:r>
              <a:rPr lang="en-GB" sz="1100" b="0" i="0" u="none" strike="noStrike" baseline="0" dirty="0" err="1">
                <a:solidFill>
                  <a:srgbClr val="000000"/>
                </a:solidFill>
                <a:latin typeface="Calibri" panose="020F0502020204030204" pitchFamily="34" charset="0"/>
              </a:rPr>
              <a:t>Oxynorm</a:t>
            </a:r>
            <a:r>
              <a:rPr lang="en-GB" sz="1100" b="0" i="0" u="none" strike="noStrike" baseline="0" dirty="0">
                <a:solidFill>
                  <a:srgbClr val="000000"/>
                </a:solidFill>
                <a:latin typeface="Calibri" panose="020F0502020204030204" pitchFamily="34" charset="0"/>
              </a:rPr>
              <a:t> (5mg) is a CD (controlled drug) before leaving the placement you have to count the tablets and record how many are left. There is 1 unopened box with 28 tablets and an opened box with 5 tablets left on the strip. </a:t>
            </a:r>
          </a:p>
          <a:p>
            <a:endParaRPr lang="en-GB" sz="1100" b="0" i="0" u="none" strike="noStrike" baseline="0" dirty="0">
              <a:solidFill>
                <a:srgbClr val="000000"/>
              </a:solidFill>
              <a:latin typeface="Calibri" panose="020F0502020204030204" pitchFamily="34" charset="0"/>
            </a:endParaRPr>
          </a:p>
          <a:p>
            <a:r>
              <a:rPr lang="en-GB" sz="1100" b="0" i="0" u="none" strike="noStrike" baseline="0" dirty="0">
                <a:solidFill>
                  <a:srgbClr val="000000"/>
                </a:solidFill>
                <a:latin typeface="Calibri" panose="020F0502020204030204" pitchFamily="34" charset="0"/>
              </a:rPr>
              <a:t>7. Client A is out with a friend and gave the client his medication that is due on the 14th at 22.00. </a:t>
            </a:r>
          </a:p>
        </p:txBody>
      </p:sp>
    </p:spTree>
    <p:extLst>
      <p:ext uri="{BB962C8B-B14F-4D97-AF65-F5344CB8AC3E}">
        <p14:creationId xmlns:p14="http://schemas.microsoft.com/office/powerpoint/2010/main" val="41371989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379539" y="359286"/>
            <a:ext cx="1329043" cy="951058"/>
          </a:xfrm>
          <a:prstGeom prst="rect">
            <a:avLst/>
          </a:prstGeom>
        </p:spPr>
      </p:pic>
      <p:sp>
        <p:nvSpPr>
          <p:cNvPr id="2" name="AutoShape 4">
            <a:extLst>
              <a:ext uri="{FF2B5EF4-FFF2-40B4-BE49-F238E27FC236}">
                <a16:creationId xmlns:a16="http://schemas.microsoft.com/office/drawing/2014/main" id="{B11EEF51-8495-4D16-B0EE-4453B3373433}"/>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graphicFrame>
        <p:nvGraphicFramePr>
          <p:cNvPr id="4" name="Table 3">
            <a:extLst>
              <a:ext uri="{FF2B5EF4-FFF2-40B4-BE49-F238E27FC236}">
                <a16:creationId xmlns:a16="http://schemas.microsoft.com/office/drawing/2014/main" id="{70D59E70-4207-4233-A300-9F0361C00F33}"/>
              </a:ext>
            </a:extLst>
          </p:cNvPr>
          <p:cNvGraphicFramePr>
            <a:graphicFrameLocks noGrp="1"/>
          </p:cNvGraphicFramePr>
          <p:nvPr>
            <p:extLst>
              <p:ext uri="{D42A27DB-BD31-4B8C-83A1-F6EECF244321}">
                <p14:modId xmlns:p14="http://schemas.microsoft.com/office/powerpoint/2010/main" val="3363648611"/>
              </p:ext>
            </p:extLst>
          </p:nvPr>
        </p:nvGraphicFramePr>
        <p:xfrm>
          <a:off x="1978790" y="249559"/>
          <a:ext cx="9564461" cy="6428623"/>
        </p:xfrm>
        <a:graphic>
          <a:graphicData uri="http://schemas.openxmlformats.org/drawingml/2006/table">
            <a:tbl>
              <a:tblPr>
                <a:tableStyleId>{5C22544A-7EE6-4342-B048-85BDC9FD1C3A}</a:tableStyleId>
              </a:tblPr>
              <a:tblGrid>
                <a:gridCol w="8952982">
                  <a:extLst>
                    <a:ext uri="{9D8B030D-6E8A-4147-A177-3AD203B41FA5}">
                      <a16:colId xmlns:a16="http://schemas.microsoft.com/office/drawing/2014/main" val="4073460291"/>
                    </a:ext>
                  </a:extLst>
                </a:gridCol>
                <a:gridCol w="611479">
                  <a:extLst>
                    <a:ext uri="{9D8B030D-6E8A-4147-A177-3AD203B41FA5}">
                      <a16:colId xmlns:a16="http://schemas.microsoft.com/office/drawing/2014/main" val="2722833366"/>
                    </a:ext>
                  </a:extLst>
                </a:gridCol>
              </a:tblGrid>
              <a:tr h="221605">
                <a:tc>
                  <a:txBody>
                    <a:bodyPr/>
                    <a:lstStyle/>
                    <a:p>
                      <a:pPr>
                        <a:lnSpc>
                          <a:spcPct val="107000"/>
                        </a:lnSpc>
                        <a:spcAft>
                          <a:spcPts val="800"/>
                        </a:spcAft>
                      </a:pPr>
                      <a:r>
                        <a:rPr lang="en-GB" sz="1000">
                          <a:effectLst/>
                        </a:rPr>
                        <a:t>Spinal Homecare – Induction Sheet (Tick and sign sheet) ASSIGNMENT RECORDS – (Changeover, handover) own and monthly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6890" marR="36890" marT="0" marB="0"/>
                </a:tc>
                <a:tc>
                  <a:txBody>
                    <a:bodyPr/>
                    <a:lstStyle/>
                    <a:p>
                      <a:pPr>
                        <a:lnSpc>
                          <a:spcPct val="107000"/>
                        </a:lnSpc>
                        <a:spcAft>
                          <a:spcPts val="800"/>
                        </a:spcAft>
                      </a:pPr>
                      <a:r>
                        <a:rPr lang="en-GB" sz="1000">
                          <a:effectLst/>
                          <a:sym typeface="Wingdings" panose="05000000000000000000" pitchFamily="2" charset="2"/>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6890" marR="36890" marT="0" marB="0"/>
                </a:tc>
                <a:extLst>
                  <a:ext uri="{0D108BD9-81ED-4DB2-BD59-A6C34878D82A}">
                    <a16:rowId xmlns:a16="http://schemas.microsoft.com/office/drawing/2014/main" val="1960266663"/>
                  </a:ext>
                </a:extLst>
              </a:tr>
              <a:tr h="151813">
                <a:tc>
                  <a:txBody>
                    <a:bodyPr/>
                    <a:lstStyle/>
                    <a:p>
                      <a:pPr>
                        <a:lnSpc>
                          <a:spcPct val="107000"/>
                        </a:lnSpc>
                        <a:spcAft>
                          <a:spcPts val="800"/>
                        </a:spcAft>
                      </a:pPr>
                      <a:r>
                        <a:rPr lang="en-GB" sz="1000">
                          <a:effectLst/>
                        </a:rPr>
                        <a:t>MEDICAL SHEETS own and monthly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6890" marR="36890" marT="0" marB="0"/>
                </a:tc>
                <a:tc>
                  <a:txBody>
                    <a:bodyPr/>
                    <a:lstStyle/>
                    <a:p>
                      <a:pPr>
                        <a:lnSpc>
                          <a:spcPct val="107000"/>
                        </a:lnSpc>
                        <a:spcAft>
                          <a:spcPts val="800"/>
                        </a:spcAft>
                      </a:pPr>
                      <a:r>
                        <a:rPr lang="en-GB" sz="1000">
                          <a:effectLst/>
                          <a:sym typeface="Wingdings" panose="05000000000000000000" pitchFamily="2" charset="2"/>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6890" marR="36890" marT="0" marB="0"/>
                </a:tc>
                <a:extLst>
                  <a:ext uri="{0D108BD9-81ED-4DB2-BD59-A6C34878D82A}">
                    <a16:rowId xmlns:a16="http://schemas.microsoft.com/office/drawing/2014/main" val="2012356889"/>
                  </a:ext>
                </a:extLst>
              </a:tr>
              <a:tr h="151813">
                <a:tc>
                  <a:txBody>
                    <a:bodyPr/>
                    <a:lstStyle/>
                    <a:p>
                      <a:pPr>
                        <a:lnSpc>
                          <a:spcPct val="107000"/>
                        </a:lnSpc>
                        <a:spcAft>
                          <a:spcPts val="800"/>
                        </a:spcAft>
                      </a:pPr>
                      <a:r>
                        <a:rPr lang="en-GB" sz="1000">
                          <a:effectLst/>
                        </a:rPr>
                        <a:t>EXPENSES (use the cheapest form of travel)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6890" marR="36890" marT="0" marB="0"/>
                </a:tc>
                <a:tc>
                  <a:txBody>
                    <a:bodyPr/>
                    <a:lstStyle/>
                    <a:p>
                      <a:pPr>
                        <a:lnSpc>
                          <a:spcPct val="107000"/>
                        </a:lnSpc>
                        <a:spcAft>
                          <a:spcPts val="800"/>
                        </a:spcAft>
                      </a:pPr>
                      <a:r>
                        <a:rPr lang="en-GB" sz="1000">
                          <a:effectLst/>
                          <a:sym typeface="Wingdings" panose="05000000000000000000" pitchFamily="2" charset="2"/>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6890" marR="36890" marT="0" marB="0"/>
                </a:tc>
                <a:extLst>
                  <a:ext uri="{0D108BD9-81ED-4DB2-BD59-A6C34878D82A}">
                    <a16:rowId xmlns:a16="http://schemas.microsoft.com/office/drawing/2014/main" val="936586395"/>
                  </a:ext>
                </a:extLst>
              </a:tr>
              <a:tr h="151813">
                <a:tc>
                  <a:txBody>
                    <a:bodyPr/>
                    <a:lstStyle/>
                    <a:p>
                      <a:pPr>
                        <a:lnSpc>
                          <a:spcPct val="107000"/>
                        </a:lnSpc>
                        <a:spcAft>
                          <a:spcPts val="800"/>
                        </a:spcAft>
                      </a:pPr>
                      <a:r>
                        <a:rPr lang="en-GB" sz="1000">
                          <a:effectLst/>
                        </a:rPr>
                        <a:t>REVIEW SHEETS (Client and carer)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6890" marR="36890" marT="0" marB="0"/>
                </a:tc>
                <a:tc>
                  <a:txBody>
                    <a:bodyPr/>
                    <a:lstStyle/>
                    <a:p>
                      <a:pPr>
                        <a:lnSpc>
                          <a:spcPct val="107000"/>
                        </a:lnSpc>
                        <a:spcAft>
                          <a:spcPts val="800"/>
                        </a:spcAft>
                      </a:pPr>
                      <a:r>
                        <a:rPr lang="en-GB" sz="1000">
                          <a:effectLst/>
                          <a:sym typeface="Wingdings" panose="05000000000000000000" pitchFamily="2" charset="2"/>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6890" marR="36890" marT="0" marB="0"/>
                </a:tc>
                <a:extLst>
                  <a:ext uri="{0D108BD9-81ED-4DB2-BD59-A6C34878D82A}">
                    <a16:rowId xmlns:a16="http://schemas.microsoft.com/office/drawing/2014/main" val="1305287629"/>
                  </a:ext>
                </a:extLst>
              </a:tr>
              <a:tr h="667507">
                <a:tc>
                  <a:txBody>
                    <a:bodyPr/>
                    <a:lstStyle/>
                    <a:p>
                      <a:pPr>
                        <a:lnSpc>
                          <a:spcPct val="107000"/>
                        </a:lnSpc>
                        <a:spcAft>
                          <a:spcPts val="800"/>
                        </a:spcAft>
                      </a:pPr>
                      <a:r>
                        <a:rPr lang="en-GB" sz="1000" dirty="0">
                          <a:effectLst/>
                        </a:rPr>
                        <a:t>CONTRACTS: CCM and Respite. Respite clients pay your travel directly </a:t>
                      </a:r>
                    </a:p>
                    <a:p>
                      <a:pPr>
                        <a:lnSpc>
                          <a:spcPct val="107000"/>
                        </a:lnSpc>
                        <a:spcAft>
                          <a:spcPts val="800"/>
                        </a:spcAft>
                      </a:pPr>
                      <a:r>
                        <a:rPr lang="en-GB" sz="1000" dirty="0">
                          <a:effectLst/>
                        </a:rPr>
                        <a:t>To you, speak to them before buying your ticket. Always ring the client 2 days before the placement starts, and keep your phone switched on (silent). </a:t>
                      </a:r>
                    </a:p>
                    <a:p>
                      <a:pPr>
                        <a:lnSpc>
                          <a:spcPct val="107000"/>
                        </a:lnSpc>
                        <a:spcAft>
                          <a:spcPts val="800"/>
                        </a:spcAft>
                      </a:pPr>
                      <a:r>
                        <a:rPr lang="en-GB" sz="1000" dirty="0">
                          <a:effectLst/>
                        </a:rPr>
                        <a:t>Do not use your phone in front of your client.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6890" marR="36890" marT="0" marB="0"/>
                </a:tc>
                <a:tc>
                  <a:txBody>
                    <a:bodyPr/>
                    <a:lstStyle/>
                    <a:p>
                      <a:pPr>
                        <a:lnSpc>
                          <a:spcPct val="107000"/>
                        </a:lnSpc>
                        <a:spcAft>
                          <a:spcPts val="800"/>
                        </a:spcAft>
                      </a:pPr>
                      <a:r>
                        <a:rPr lang="en-GB" sz="1000">
                          <a:effectLst/>
                          <a:sym typeface="Wingdings" panose="05000000000000000000" pitchFamily="2" charset="2"/>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6890" marR="36890" marT="0" marB="0"/>
                </a:tc>
                <a:extLst>
                  <a:ext uri="{0D108BD9-81ED-4DB2-BD59-A6C34878D82A}">
                    <a16:rowId xmlns:a16="http://schemas.microsoft.com/office/drawing/2014/main" val="3284139133"/>
                  </a:ext>
                </a:extLst>
              </a:tr>
              <a:tr h="151813">
                <a:tc>
                  <a:txBody>
                    <a:bodyPr/>
                    <a:lstStyle/>
                    <a:p>
                      <a:pPr>
                        <a:lnSpc>
                          <a:spcPct val="107000"/>
                        </a:lnSpc>
                        <a:spcAft>
                          <a:spcPts val="800"/>
                        </a:spcAft>
                      </a:pPr>
                      <a:r>
                        <a:rPr lang="en-GB" sz="1000" dirty="0">
                          <a:effectLst/>
                        </a:rPr>
                        <a:t>FINANCIAL TRANSACTIONS (Client finances)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6890" marR="36890" marT="0" marB="0"/>
                </a:tc>
                <a:tc>
                  <a:txBody>
                    <a:bodyPr/>
                    <a:lstStyle/>
                    <a:p>
                      <a:pPr>
                        <a:lnSpc>
                          <a:spcPct val="107000"/>
                        </a:lnSpc>
                        <a:spcAft>
                          <a:spcPts val="800"/>
                        </a:spcAft>
                      </a:pPr>
                      <a:r>
                        <a:rPr lang="en-GB" sz="1000">
                          <a:effectLst/>
                          <a:sym typeface="Wingdings" panose="05000000000000000000" pitchFamily="2" charset="2"/>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6890" marR="36890" marT="0" marB="0"/>
                </a:tc>
                <a:extLst>
                  <a:ext uri="{0D108BD9-81ED-4DB2-BD59-A6C34878D82A}">
                    <a16:rowId xmlns:a16="http://schemas.microsoft.com/office/drawing/2014/main" val="1708181195"/>
                  </a:ext>
                </a:extLst>
              </a:tr>
              <a:tr h="925354">
                <a:tc>
                  <a:txBody>
                    <a:bodyPr/>
                    <a:lstStyle/>
                    <a:p>
                      <a:pPr>
                        <a:lnSpc>
                          <a:spcPct val="107000"/>
                        </a:lnSpc>
                        <a:spcAft>
                          <a:spcPts val="800"/>
                        </a:spcAft>
                      </a:pPr>
                      <a:r>
                        <a:rPr lang="en-GB" sz="1000" dirty="0">
                          <a:effectLst/>
                        </a:rPr>
                        <a:t>FOOD ALLOWANCE (on some placements) will say on the profile. </a:t>
                      </a:r>
                    </a:p>
                    <a:p>
                      <a:pPr>
                        <a:lnSpc>
                          <a:spcPct val="107000"/>
                        </a:lnSpc>
                        <a:spcAft>
                          <a:spcPts val="800"/>
                        </a:spcAft>
                      </a:pPr>
                      <a:r>
                        <a:rPr lang="en-GB" sz="1000" dirty="0">
                          <a:effectLst/>
                        </a:rPr>
                        <a:t>PERSONAL HYGEINE and suitable clothing. No long/false nails. </a:t>
                      </a:r>
                    </a:p>
                    <a:p>
                      <a:pPr>
                        <a:lnSpc>
                          <a:spcPct val="107000"/>
                        </a:lnSpc>
                        <a:spcAft>
                          <a:spcPts val="800"/>
                        </a:spcAft>
                      </a:pPr>
                      <a:r>
                        <a:rPr lang="en-GB" sz="1000" dirty="0">
                          <a:effectLst/>
                        </a:rPr>
                        <a:t>ALCOHOL (Not to be consumed under any circumstances) OR drugs which </a:t>
                      </a:r>
                    </a:p>
                    <a:p>
                      <a:pPr>
                        <a:lnSpc>
                          <a:spcPct val="107000"/>
                        </a:lnSpc>
                        <a:spcAft>
                          <a:spcPts val="800"/>
                        </a:spcAft>
                      </a:pPr>
                      <a:r>
                        <a:rPr lang="en-GB" sz="1000" dirty="0">
                          <a:effectLst/>
                        </a:rPr>
                        <a:t>may impair you ability to do your job safely.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6890" marR="36890" marT="0" marB="0"/>
                </a:tc>
                <a:tc>
                  <a:txBody>
                    <a:bodyPr/>
                    <a:lstStyle/>
                    <a:p>
                      <a:pPr>
                        <a:lnSpc>
                          <a:spcPct val="107000"/>
                        </a:lnSpc>
                        <a:spcAft>
                          <a:spcPts val="800"/>
                        </a:spcAft>
                      </a:pPr>
                      <a:r>
                        <a:rPr lang="en-GB" sz="1000">
                          <a:effectLst/>
                          <a:sym typeface="Wingdings" panose="05000000000000000000" pitchFamily="2" charset="2"/>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6890" marR="36890" marT="0" marB="0"/>
                </a:tc>
                <a:extLst>
                  <a:ext uri="{0D108BD9-81ED-4DB2-BD59-A6C34878D82A}">
                    <a16:rowId xmlns:a16="http://schemas.microsoft.com/office/drawing/2014/main" val="1373458213"/>
                  </a:ext>
                </a:extLst>
              </a:tr>
              <a:tr h="151813">
                <a:tc>
                  <a:txBody>
                    <a:bodyPr/>
                    <a:lstStyle/>
                    <a:p>
                      <a:pPr>
                        <a:lnSpc>
                          <a:spcPct val="107000"/>
                        </a:lnSpc>
                        <a:spcAft>
                          <a:spcPts val="800"/>
                        </a:spcAft>
                      </a:pPr>
                      <a:r>
                        <a:rPr lang="en-GB" sz="1000">
                          <a:effectLst/>
                        </a:rPr>
                        <a:t>SKIN MARKS: ALWAYS ring the office if you see a mark on the skin.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6890" marR="36890" marT="0" marB="0"/>
                </a:tc>
                <a:tc>
                  <a:txBody>
                    <a:bodyPr/>
                    <a:lstStyle/>
                    <a:p>
                      <a:pPr>
                        <a:lnSpc>
                          <a:spcPct val="107000"/>
                        </a:lnSpc>
                        <a:spcAft>
                          <a:spcPts val="800"/>
                        </a:spcAft>
                      </a:pPr>
                      <a:r>
                        <a:rPr lang="en-GB" sz="1000">
                          <a:effectLst/>
                          <a:sym typeface="Wingdings" panose="05000000000000000000" pitchFamily="2" charset="2"/>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6890" marR="36890" marT="0" marB="0"/>
                </a:tc>
                <a:extLst>
                  <a:ext uri="{0D108BD9-81ED-4DB2-BD59-A6C34878D82A}">
                    <a16:rowId xmlns:a16="http://schemas.microsoft.com/office/drawing/2014/main" val="2949131137"/>
                  </a:ext>
                </a:extLst>
              </a:tr>
              <a:tr h="334919">
                <a:tc>
                  <a:txBody>
                    <a:bodyPr/>
                    <a:lstStyle/>
                    <a:p>
                      <a:pPr>
                        <a:lnSpc>
                          <a:spcPct val="107000"/>
                        </a:lnSpc>
                        <a:spcAft>
                          <a:spcPts val="800"/>
                        </a:spcAft>
                      </a:pPr>
                      <a:r>
                        <a:rPr lang="en-GB" sz="1000" dirty="0">
                          <a:effectLst/>
                        </a:rPr>
                        <a:t>DRIVING – (Driving is essential) Parking tickets, speeding tickets, points and accidents (carer responsibility) don’t park in disabled, if your client is not with you. (no good saying you don’t want to drive in London)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6890" marR="36890" marT="0" marB="0"/>
                </a:tc>
                <a:tc>
                  <a:txBody>
                    <a:bodyPr/>
                    <a:lstStyle/>
                    <a:p>
                      <a:pPr>
                        <a:lnSpc>
                          <a:spcPct val="107000"/>
                        </a:lnSpc>
                        <a:spcAft>
                          <a:spcPts val="800"/>
                        </a:spcAft>
                      </a:pPr>
                      <a:r>
                        <a:rPr lang="en-GB" sz="1000">
                          <a:effectLst/>
                          <a:sym typeface="Wingdings" panose="05000000000000000000" pitchFamily="2" charset="2"/>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6890" marR="36890" marT="0" marB="0"/>
                </a:tc>
                <a:extLst>
                  <a:ext uri="{0D108BD9-81ED-4DB2-BD59-A6C34878D82A}">
                    <a16:rowId xmlns:a16="http://schemas.microsoft.com/office/drawing/2014/main" val="2707943383"/>
                  </a:ext>
                </a:extLst>
              </a:tr>
              <a:tr h="409660">
                <a:tc>
                  <a:txBody>
                    <a:bodyPr/>
                    <a:lstStyle/>
                    <a:p>
                      <a:pPr>
                        <a:lnSpc>
                          <a:spcPct val="107000"/>
                        </a:lnSpc>
                        <a:spcAft>
                          <a:spcPts val="800"/>
                        </a:spcAft>
                      </a:pPr>
                      <a:r>
                        <a:rPr lang="en-GB" sz="1000" dirty="0">
                          <a:effectLst/>
                        </a:rPr>
                        <a:t>TRAVEL – (Expected time of arrival, ask client directions from the station, </a:t>
                      </a:r>
                    </a:p>
                    <a:p>
                      <a:pPr>
                        <a:lnSpc>
                          <a:spcPct val="107000"/>
                        </a:lnSpc>
                        <a:spcAft>
                          <a:spcPts val="800"/>
                        </a:spcAft>
                      </a:pPr>
                      <a:r>
                        <a:rPr lang="en-GB" sz="1000" dirty="0">
                          <a:effectLst/>
                        </a:rPr>
                        <a:t>NEVER leave client until the next carer arrives)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6890" marR="36890" marT="0" marB="0"/>
                </a:tc>
                <a:tc>
                  <a:txBody>
                    <a:bodyPr/>
                    <a:lstStyle/>
                    <a:p>
                      <a:pPr>
                        <a:lnSpc>
                          <a:spcPct val="107000"/>
                        </a:lnSpc>
                        <a:spcAft>
                          <a:spcPts val="800"/>
                        </a:spcAft>
                      </a:pPr>
                      <a:r>
                        <a:rPr lang="en-GB" sz="1000" dirty="0">
                          <a:effectLst/>
                          <a:sym typeface="Wingdings" panose="05000000000000000000" pitchFamily="2" charset="2"/>
                        </a:rPr>
                        <a:t></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6890" marR="36890" marT="0" marB="0"/>
                </a:tc>
                <a:extLst>
                  <a:ext uri="{0D108BD9-81ED-4DB2-BD59-A6C34878D82A}">
                    <a16:rowId xmlns:a16="http://schemas.microsoft.com/office/drawing/2014/main" val="813764861"/>
                  </a:ext>
                </a:extLst>
              </a:tr>
              <a:tr h="409660">
                <a:tc>
                  <a:txBody>
                    <a:bodyPr/>
                    <a:lstStyle/>
                    <a:p>
                      <a:pPr>
                        <a:lnSpc>
                          <a:spcPct val="107000"/>
                        </a:lnSpc>
                        <a:spcAft>
                          <a:spcPts val="800"/>
                        </a:spcAft>
                      </a:pPr>
                      <a:r>
                        <a:rPr lang="en-GB" sz="1000">
                          <a:effectLst/>
                        </a:rPr>
                        <a:t>MONEY SUBS – (Money subs are available to new carers and in emergencies </a:t>
                      </a:r>
                    </a:p>
                    <a:p>
                      <a:pPr>
                        <a:lnSpc>
                          <a:spcPct val="107000"/>
                        </a:lnSpc>
                        <a:spcAft>
                          <a:spcPts val="800"/>
                        </a:spcAft>
                      </a:pPr>
                      <a:r>
                        <a:rPr lang="en-GB" sz="1000">
                          <a:effectLst/>
                        </a:rPr>
                        <a:t>Only) (ONLY for the first 6 weeks).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6890" marR="36890" marT="0" marB="0"/>
                </a:tc>
                <a:tc>
                  <a:txBody>
                    <a:bodyPr/>
                    <a:lstStyle/>
                    <a:p>
                      <a:pPr>
                        <a:lnSpc>
                          <a:spcPct val="107000"/>
                        </a:lnSpc>
                        <a:spcAft>
                          <a:spcPts val="800"/>
                        </a:spcAft>
                      </a:pPr>
                      <a:r>
                        <a:rPr lang="en-GB" sz="1000">
                          <a:effectLst/>
                          <a:sym typeface="Wingdings" panose="05000000000000000000" pitchFamily="2" charset="2"/>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6890" marR="36890" marT="0" marB="0"/>
                </a:tc>
                <a:extLst>
                  <a:ext uri="{0D108BD9-81ED-4DB2-BD59-A6C34878D82A}">
                    <a16:rowId xmlns:a16="http://schemas.microsoft.com/office/drawing/2014/main" val="2231980514"/>
                  </a:ext>
                </a:extLst>
              </a:tr>
              <a:tr h="151813">
                <a:tc>
                  <a:txBody>
                    <a:bodyPr/>
                    <a:lstStyle/>
                    <a:p>
                      <a:pPr>
                        <a:lnSpc>
                          <a:spcPct val="107000"/>
                        </a:lnSpc>
                        <a:spcAft>
                          <a:spcPts val="800"/>
                        </a:spcAft>
                      </a:pPr>
                      <a:r>
                        <a:rPr lang="en-GB" sz="1000">
                          <a:effectLst/>
                        </a:rPr>
                        <a:t>CLIENT / CARER RELATIONSHIPS (Our motto is “your life, your way”)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6890" marR="36890" marT="0" marB="0"/>
                </a:tc>
                <a:tc>
                  <a:txBody>
                    <a:bodyPr/>
                    <a:lstStyle/>
                    <a:p>
                      <a:pPr>
                        <a:lnSpc>
                          <a:spcPct val="107000"/>
                        </a:lnSpc>
                        <a:spcAft>
                          <a:spcPts val="800"/>
                        </a:spcAft>
                      </a:pPr>
                      <a:r>
                        <a:rPr lang="en-GB" sz="1000">
                          <a:effectLst/>
                          <a:sym typeface="Wingdings" panose="05000000000000000000" pitchFamily="2" charset="2"/>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6890" marR="36890" marT="0" marB="0"/>
                </a:tc>
                <a:extLst>
                  <a:ext uri="{0D108BD9-81ED-4DB2-BD59-A6C34878D82A}">
                    <a16:rowId xmlns:a16="http://schemas.microsoft.com/office/drawing/2014/main" val="3664959105"/>
                  </a:ext>
                </a:extLst>
              </a:tr>
              <a:tr h="409660">
                <a:tc>
                  <a:txBody>
                    <a:bodyPr/>
                    <a:lstStyle/>
                    <a:p>
                      <a:pPr>
                        <a:lnSpc>
                          <a:spcPct val="107000"/>
                        </a:lnSpc>
                        <a:spcAft>
                          <a:spcPts val="800"/>
                        </a:spcAft>
                      </a:pPr>
                      <a:r>
                        <a:rPr lang="en-GB" sz="1000">
                          <a:effectLst/>
                        </a:rPr>
                        <a:t>ON-CALL PHONE- Should you need to contact the member of staff on-call </a:t>
                      </a:r>
                    </a:p>
                    <a:p>
                      <a:pPr>
                        <a:lnSpc>
                          <a:spcPct val="107000"/>
                        </a:lnSpc>
                        <a:spcAft>
                          <a:spcPts val="800"/>
                        </a:spcAft>
                      </a:pPr>
                      <a:r>
                        <a:rPr lang="en-GB" sz="1000">
                          <a:effectLst/>
                        </a:rPr>
                        <a:t>Phone and speak to someone. Do not send texts.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6890" marR="36890" marT="0" marB="0"/>
                </a:tc>
                <a:tc>
                  <a:txBody>
                    <a:bodyPr/>
                    <a:lstStyle/>
                    <a:p>
                      <a:pPr>
                        <a:lnSpc>
                          <a:spcPct val="107000"/>
                        </a:lnSpc>
                        <a:spcAft>
                          <a:spcPts val="800"/>
                        </a:spcAft>
                      </a:pPr>
                      <a:r>
                        <a:rPr lang="en-GB" sz="1000">
                          <a:effectLst/>
                          <a:sym typeface="Wingdings" panose="05000000000000000000" pitchFamily="2" charset="2"/>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6890" marR="36890" marT="0" marB="0"/>
                </a:tc>
                <a:extLst>
                  <a:ext uri="{0D108BD9-81ED-4DB2-BD59-A6C34878D82A}">
                    <a16:rowId xmlns:a16="http://schemas.microsoft.com/office/drawing/2014/main" val="2051783364"/>
                  </a:ext>
                </a:extLst>
              </a:tr>
              <a:tr h="409660">
                <a:tc>
                  <a:txBody>
                    <a:bodyPr/>
                    <a:lstStyle/>
                    <a:p>
                      <a:pPr>
                        <a:lnSpc>
                          <a:spcPct val="107000"/>
                        </a:lnSpc>
                        <a:spcAft>
                          <a:spcPts val="800"/>
                        </a:spcAft>
                      </a:pPr>
                      <a:r>
                        <a:rPr lang="en-GB" sz="1000">
                          <a:effectLst/>
                        </a:rPr>
                        <a:t>PAY ROLL – (Wages 20th-20th) from 12.00 noon day 1 – 12.00 noon day 2 etc. </a:t>
                      </a:r>
                    </a:p>
                    <a:p>
                      <a:pPr>
                        <a:lnSpc>
                          <a:spcPct val="107000"/>
                        </a:lnSpc>
                        <a:spcAft>
                          <a:spcPts val="800"/>
                        </a:spcAft>
                      </a:pPr>
                      <a:r>
                        <a:rPr lang="en-GB" sz="1000">
                          <a:effectLst/>
                        </a:rPr>
                        <a:t>PAYDAY is the 30th of every month or if the 30th falls on a weekend it will be paid the Friday before.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6890" marR="36890" marT="0" marB="0"/>
                </a:tc>
                <a:tc>
                  <a:txBody>
                    <a:bodyPr/>
                    <a:lstStyle/>
                    <a:p>
                      <a:pPr>
                        <a:lnSpc>
                          <a:spcPct val="107000"/>
                        </a:lnSpc>
                        <a:spcAft>
                          <a:spcPts val="800"/>
                        </a:spcAft>
                      </a:pPr>
                      <a:r>
                        <a:rPr lang="en-GB" sz="1000">
                          <a:effectLst/>
                          <a:sym typeface="Wingdings" panose="05000000000000000000" pitchFamily="2" charset="2"/>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6890" marR="36890" marT="0" marB="0"/>
                </a:tc>
                <a:extLst>
                  <a:ext uri="{0D108BD9-81ED-4DB2-BD59-A6C34878D82A}">
                    <a16:rowId xmlns:a16="http://schemas.microsoft.com/office/drawing/2014/main" val="7802948"/>
                  </a:ext>
                </a:extLst>
              </a:tr>
              <a:tr h="151813">
                <a:tc>
                  <a:txBody>
                    <a:bodyPr/>
                    <a:lstStyle/>
                    <a:p>
                      <a:pPr>
                        <a:lnSpc>
                          <a:spcPct val="107000"/>
                        </a:lnSpc>
                        <a:spcAft>
                          <a:spcPts val="800"/>
                        </a:spcAft>
                      </a:pPr>
                      <a:r>
                        <a:rPr lang="en-GB" sz="1000">
                          <a:effectLst/>
                        </a:rPr>
                        <a:t>SUPERVISION – (QCF Diploma’s and Office support)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6890" marR="36890" marT="0" marB="0"/>
                </a:tc>
                <a:tc>
                  <a:txBody>
                    <a:bodyPr/>
                    <a:lstStyle/>
                    <a:p>
                      <a:pPr>
                        <a:lnSpc>
                          <a:spcPct val="107000"/>
                        </a:lnSpc>
                        <a:spcAft>
                          <a:spcPts val="800"/>
                        </a:spcAft>
                      </a:pPr>
                      <a:r>
                        <a:rPr lang="en-GB" sz="1000">
                          <a:effectLst/>
                          <a:sym typeface="Wingdings" panose="05000000000000000000" pitchFamily="2" charset="2"/>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6890" marR="36890" marT="0" marB="0"/>
                </a:tc>
                <a:extLst>
                  <a:ext uri="{0D108BD9-81ED-4DB2-BD59-A6C34878D82A}">
                    <a16:rowId xmlns:a16="http://schemas.microsoft.com/office/drawing/2014/main" val="690624039"/>
                  </a:ext>
                </a:extLst>
              </a:tr>
              <a:tr h="151813">
                <a:tc>
                  <a:txBody>
                    <a:bodyPr/>
                    <a:lstStyle/>
                    <a:p>
                      <a:pPr>
                        <a:lnSpc>
                          <a:spcPct val="107000"/>
                        </a:lnSpc>
                        <a:spcAft>
                          <a:spcPts val="800"/>
                        </a:spcAft>
                      </a:pPr>
                      <a:r>
                        <a:rPr lang="en-GB" sz="1000">
                          <a:effectLst/>
                        </a:rPr>
                        <a:t>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6890" marR="36890" marT="0" marB="0"/>
                </a:tc>
                <a:tc>
                  <a:txBody>
                    <a:bodyPr/>
                    <a:lstStyle/>
                    <a:p>
                      <a:pPr>
                        <a:lnSpc>
                          <a:spcPct val="107000"/>
                        </a:lnSpc>
                        <a:spcAft>
                          <a:spcPts val="800"/>
                        </a:spcAft>
                      </a:pPr>
                      <a:r>
                        <a:rPr lang="en-GB" sz="1000">
                          <a:effectLst/>
                        </a:rPr>
                        <a:t>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6890" marR="36890" marT="0" marB="0"/>
                </a:tc>
                <a:extLst>
                  <a:ext uri="{0D108BD9-81ED-4DB2-BD59-A6C34878D82A}">
                    <a16:rowId xmlns:a16="http://schemas.microsoft.com/office/drawing/2014/main" val="3306518342"/>
                  </a:ext>
                </a:extLst>
              </a:tr>
              <a:tr h="151813">
                <a:tc>
                  <a:txBody>
                    <a:bodyPr/>
                    <a:lstStyle/>
                    <a:p>
                      <a:pPr>
                        <a:lnSpc>
                          <a:spcPct val="107000"/>
                        </a:lnSpc>
                        <a:spcAft>
                          <a:spcPts val="800"/>
                        </a:spcAft>
                      </a:pPr>
                      <a:r>
                        <a:rPr lang="en-GB" sz="1000">
                          <a:effectLst/>
                        </a:rPr>
                        <a:t>TIME OFF – (Your availability well in advance) (accidents and sickness)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6890" marR="36890" marT="0" marB="0"/>
                </a:tc>
                <a:tc>
                  <a:txBody>
                    <a:bodyPr/>
                    <a:lstStyle/>
                    <a:p>
                      <a:pPr>
                        <a:lnSpc>
                          <a:spcPct val="107000"/>
                        </a:lnSpc>
                        <a:spcAft>
                          <a:spcPts val="800"/>
                        </a:spcAft>
                      </a:pPr>
                      <a:r>
                        <a:rPr lang="en-GB" sz="1000">
                          <a:effectLst/>
                          <a:sym typeface="Wingdings" panose="05000000000000000000" pitchFamily="2" charset="2"/>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6890" marR="36890" marT="0" marB="0"/>
                </a:tc>
                <a:extLst>
                  <a:ext uri="{0D108BD9-81ED-4DB2-BD59-A6C34878D82A}">
                    <a16:rowId xmlns:a16="http://schemas.microsoft.com/office/drawing/2014/main" val="1171261588"/>
                  </a:ext>
                </a:extLst>
              </a:tr>
              <a:tr h="151813">
                <a:tc>
                  <a:txBody>
                    <a:bodyPr/>
                    <a:lstStyle/>
                    <a:p>
                      <a:pPr>
                        <a:lnSpc>
                          <a:spcPct val="107000"/>
                        </a:lnSpc>
                        <a:spcAft>
                          <a:spcPts val="800"/>
                        </a:spcAft>
                      </a:pPr>
                      <a:r>
                        <a:rPr lang="en-GB" sz="1000">
                          <a:effectLst/>
                        </a:rPr>
                        <a:t>WORK – (Time off at the discretion of the client) (Work 8 hours daily)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6890" marR="36890" marT="0" marB="0"/>
                </a:tc>
                <a:tc>
                  <a:txBody>
                    <a:bodyPr/>
                    <a:lstStyle/>
                    <a:p>
                      <a:pPr>
                        <a:lnSpc>
                          <a:spcPct val="107000"/>
                        </a:lnSpc>
                        <a:spcAft>
                          <a:spcPts val="800"/>
                        </a:spcAft>
                      </a:pPr>
                      <a:r>
                        <a:rPr lang="en-GB" sz="1000">
                          <a:effectLst/>
                          <a:sym typeface="Wingdings" panose="05000000000000000000" pitchFamily="2" charset="2"/>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6890" marR="36890" marT="0" marB="0"/>
                </a:tc>
                <a:extLst>
                  <a:ext uri="{0D108BD9-81ED-4DB2-BD59-A6C34878D82A}">
                    <a16:rowId xmlns:a16="http://schemas.microsoft.com/office/drawing/2014/main" val="1021350509"/>
                  </a:ext>
                </a:extLst>
              </a:tr>
              <a:tr h="667507">
                <a:tc>
                  <a:txBody>
                    <a:bodyPr/>
                    <a:lstStyle/>
                    <a:p>
                      <a:pPr>
                        <a:lnSpc>
                          <a:spcPct val="107000"/>
                        </a:lnSpc>
                        <a:spcAft>
                          <a:spcPts val="800"/>
                        </a:spcAft>
                      </a:pPr>
                      <a:r>
                        <a:rPr lang="en-GB" sz="1000">
                          <a:effectLst/>
                        </a:rPr>
                        <a:t>ON CALL SYSTEM. You are actually under contract whilst on call, so </a:t>
                      </a:r>
                    </a:p>
                    <a:p>
                      <a:pPr>
                        <a:lnSpc>
                          <a:spcPct val="107000"/>
                        </a:lnSpc>
                        <a:spcAft>
                          <a:spcPts val="800"/>
                        </a:spcAft>
                      </a:pPr>
                      <a:r>
                        <a:rPr lang="en-GB" sz="1000">
                          <a:effectLst/>
                        </a:rPr>
                        <a:t>NO alcohol or drugs which may impair your ability to do your job safely. </a:t>
                      </a:r>
                    </a:p>
                    <a:p>
                      <a:pPr>
                        <a:lnSpc>
                          <a:spcPct val="107000"/>
                        </a:lnSpc>
                        <a:spcAft>
                          <a:spcPts val="800"/>
                        </a:spcAft>
                      </a:pPr>
                      <a:r>
                        <a:rPr lang="en-GB" sz="1000">
                          <a:effectLst/>
                        </a:rPr>
                        <a:t>You must call the office if you become ill whilst on call, as you would if you were with a client, then we will replace the on call carer.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6890" marR="36890" marT="0" marB="0"/>
                </a:tc>
                <a:tc>
                  <a:txBody>
                    <a:bodyPr/>
                    <a:lstStyle/>
                    <a:p>
                      <a:pPr>
                        <a:lnSpc>
                          <a:spcPct val="107000"/>
                        </a:lnSpc>
                        <a:spcAft>
                          <a:spcPts val="800"/>
                        </a:spcAft>
                      </a:pPr>
                      <a:r>
                        <a:rPr lang="en-GB" sz="1000">
                          <a:effectLst/>
                          <a:sym typeface="Wingdings" panose="05000000000000000000" pitchFamily="2" charset="2"/>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6890" marR="36890" marT="0" marB="0"/>
                </a:tc>
                <a:extLst>
                  <a:ext uri="{0D108BD9-81ED-4DB2-BD59-A6C34878D82A}">
                    <a16:rowId xmlns:a16="http://schemas.microsoft.com/office/drawing/2014/main" val="98005144"/>
                  </a:ext>
                </a:extLst>
              </a:tr>
              <a:tr h="151813">
                <a:tc>
                  <a:txBody>
                    <a:bodyPr/>
                    <a:lstStyle/>
                    <a:p>
                      <a:pPr>
                        <a:lnSpc>
                          <a:spcPct val="107000"/>
                        </a:lnSpc>
                        <a:spcAft>
                          <a:spcPts val="800"/>
                        </a:spcAft>
                      </a:pPr>
                      <a:r>
                        <a:rPr lang="en-GB" sz="1000">
                          <a:effectLst/>
                        </a:rPr>
                        <a:t>CARE PLANS (ISO and CARE STANDARDS)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6890" marR="36890" marT="0" marB="0"/>
                </a:tc>
                <a:tc>
                  <a:txBody>
                    <a:bodyPr/>
                    <a:lstStyle/>
                    <a:p>
                      <a:pPr>
                        <a:lnSpc>
                          <a:spcPct val="107000"/>
                        </a:lnSpc>
                        <a:spcAft>
                          <a:spcPts val="800"/>
                        </a:spcAft>
                      </a:pPr>
                      <a:r>
                        <a:rPr lang="en-GB" sz="1000">
                          <a:effectLst/>
                          <a:sym typeface="Wingdings" panose="05000000000000000000" pitchFamily="2" charset="2"/>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6890" marR="36890" marT="0" marB="0"/>
                </a:tc>
                <a:extLst>
                  <a:ext uri="{0D108BD9-81ED-4DB2-BD59-A6C34878D82A}">
                    <a16:rowId xmlns:a16="http://schemas.microsoft.com/office/drawing/2014/main" val="3316029605"/>
                  </a:ext>
                </a:extLst>
              </a:tr>
              <a:tr h="151813">
                <a:tc>
                  <a:txBody>
                    <a:bodyPr/>
                    <a:lstStyle/>
                    <a:p>
                      <a:pPr>
                        <a:lnSpc>
                          <a:spcPct val="107000"/>
                        </a:lnSpc>
                        <a:spcAft>
                          <a:spcPts val="800"/>
                        </a:spcAft>
                      </a:pPr>
                      <a:r>
                        <a:rPr lang="en-GB" sz="1000" dirty="0">
                          <a:effectLst/>
                        </a:rPr>
                        <a:t>I HAVE RECEIVED MY CONTRACT.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6890" marR="36890" marT="0" marB="0"/>
                </a:tc>
                <a:tc>
                  <a:txBody>
                    <a:bodyPr/>
                    <a:lstStyle/>
                    <a:p>
                      <a:pPr>
                        <a:lnSpc>
                          <a:spcPct val="107000"/>
                        </a:lnSpc>
                        <a:spcAft>
                          <a:spcPts val="800"/>
                        </a:spcAft>
                      </a:pPr>
                      <a:r>
                        <a:rPr lang="en-GB" sz="1000" dirty="0">
                          <a:effectLst/>
                          <a:sym typeface="Wingdings" panose="05000000000000000000" pitchFamily="2" charset="2"/>
                        </a:rPr>
                        <a:t></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6890" marR="36890" marT="0" marB="0"/>
                </a:tc>
                <a:extLst>
                  <a:ext uri="{0D108BD9-81ED-4DB2-BD59-A6C34878D82A}">
                    <a16:rowId xmlns:a16="http://schemas.microsoft.com/office/drawing/2014/main" val="3888150570"/>
                  </a:ext>
                </a:extLst>
              </a:tr>
            </a:tbl>
          </a:graphicData>
        </a:graphic>
      </p:graphicFrame>
    </p:spTree>
    <p:extLst>
      <p:ext uri="{BB962C8B-B14F-4D97-AF65-F5344CB8AC3E}">
        <p14:creationId xmlns:p14="http://schemas.microsoft.com/office/powerpoint/2010/main" val="28201446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379539" y="359286"/>
            <a:ext cx="1329043" cy="951058"/>
          </a:xfrm>
          <a:prstGeom prst="rect">
            <a:avLst/>
          </a:prstGeom>
        </p:spPr>
      </p:pic>
      <p:sp>
        <p:nvSpPr>
          <p:cNvPr id="2" name="AutoShape 4">
            <a:extLst>
              <a:ext uri="{FF2B5EF4-FFF2-40B4-BE49-F238E27FC236}">
                <a16:creationId xmlns:a16="http://schemas.microsoft.com/office/drawing/2014/main" id="{B11EEF51-8495-4D16-B0EE-4453B3373433}"/>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7" name="Picture 4" descr="Does anybody know when the next Q&amp;A will take place? : Rentberry">
            <a:extLst>
              <a:ext uri="{FF2B5EF4-FFF2-40B4-BE49-F238E27FC236}">
                <a16:creationId xmlns:a16="http://schemas.microsoft.com/office/drawing/2014/main" id="{6438A803-E584-41DF-A338-22C8FA4F95F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80411" y="1694491"/>
            <a:ext cx="5326377" cy="1963109"/>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6" descr="Best Question Mark Icon Stock Photos, Pictures &amp; Royalty-Free Images -  iStock | Question mark icon, This or that questions, Question mark">
            <a:extLst>
              <a:ext uri="{FF2B5EF4-FFF2-40B4-BE49-F238E27FC236}">
                <a16:creationId xmlns:a16="http://schemas.microsoft.com/office/drawing/2014/main" id="{66B54271-BAEB-4D41-BFD7-B3714BE540D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61345" y="3581400"/>
            <a:ext cx="2669309" cy="26693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21119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379539" y="359286"/>
            <a:ext cx="1329043" cy="951058"/>
          </a:xfrm>
          <a:prstGeom prst="rect">
            <a:avLst/>
          </a:prstGeom>
        </p:spPr>
      </p:pic>
      <p:sp>
        <p:nvSpPr>
          <p:cNvPr id="10" name="TextBox 9">
            <a:extLst>
              <a:ext uri="{FF2B5EF4-FFF2-40B4-BE49-F238E27FC236}">
                <a16:creationId xmlns:a16="http://schemas.microsoft.com/office/drawing/2014/main" id="{861A4CAB-110F-4B65-8C2E-4B44F3766C6B}"/>
              </a:ext>
            </a:extLst>
          </p:cNvPr>
          <p:cNvSpPr txBox="1"/>
          <p:nvPr/>
        </p:nvSpPr>
        <p:spPr>
          <a:xfrm>
            <a:off x="379539" y="2125446"/>
            <a:ext cx="11113377" cy="4154984"/>
          </a:xfrm>
          <a:prstGeom prst="rect">
            <a:avLst/>
          </a:prstGeom>
          <a:noFill/>
        </p:spPr>
        <p:txBody>
          <a:bodyPr wrap="square">
            <a:spAutoFit/>
          </a:bodyPr>
          <a:lstStyle/>
          <a:p>
            <a:pPr algn="l">
              <a:buFont typeface="Arial" panose="020B0604020202020204" pitchFamily="34" charset="0"/>
              <a:buChar char="•"/>
            </a:pPr>
            <a:r>
              <a:rPr lang="en-GB" sz="2400" b="0" i="0" dirty="0">
                <a:solidFill>
                  <a:srgbClr val="2A2839"/>
                </a:solidFill>
                <a:effectLst/>
              </a:rPr>
              <a:t>Record keeping makes the continuity of care easier</a:t>
            </a:r>
          </a:p>
          <a:p>
            <a:pPr algn="l">
              <a:buFont typeface="Arial" panose="020B0604020202020204" pitchFamily="34" charset="0"/>
              <a:buChar char="•"/>
            </a:pPr>
            <a:r>
              <a:rPr lang="en-GB" sz="2400" b="0" i="0" dirty="0">
                <a:solidFill>
                  <a:srgbClr val="2A2839"/>
                </a:solidFill>
                <a:effectLst/>
              </a:rPr>
              <a:t>Record keeping promotes better communication of information between members of the team</a:t>
            </a:r>
          </a:p>
          <a:p>
            <a:pPr algn="l">
              <a:buFont typeface="Arial" panose="020B0604020202020204" pitchFamily="34" charset="0"/>
              <a:buChar char="•"/>
            </a:pPr>
            <a:r>
              <a:rPr lang="en-GB" sz="2400" b="0" i="0" dirty="0">
                <a:solidFill>
                  <a:srgbClr val="2A2839"/>
                </a:solidFill>
                <a:effectLst/>
              </a:rPr>
              <a:t>Helps to address complaints </a:t>
            </a:r>
          </a:p>
          <a:p>
            <a:pPr algn="l">
              <a:buFont typeface="Arial" panose="020B0604020202020204" pitchFamily="34" charset="0"/>
              <a:buChar char="•"/>
            </a:pPr>
            <a:r>
              <a:rPr lang="en-GB" sz="2400" b="0" i="0" dirty="0">
                <a:solidFill>
                  <a:srgbClr val="2A2839"/>
                </a:solidFill>
                <a:effectLst/>
              </a:rPr>
              <a:t>Supports clinical audit &amp; planning;</a:t>
            </a:r>
          </a:p>
          <a:p>
            <a:pPr algn="l">
              <a:buFont typeface="Arial" panose="020B0604020202020204" pitchFamily="34" charset="0"/>
              <a:buChar char="•"/>
            </a:pPr>
            <a:r>
              <a:rPr lang="en-GB" sz="2400" b="0" i="0" dirty="0">
                <a:solidFill>
                  <a:srgbClr val="2A2839"/>
                </a:solidFill>
                <a:effectLst/>
              </a:rPr>
              <a:t>Helps to identify risks and enables the early detection of complications</a:t>
            </a:r>
          </a:p>
          <a:p>
            <a:pPr algn="l">
              <a:buFont typeface="Arial" panose="020B0604020202020204" pitchFamily="34" charset="0"/>
              <a:buChar char="•"/>
            </a:pPr>
            <a:r>
              <a:rPr lang="en-GB" sz="2400" b="0" i="0" dirty="0">
                <a:solidFill>
                  <a:srgbClr val="2A2839"/>
                </a:solidFill>
                <a:effectLst/>
              </a:rPr>
              <a:t>Supports patient care and patient-centred communication</a:t>
            </a:r>
          </a:p>
          <a:p>
            <a:pPr algn="l">
              <a:buFont typeface="Arial" panose="020B0604020202020204" pitchFamily="34" charset="0"/>
              <a:buChar char="•"/>
            </a:pPr>
            <a:r>
              <a:rPr lang="en-GB" sz="2400" b="0" i="0" dirty="0">
                <a:solidFill>
                  <a:srgbClr val="2A2839"/>
                </a:solidFill>
                <a:effectLst/>
              </a:rPr>
              <a:t>Helps improve accountability;</a:t>
            </a:r>
          </a:p>
          <a:p>
            <a:pPr algn="l">
              <a:buFont typeface="Arial" panose="020B0604020202020204" pitchFamily="34" charset="0"/>
              <a:buChar char="•"/>
            </a:pPr>
            <a:r>
              <a:rPr lang="en-GB" sz="2400" b="0" i="0" dirty="0">
                <a:solidFill>
                  <a:srgbClr val="2A2839"/>
                </a:solidFill>
                <a:effectLst/>
              </a:rPr>
              <a:t>Shows how decisions were made relating to the clients care</a:t>
            </a:r>
          </a:p>
          <a:p>
            <a:pPr algn="l">
              <a:buFont typeface="Arial" panose="020B0604020202020204" pitchFamily="34" charset="0"/>
              <a:buChar char="•"/>
            </a:pPr>
            <a:endParaRPr lang="en-GB" sz="2400" dirty="0">
              <a:solidFill>
                <a:srgbClr val="2A2839"/>
              </a:solidFill>
            </a:endParaRPr>
          </a:p>
          <a:p>
            <a:pPr algn="ctr"/>
            <a:r>
              <a:rPr lang="en-GB" sz="2400" b="1" i="0" dirty="0">
                <a:solidFill>
                  <a:srgbClr val="FF0000"/>
                </a:solidFill>
                <a:effectLst/>
              </a:rPr>
              <a:t>Documentation is a legal a requirement </a:t>
            </a:r>
          </a:p>
        </p:txBody>
      </p:sp>
      <p:sp>
        <p:nvSpPr>
          <p:cNvPr id="11" name="TextBox 10">
            <a:extLst>
              <a:ext uri="{FF2B5EF4-FFF2-40B4-BE49-F238E27FC236}">
                <a16:creationId xmlns:a16="http://schemas.microsoft.com/office/drawing/2014/main" id="{8F8CC8D1-7A09-4DE8-A604-8E5F6EBACD04}"/>
              </a:ext>
            </a:extLst>
          </p:cNvPr>
          <p:cNvSpPr txBox="1"/>
          <p:nvPr/>
        </p:nvSpPr>
        <p:spPr>
          <a:xfrm>
            <a:off x="1974525" y="447827"/>
            <a:ext cx="8766554" cy="707886"/>
          </a:xfrm>
          <a:prstGeom prst="rect">
            <a:avLst/>
          </a:prstGeom>
          <a:noFill/>
        </p:spPr>
        <p:txBody>
          <a:bodyPr wrap="square">
            <a:spAutoFit/>
          </a:bodyPr>
          <a:lstStyle/>
          <a:p>
            <a:pPr algn="l"/>
            <a:r>
              <a:rPr lang="en-GB" sz="4000" b="1" i="0" u="sng" dirty="0">
                <a:solidFill>
                  <a:srgbClr val="2A2839"/>
                </a:solidFill>
                <a:effectLst/>
              </a:rPr>
              <a:t>The importance of good record keeping </a:t>
            </a:r>
          </a:p>
        </p:txBody>
      </p:sp>
    </p:spTree>
    <p:extLst>
      <p:ext uri="{BB962C8B-B14F-4D97-AF65-F5344CB8AC3E}">
        <p14:creationId xmlns:p14="http://schemas.microsoft.com/office/powerpoint/2010/main" val="39206213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379539" y="359286"/>
            <a:ext cx="1329043" cy="951058"/>
          </a:xfrm>
          <a:prstGeom prst="rect">
            <a:avLst/>
          </a:prstGeom>
        </p:spPr>
      </p:pic>
      <p:sp>
        <p:nvSpPr>
          <p:cNvPr id="10" name="TextBox 9">
            <a:extLst>
              <a:ext uri="{FF2B5EF4-FFF2-40B4-BE49-F238E27FC236}">
                <a16:creationId xmlns:a16="http://schemas.microsoft.com/office/drawing/2014/main" id="{3CE2DAF0-737B-4726-91AF-2CCEBCC6539B}"/>
              </a:ext>
            </a:extLst>
          </p:cNvPr>
          <p:cNvSpPr txBox="1"/>
          <p:nvPr/>
        </p:nvSpPr>
        <p:spPr>
          <a:xfrm>
            <a:off x="1044060" y="1241118"/>
            <a:ext cx="9495938" cy="3416320"/>
          </a:xfrm>
          <a:prstGeom prst="rect">
            <a:avLst/>
          </a:prstGeom>
          <a:noFill/>
        </p:spPr>
        <p:txBody>
          <a:bodyPr wrap="square">
            <a:spAutoFit/>
          </a:bodyPr>
          <a:lstStyle/>
          <a:p>
            <a:pPr algn="l"/>
            <a:r>
              <a:rPr lang="en-GB" sz="2400" b="1" i="0" u="sng" dirty="0">
                <a:solidFill>
                  <a:srgbClr val="2A2839"/>
                </a:solidFill>
                <a:effectLst/>
                <a:latin typeface="Inter"/>
              </a:rPr>
              <a:t>Common Mistakes </a:t>
            </a:r>
          </a:p>
          <a:p>
            <a:pPr algn="l"/>
            <a:endParaRPr lang="en-GB" sz="2400" b="1" i="0" u="sng" dirty="0">
              <a:solidFill>
                <a:srgbClr val="2A2839"/>
              </a:solidFill>
              <a:effectLst/>
              <a:latin typeface="Inter"/>
            </a:endParaRPr>
          </a:p>
          <a:p>
            <a:pPr algn="l">
              <a:buFont typeface="Arial" panose="020B0604020202020204" pitchFamily="34" charset="0"/>
              <a:buChar char="•"/>
            </a:pPr>
            <a:r>
              <a:rPr lang="en-GB" sz="2400" b="0" i="0" dirty="0">
                <a:solidFill>
                  <a:srgbClr val="2A2839"/>
                </a:solidFill>
                <a:effectLst/>
                <a:latin typeface="Inter"/>
              </a:rPr>
              <a:t>An absence of clarity</a:t>
            </a:r>
          </a:p>
          <a:p>
            <a:pPr algn="l">
              <a:buFont typeface="Arial" panose="020B0604020202020204" pitchFamily="34" charset="0"/>
              <a:buChar char="•"/>
            </a:pPr>
            <a:r>
              <a:rPr lang="en-GB" sz="2400" b="0" i="0" dirty="0">
                <a:solidFill>
                  <a:srgbClr val="2A2839"/>
                </a:solidFill>
                <a:effectLst/>
                <a:latin typeface="Inter"/>
              </a:rPr>
              <a:t>Inaccuracies</a:t>
            </a:r>
          </a:p>
          <a:p>
            <a:pPr algn="l">
              <a:buFont typeface="Arial" panose="020B0604020202020204" pitchFamily="34" charset="0"/>
              <a:buChar char="•"/>
            </a:pPr>
            <a:r>
              <a:rPr lang="en-GB" sz="2400" b="0" i="0" dirty="0">
                <a:solidFill>
                  <a:srgbClr val="2A2839"/>
                </a:solidFill>
                <a:effectLst/>
                <a:latin typeface="Inter"/>
              </a:rPr>
              <a:t>Spelling mistakes</a:t>
            </a:r>
          </a:p>
          <a:p>
            <a:pPr algn="l">
              <a:buFont typeface="Arial" panose="020B0604020202020204" pitchFamily="34" charset="0"/>
              <a:buChar char="•"/>
            </a:pPr>
            <a:r>
              <a:rPr lang="en-GB" sz="2400" b="0" i="0" dirty="0">
                <a:solidFill>
                  <a:srgbClr val="2A2839"/>
                </a:solidFill>
                <a:effectLst/>
                <a:latin typeface="Inter"/>
              </a:rPr>
              <a:t>Missing information</a:t>
            </a:r>
          </a:p>
          <a:p>
            <a:pPr algn="l">
              <a:buFont typeface="Arial" panose="020B0604020202020204" pitchFamily="34" charset="0"/>
              <a:buChar char="•"/>
            </a:pPr>
            <a:r>
              <a:rPr lang="en-GB" sz="2400" b="0" i="0" dirty="0">
                <a:solidFill>
                  <a:srgbClr val="2A2839"/>
                </a:solidFill>
                <a:effectLst/>
                <a:latin typeface="Inter"/>
              </a:rPr>
              <a:t>Failure to record action taken when a problem has been identified.</a:t>
            </a:r>
          </a:p>
          <a:p>
            <a:pPr algn="l">
              <a:buFont typeface="Arial" panose="020B0604020202020204" pitchFamily="34" charset="0"/>
              <a:buChar char="•"/>
            </a:pPr>
            <a:endParaRPr lang="en-GB" sz="2400" b="0" i="0" dirty="0">
              <a:solidFill>
                <a:srgbClr val="2A2839"/>
              </a:solidFill>
              <a:effectLst/>
              <a:latin typeface="Inter"/>
            </a:endParaRPr>
          </a:p>
          <a:p>
            <a:pPr algn="r"/>
            <a:r>
              <a:rPr lang="en-GB" sz="2400" b="0" i="0" dirty="0">
                <a:solidFill>
                  <a:srgbClr val="2A2839"/>
                </a:solidFill>
                <a:effectLst/>
                <a:latin typeface="Inter"/>
              </a:rPr>
              <a:t>(Dimond 2005)</a:t>
            </a:r>
          </a:p>
        </p:txBody>
      </p:sp>
      <p:sp>
        <p:nvSpPr>
          <p:cNvPr id="11" name="TextBox 10">
            <a:extLst>
              <a:ext uri="{FF2B5EF4-FFF2-40B4-BE49-F238E27FC236}">
                <a16:creationId xmlns:a16="http://schemas.microsoft.com/office/drawing/2014/main" id="{9AADF5FC-5B05-4983-B7E9-58ADD38A4BD9}"/>
              </a:ext>
            </a:extLst>
          </p:cNvPr>
          <p:cNvSpPr txBox="1"/>
          <p:nvPr/>
        </p:nvSpPr>
        <p:spPr>
          <a:xfrm>
            <a:off x="960170" y="4190390"/>
            <a:ext cx="9276126" cy="2308324"/>
          </a:xfrm>
          <a:prstGeom prst="rect">
            <a:avLst/>
          </a:prstGeom>
          <a:noFill/>
        </p:spPr>
        <p:txBody>
          <a:bodyPr wrap="square">
            <a:spAutoFit/>
          </a:bodyPr>
          <a:lstStyle/>
          <a:p>
            <a:pPr algn="l"/>
            <a:r>
              <a:rPr lang="en-GB" sz="2400" b="1" i="0" u="sng" dirty="0">
                <a:solidFill>
                  <a:srgbClr val="2A2839"/>
                </a:solidFill>
                <a:effectLst/>
                <a:latin typeface="Inter"/>
              </a:rPr>
              <a:t>Benefits of Good Record Keeping</a:t>
            </a:r>
          </a:p>
          <a:p>
            <a:pPr algn="l"/>
            <a:endParaRPr lang="en-GB" sz="2400" b="1" i="0" u="sng" dirty="0">
              <a:solidFill>
                <a:srgbClr val="2A2839"/>
              </a:solidFill>
              <a:effectLst/>
              <a:latin typeface="Inter"/>
            </a:endParaRPr>
          </a:p>
          <a:p>
            <a:pPr algn="l"/>
            <a:r>
              <a:rPr lang="en-GB" sz="2400" b="0" i="0" dirty="0">
                <a:solidFill>
                  <a:srgbClr val="2A2839"/>
                </a:solidFill>
                <a:effectLst/>
                <a:latin typeface="Inter"/>
              </a:rPr>
              <a:t>Record keeping is a tool for professional practice and one that should help the care process. </a:t>
            </a:r>
          </a:p>
          <a:p>
            <a:pPr algn="l"/>
            <a:r>
              <a:rPr lang="en-GB" sz="2400" b="0" i="0" dirty="0">
                <a:solidFill>
                  <a:srgbClr val="2A2839"/>
                </a:solidFill>
                <a:effectLst/>
                <a:latin typeface="Inter"/>
              </a:rPr>
              <a:t>It’s important that accurate records are made for every client and should include interventions and any response to the interventions.</a:t>
            </a:r>
          </a:p>
        </p:txBody>
      </p:sp>
    </p:spTree>
    <p:extLst>
      <p:ext uri="{BB962C8B-B14F-4D97-AF65-F5344CB8AC3E}">
        <p14:creationId xmlns:p14="http://schemas.microsoft.com/office/powerpoint/2010/main" val="16150930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379539" y="359286"/>
            <a:ext cx="1329043" cy="951058"/>
          </a:xfrm>
          <a:prstGeom prst="rect">
            <a:avLst/>
          </a:prstGeom>
        </p:spPr>
      </p:pic>
      <p:sp>
        <p:nvSpPr>
          <p:cNvPr id="5" name="TextBox 4">
            <a:extLst>
              <a:ext uri="{FF2B5EF4-FFF2-40B4-BE49-F238E27FC236}">
                <a16:creationId xmlns:a16="http://schemas.microsoft.com/office/drawing/2014/main" id="{DFB0F0D5-5639-4E96-BFC5-2A7BB1D4C326}"/>
              </a:ext>
            </a:extLst>
          </p:cNvPr>
          <p:cNvSpPr txBox="1"/>
          <p:nvPr/>
        </p:nvSpPr>
        <p:spPr>
          <a:xfrm>
            <a:off x="864066" y="2186598"/>
            <a:ext cx="10175846" cy="2554545"/>
          </a:xfrm>
          <a:prstGeom prst="rect">
            <a:avLst/>
          </a:prstGeom>
          <a:noFill/>
        </p:spPr>
        <p:txBody>
          <a:bodyPr wrap="square">
            <a:spAutoFit/>
          </a:bodyPr>
          <a:lstStyle/>
          <a:p>
            <a:r>
              <a:rPr lang="en-GB" sz="3200" b="0" i="1" dirty="0">
                <a:solidFill>
                  <a:srgbClr val="262C34"/>
                </a:solidFill>
                <a:effectLst/>
                <a:latin typeface="Georgia" panose="02040502050405020303" pitchFamily="18" charset="0"/>
              </a:rPr>
              <a:t>“Failing to keep accurate records of decisions you have made and actions you have taken can put people at risk.”</a:t>
            </a:r>
          </a:p>
          <a:p>
            <a:br>
              <a:rPr lang="en-GB" sz="3200" dirty="0"/>
            </a:br>
            <a:r>
              <a:rPr lang="en-GB" sz="3200" b="0" i="1" dirty="0">
                <a:solidFill>
                  <a:srgbClr val="262C34"/>
                </a:solidFill>
                <a:effectLst/>
                <a:latin typeface="Georgia" panose="02040502050405020303" pitchFamily="18" charset="0"/>
              </a:rPr>
              <a:t>(Social Care Institute for Excellence, 2015)</a:t>
            </a:r>
            <a:endParaRPr lang="en-GB" sz="3200" dirty="0"/>
          </a:p>
        </p:txBody>
      </p:sp>
    </p:spTree>
    <p:extLst>
      <p:ext uri="{BB962C8B-B14F-4D97-AF65-F5344CB8AC3E}">
        <p14:creationId xmlns:p14="http://schemas.microsoft.com/office/powerpoint/2010/main" val="20640523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379539" y="359286"/>
            <a:ext cx="1329043" cy="951058"/>
          </a:xfrm>
          <a:prstGeom prst="rect">
            <a:avLst/>
          </a:prstGeom>
        </p:spPr>
      </p:pic>
      <p:sp>
        <p:nvSpPr>
          <p:cNvPr id="5" name="TextBox 4">
            <a:extLst>
              <a:ext uri="{FF2B5EF4-FFF2-40B4-BE49-F238E27FC236}">
                <a16:creationId xmlns:a16="http://schemas.microsoft.com/office/drawing/2014/main" id="{F9800DF6-70B4-4A47-9A5B-0F08818AE374}"/>
              </a:ext>
            </a:extLst>
          </p:cNvPr>
          <p:cNvSpPr txBox="1"/>
          <p:nvPr/>
        </p:nvSpPr>
        <p:spPr>
          <a:xfrm>
            <a:off x="718659" y="2422542"/>
            <a:ext cx="4345498" cy="2677656"/>
          </a:xfrm>
          <a:prstGeom prst="rect">
            <a:avLst/>
          </a:prstGeom>
          <a:noFill/>
        </p:spPr>
        <p:txBody>
          <a:bodyPr wrap="square">
            <a:spAutoFit/>
          </a:bodyPr>
          <a:lstStyle/>
          <a:p>
            <a:pPr algn="l">
              <a:buFont typeface="Arial" panose="020B0604020202020204" pitchFamily="34" charset="0"/>
              <a:buChar char="•"/>
            </a:pPr>
            <a:r>
              <a:rPr lang="en-GB" sz="2800" b="0" i="0" dirty="0">
                <a:solidFill>
                  <a:srgbClr val="2A2839"/>
                </a:solidFill>
                <a:effectLst/>
                <a:latin typeface="Inter"/>
              </a:rPr>
              <a:t>Daily Care </a:t>
            </a:r>
            <a:r>
              <a:rPr lang="en-GB" sz="2800" dirty="0">
                <a:solidFill>
                  <a:srgbClr val="2A2839"/>
                </a:solidFill>
                <a:latin typeface="Inter"/>
              </a:rPr>
              <a:t>S</a:t>
            </a:r>
            <a:r>
              <a:rPr lang="en-GB" sz="2800" b="0" i="0" dirty="0">
                <a:solidFill>
                  <a:srgbClr val="2A2839"/>
                </a:solidFill>
                <a:effectLst/>
                <a:latin typeface="Inter"/>
              </a:rPr>
              <a:t>heet</a:t>
            </a:r>
          </a:p>
          <a:p>
            <a:pPr algn="l">
              <a:buFont typeface="Arial" panose="020B0604020202020204" pitchFamily="34" charset="0"/>
              <a:buChar char="•"/>
            </a:pPr>
            <a:r>
              <a:rPr lang="en-GB" sz="2800" b="0" i="0" dirty="0">
                <a:solidFill>
                  <a:srgbClr val="2A2839"/>
                </a:solidFill>
                <a:effectLst/>
                <a:latin typeface="Inter"/>
              </a:rPr>
              <a:t>Medication charts</a:t>
            </a:r>
          </a:p>
          <a:p>
            <a:pPr algn="l">
              <a:buFont typeface="Arial" panose="020B0604020202020204" pitchFamily="34" charset="0"/>
              <a:buChar char="•"/>
            </a:pPr>
            <a:r>
              <a:rPr lang="en-GB" sz="2800" b="0" i="0" dirty="0">
                <a:solidFill>
                  <a:srgbClr val="2A2839"/>
                </a:solidFill>
                <a:effectLst/>
                <a:latin typeface="Inter"/>
              </a:rPr>
              <a:t>Ordering Medication</a:t>
            </a:r>
          </a:p>
          <a:p>
            <a:pPr algn="l">
              <a:buFont typeface="Arial" panose="020B0604020202020204" pitchFamily="34" charset="0"/>
              <a:buChar char="•"/>
            </a:pPr>
            <a:r>
              <a:rPr lang="en-GB" sz="2800" b="0" i="0" dirty="0">
                <a:solidFill>
                  <a:srgbClr val="2A2839"/>
                </a:solidFill>
                <a:effectLst/>
                <a:latin typeface="Inter"/>
              </a:rPr>
              <a:t>Handover</a:t>
            </a:r>
          </a:p>
          <a:p>
            <a:pPr algn="l">
              <a:buFont typeface="Arial" panose="020B0604020202020204" pitchFamily="34" charset="0"/>
              <a:buChar char="•"/>
            </a:pPr>
            <a:r>
              <a:rPr lang="en-GB" sz="2800" dirty="0">
                <a:solidFill>
                  <a:srgbClr val="2A2839"/>
                </a:solidFill>
                <a:latin typeface="Inter"/>
              </a:rPr>
              <a:t>Body Map </a:t>
            </a:r>
            <a:endParaRPr lang="en-GB" sz="2800" b="0" i="0" dirty="0">
              <a:solidFill>
                <a:srgbClr val="2A2839"/>
              </a:solidFill>
              <a:effectLst/>
              <a:latin typeface="Inter"/>
            </a:endParaRPr>
          </a:p>
          <a:p>
            <a:pPr algn="l">
              <a:buFont typeface="Arial" panose="020B0604020202020204" pitchFamily="34" charset="0"/>
              <a:buChar char="•"/>
            </a:pPr>
            <a:endParaRPr lang="en-GB" sz="2800" dirty="0">
              <a:solidFill>
                <a:srgbClr val="2A2839"/>
              </a:solidFill>
              <a:latin typeface="Inter"/>
            </a:endParaRPr>
          </a:p>
        </p:txBody>
      </p:sp>
      <p:sp>
        <p:nvSpPr>
          <p:cNvPr id="4" name="TextBox 3">
            <a:extLst>
              <a:ext uri="{FF2B5EF4-FFF2-40B4-BE49-F238E27FC236}">
                <a16:creationId xmlns:a16="http://schemas.microsoft.com/office/drawing/2014/main" id="{77DDB9FB-E762-497D-A1A4-A23EDC5D9457}"/>
              </a:ext>
            </a:extLst>
          </p:cNvPr>
          <p:cNvSpPr txBox="1"/>
          <p:nvPr/>
        </p:nvSpPr>
        <p:spPr>
          <a:xfrm>
            <a:off x="4594451" y="499679"/>
            <a:ext cx="4474048" cy="523220"/>
          </a:xfrm>
          <a:prstGeom prst="rect">
            <a:avLst/>
          </a:prstGeom>
          <a:noFill/>
        </p:spPr>
        <p:txBody>
          <a:bodyPr wrap="square" rtlCol="0">
            <a:spAutoFit/>
          </a:bodyPr>
          <a:lstStyle/>
          <a:p>
            <a:r>
              <a:rPr lang="en-GB" sz="2800" u="sng" dirty="0"/>
              <a:t>You will be Completed Daily :</a:t>
            </a:r>
          </a:p>
        </p:txBody>
      </p:sp>
      <p:pic>
        <p:nvPicPr>
          <p:cNvPr id="13" name="Picture 12" descr="Graphical user interface, text, application&#10;&#10;Description automatically generated">
            <a:extLst>
              <a:ext uri="{FF2B5EF4-FFF2-40B4-BE49-F238E27FC236}">
                <a16:creationId xmlns:a16="http://schemas.microsoft.com/office/drawing/2014/main" id="{2404168E-B4CB-4D51-AB0B-623776266D05}"/>
              </a:ext>
            </a:extLst>
          </p:cNvPr>
          <p:cNvPicPr>
            <a:picLocks noChangeAspect="1"/>
          </p:cNvPicPr>
          <p:nvPr/>
        </p:nvPicPr>
        <p:blipFill rotWithShape="1">
          <a:blip r:embed="rId3">
            <a:extLst>
              <a:ext uri="{28A0092B-C50C-407E-A947-70E740481C1C}">
                <a14:useLocalDpi xmlns:a14="http://schemas.microsoft.com/office/drawing/2010/main" val="0"/>
              </a:ext>
            </a:extLst>
          </a:blip>
          <a:srcRect l="19976" t="11399" r="22247" b="15279"/>
          <a:stretch/>
        </p:blipFill>
        <p:spPr>
          <a:xfrm>
            <a:off x="4594452" y="1424148"/>
            <a:ext cx="4474048" cy="3409071"/>
          </a:xfrm>
          <a:prstGeom prst="rect">
            <a:avLst/>
          </a:prstGeom>
        </p:spPr>
      </p:pic>
      <p:pic>
        <p:nvPicPr>
          <p:cNvPr id="19" name="Picture 18" descr="Graphical user interface, text, application, email&#10;&#10;Description automatically generated">
            <a:extLst>
              <a:ext uri="{FF2B5EF4-FFF2-40B4-BE49-F238E27FC236}">
                <a16:creationId xmlns:a16="http://schemas.microsoft.com/office/drawing/2014/main" id="{D1851F34-D48B-4786-8DB3-B2E0AB99547F}"/>
              </a:ext>
            </a:extLst>
          </p:cNvPr>
          <p:cNvPicPr>
            <a:picLocks noChangeAspect="1"/>
          </p:cNvPicPr>
          <p:nvPr/>
        </p:nvPicPr>
        <p:blipFill rotWithShape="1">
          <a:blip r:embed="rId4">
            <a:extLst>
              <a:ext uri="{28A0092B-C50C-407E-A947-70E740481C1C}">
                <a14:useLocalDpi xmlns:a14="http://schemas.microsoft.com/office/drawing/2010/main" val="0"/>
              </a:ext>
            </a:extLst>
          </a:blip>
          <a:srcRect l="21193" t="13578" r="22454" b="26728"/>
          <a:stretch/>
        </p:blipFill>
        <p:spPr>
          <a:xfrm>
            <a:off x="5703050" y="3159983"/>
            <a:ext cx="5367703" cy="3198338"/>
          </a:xfrm>
          <a:prstGeom prst="rect">
            <a:avLst/>
          </a:prstGeom>
        </p:spPr>
      </p:pic>
    </p:spTree>
    <p:extLst>
      <p:ext uri="{BB962C8B-B14F-4D97-AF65-F5344CB8AC3E}">
        <p14:creationId xmlns:p14="http://schemas.microsoft.com/office/powerpoint/2010/main" val="29411360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379539" y="359286"/>
            <a:ext cx="1329043" cy="951058"/>
          </a:xfrm>
          <a:prstGeom prst="rect">
            <a:avLst/>
          </a:prstGeom>
        </p:spPr>
      </p:pic>
      <p:sp>
        <p:nvSpPr>
          <p:cNvPr id="5" name="TextBox 4">
            <a:extLst>
              <a:ext uri="{FF2B5EF4-FFF2-40B4-BE49-F238E27FC236}">
                <a16:creationId xmlns:a16="http://schemas.microsoft.com/office/drawing/2014/main" id="{F90AD335-A432-485C-BC73-F830667C072A}"/>
              </a:ext>
            </a:extLst>
          </p:cNvPr>
          <p:cNvSpPr txBox="1"/>
          <p:nvPr/>
        </p:nvSpPr>
        <p:spPr>
          <a:xfrm>
            <a:off x="436228" y="3016806"/>
            <a:ext cx="4915948" cy="2677656"/>
          </a:xfrm>
          <a:prstGeom prst="rect">
            <a:avLst/>
          </a:prstGeom>
          <a:noFill/>
        </p:spPr>
        <p:txBody>
          <a:bodyPr wrap="square">
            <a:spAutoFit/>
          </a:bodyPr>
          <a:lstStyle/>
          <a:p>
            <a:pPr algn="l">
              <a:buFont typeface="Arial" panose="020B0604020202020204" pitchFamily="34" charset="0"/>
              <a:buChar char="•"/>
            </a:pPr>
            <a:r>
              <a:rPr lang="en-GB" sz="2400" b="0" i="0" dirty="0">
                <a:solidFill>
                  <a:srgbClr val="2A2839"/>
                </a:solidFill>
                <a:effectLst/>
                <a:latin typeface="Inter"/>
              </a:rPr>
              <a:t>Daily Care Carried Out </a:t>
            </a:r>
          </a:p>
          <a:p>
            <a:pPr algn="l">
              <a:buFont typeface="Arial" panose="020B0604020202020204" pitchFamily="34" charset="0"/>
              <a:buChar char="•"/>
            </a:pPr>
            <a:r>
              <a:rPr lang="en-GB" sz="2400" b="0" i="0" dirty="0">
                <a:solidFill>
                  <a:srgbClr val="2A2839"/>
                </a:solidFill>
                <a:effectLst/>
                <a:latin typeface="Inter"/>
              </a:rPr>
              <a:t>District Nurse or GP Visits</a:t>
            </a:r>
          </a:p>
          <a:p>
            <a:pPr algn="l">
              <a:buFont typeface="Arial" panose="020B0604020202020204" pitchFamily="34" charset="0"/>
              <a:buChar char="•"/>
            </a:pPr>
            <a:r>
              <a:rPr lang="en-GB" sz="2400" dirty="0">
                <a:solidFill>
                  <a:srgbClr val="2A2839"/>
                </a:solidFill>
                <a:latin typeface="Inter"/>
              </a:rPr>
              <a:t>N</a:t>
            </a:r>
            <a:r>
              <a:rPr lang="en-GB" sz="2400" b="0" i="0" dirty="0">
                <a:solidFill>
                  <a:srgbClr val="2A2839"/>
                </a:solidFill>
                <a:effectLst/>
                <a:latin typeface="Inter"/>
              </a:rPr>
              <a:t>utrition &amp; Hydration </a:t>
            </a:r>
          </a:p>
          <a:p>
            <a:pPr algn="l">
              <a:buFont typeface="Arial" panose="020B0604020202020204" pitchFamily="34" charset="0"/>
              <a:buChar char="•"/>
            </a:pPr>
            <a:r>
              <a:rPr lang="en-GB" sz="2400" dirty="0">
                <a:solidFill>
                  <a:srgbClr val="2A2839"/>
                </a:solidFill>
                <a:latin typeface="Inter"/>
              </a:rPr>
              <a:t>P</a:t>
            </a:r>
            <a:r>
              <a:rPr lang="en-GB" sz="2400" b="0" i="0" dirty="0">
                <a:solidFill>
                  <a:srgbClr val="2A2839"/>
                </a:solidFill>
                <a:effectLst/>
                <a:latin typeface="Inter"/>
              </a:rPr>
              <a:t>ressure/Skin Area Checks </a:t>
            </a:r>
          </a:p>
          <a:p>
            <a:pPr algn="l">
              <a:buFont typeface="Arial" panose="020B0604020202020204" pitchFamily="34" charset="0"/>
              <a:buChar char="•"/>
            </a:pPr>
            <a:r>
              <a:rPr lang="en-GB" sz="2400" b="0" i="0" dirty="0">
                <a:solidFill>
                  <a:srgbClr val="2A2839"/>
                </a:solidFill>
                <a:effectLst/>
                <a:latin typeface="Inter"/>
              </a:rPr>
              <a:t>Outcome of Bowel/Bladder Routines </a:t>
            </a:r>
          </a:p>
          <a:p>
            <a:pPr algn="l">
              <a:buFont typeface="Arial" panose="020B0604020202020204" pitchFamily="34" charset="0"/>
              <a:buChar char="•"/>
            </a:pPr>
            <a:r>
              <a:rPr lang="en-GB" sz="2400" dirty="0">
                <a:solidFill>
                  <a:srgbClr val="2A2839"/>
                </a:solidFill>
                <a:latin typeface="Inter"/>
              </a:rPr>
              <a:t>AD &amp; Postural Hypertension</a:t>
            </a:r>
          </a:p>
          <a:p>
            <a:pPr algn="l">
              <a:buFont typeface="Arial" panose="020B0604020202020204" pitchFamily="34" charset="0"/>
              <a:buChar char="•"/>
            </a:pPr>
            <a:r>
              <a:rPr lang="en-GB" sz="2400" b="0" i="0" dirty="0">
                <a:solidFill>
                  <a:srgbClr val="2A2839"/>
                </a:solidFill>
                <a:effectLst/>
                <a:latin typeface="Inter"/>
              </a:rPr>
              <a:t>Accidents &amp; Near Misses</a:t>
            </a:r>
          </a:p>
        </p:txBody>
      </p:sp>
      <p:pic>
        <p:nvPicPr>
          <p:cNvPr id="6" name="Picture 5" descr="Graphical user interface, text, application&#10;&#10;Description automatically generated">
            <a:extLst>
              <a:ext uri="{FF2B5EF4-FFF2-40B4-BE49-F238E27FC236}">
                <a16:creationId xmlns:a16="http://schemas.microsoft.com/office/drawing/2014/main" id="{616B9CC9-A08E-404B-ABE4-7E04B65BC0FE}"/>
              </a:ext>
            </a:extLst>
          </p:cNvPr>
          <p:cNvPicPr>
            <a:picLocks noChangeAspect="1"/>
          </p:cNvPicPr>
          <p:nvPr/>
        </p:nvPicPr>
        <p:blipFill rotWithShape="1">
          <a:blip r:embed="rId3">
            <a:extLst>
              <a:ext uri="{28A0092B-C50C-407E-A947-70E740481C1C}">
                <a14:useLocalDpi xmlns:a14="http://schemas.microsoft.com/office/drawing/2010/main" val="0"/>
              </a:ext>
            </a:extLst>
          </a:blip>
          <a:srcRect l="19976" t="11399" r="22247" b="15279"/>
          <a:stretch/>
        </p:blipFill>
        <p:spPr>
          <a:xfrm>
            <a:off x="5600059" y="1433383"/>
            <a:ext cx="6216167" cy="4736507"/>
          </a:xfrm>
          <a:prstGeom prst="rect">
            <a:avLst/>
          </a:prstGeom>
        </p:spPr>
      </p:pic>
      <p:sp>
        <p:nvSpPr>
          <p:cNvPr id="4" name="TextBox 3">
            <a:extLst>
              <a:ext uri="{FF2B5EF4-FFF2-40B4-BE49-F238E27FC236}">
                <a16:creationId xmlns:a16="http://schemas.microsoft.com/office/drawing/2014/main" id="{333C17E5-E337-45B0-BBFB-6F2A900172B2}"/>
              </a:ext>
            </a:extLst>
          </p:cNvPr>
          <p:cNvSpPr txBox="1"/>
          <p:nvPr/>
        </p:nvSpPr>
        <p:spPr>
          <a:xfrm>
            <a:off x="436228" y="1912163"/>
            <a:ext cx="3951214" cy="707886"/>
          </a:xfrm>
          <a:prstGeom prst="rect">
            <a:avLst/>
          </a:prstGeom>
          <a:noFill/>
        </p:spPr>
        <p:txBody>
          <a:bodyPr wrap="square" rtlCol="0">
            <a:spAutoFit/>
          </a:bodyPr>
          <a:lstStyle/>
          <a:p>
            <a:r>
              <a:rPr lang="en-GB" sz="4000" dirty="0"/>
              <a:t>What to record ?</a:t>
            </a:r>
          </a:p>
        </p:txBody>
      </p:sp>
    </p:spTree>
    <p:extLst>
      <p:ext uri="{BB962C8B-B14F-4D97-AF65-F5344CB8AC3E}">
        <p14:creationId xmlns:p14="http://schemas.microsoft.com/office/powerpoint/2010/main" val="555291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379539" y="359286"/>
            <a:ext cx="1329043" cy="951058"/>
          </a:xfrm>
          <a:prstGeom prst="rect">
            <a:avLst/>
          </a:prstGeom>
        </p:spPr>
      </p:pic>
      <p:sp>
        <p:nvSpPr>
          <p:cNvPr id="4" name="TextBox 3">
            <a:extLst>
              <a:ext uri="{FF2B5EF4-FFF2-40B4-BE49-F238E27FC236}">
                <a16:creationId xmlns:a16="http://schemas.microsoft.com/office/drawing/2014/main" id="{FF91DB5E-3C81-4813-9C12-BD39C6BE7FDB}"/>
              </a:ext>
            </a:extLst>
          </p:cNvPr>
          <p:cNvSpPr txBox="1"/>
          <p:nvPr/>
        </p:nvSpPr>
        <p:spPr>
          <a:xfrm>
            <a:off x="2818702" y="602458"/>
            <a:ext cx="6384022" cy="707886"/>
          </a:xfrm>
          <a:prstGeom prst="rect">
            <a:avLst/>
          </a:prstGeom>
          <a:noFill/>
        </p:spPr>
        <p:txBody>
          <a:bodyPr wrap="square" rtlCol="0">
            <a:spAutoFit/>
          </a:bodyPr>
          <a:lstStyle/>
          <a:p>
            <a:r>
              <a:rPr lang="en-GB" sz="4000" u="sng" dirty="0"/>
              <a:t>Medication Administration </a:t>
            </a:r>
          </a:p>
        </p:txBody>
      </p:sp>
      <p:pic>
        <p:nvPicPr>
          <p:cNvPr id="11" name="Picture 10" descr="Graphical user interface, text, application, email&#10;&#10;Description automatically generated">
            <a:extLst>
              <a:ext uri="{FF2B5EF4-FFF2-40B4-BE49-F238E27FC236}">
                <a16:creationId xmlns:a16="http://schemas.microsoft.com/office/drawing/2014/main" id="{FBC305D5-7C07-4C55-BE2C-0E6149F92C20}"/>
              </a:ext>
            </a:extLst>
          </p:cNvPr>
          <p:cNvPicPr>
            <a:picLocks noChangeAspect="1"/>
          </p:cNvPicPr>
          <p:nvPr/>
        </p:nvPicPr>
        <p:blipFill rotWithShape="1">
          <a:blip r:embed="rId3">
            <a:extLst>
              <a:ext uri="{28A0092B-C50C-407E-A947-70E740481C1C}">
                <a14:useLocalDpi xmlns:a14="http://schemas.microsoft.com/office/drawing/2010/main" val="0"/>
              </a:ext>
            </a:extLst>
          </a:blip>
          <a:srcRect l="21193" t="13578" r="22454" b="26728"/>
          <a:stretch/>
        </p:blipFill>
        <p:spPr>
          <a:xfrm>
            <a:off x="379539" y="2014588"/>
            <a:ext cx="5936390" cy="3537190"/>
          </a:xfrm>
          <a:prstGeom prst="rect">
            <a:avLst/>
          </a:prstGeom>
        </p:spPr>
      </p:pic>
      <p:pic>
        <p:nvPicPr>
          <p:cNvPr id="12" name="Picture 11" descr="A picture containing diagram&#10;&#10;Description automatically generated">
            <a:extLst>
              <a:ext uri="{FF2B5EF4-FFF2-40B4-BE49-F238E27FC236}">
                <a16:creationId xmlns:a16="http://schemas.microsoft.com/office/drawing/2014/main" id="{390058D4-7D7A-4807-BEFA-4F8725E1CD84}"/>
              </a:ext>
            </a:extLst>
          </p:cNvPr>
          <p:cNvPicPr>
            <a:picLocks noChangeAspect="1"/>
          </p:cNvPicPr>
          <p:nvPr/>
        </p:nvPicPr>
        <p:blipFill rotWithShape="1">
          <a:blip r:embed="rId4">
            <a:extLst>
              <a:ext uri="{28A0092B-C50C-407E-A947-70E740481C1C}">
                <a14:useLocalDpi xmlns:a14="http://schemas.microsoft.com/office/drawing/2010/main" val="0"/>
              </a:ext>
            </a:extLst>
          </a:blip>
          <a:srcRect l="22500" t="16514" r="23692" b="20068"/>
          <a:stretch/>
        </p:blipFill>
        <p:spPr>
          <a:xfrm>
            <a:off x="6462576" y="2014588"/>
            <a:ext cx="5224039" cy="3463423"/>
          </a:xfrm>
          <a:prstGeom prst="rect">
            <a:avLst/>
          </a:prstGeom>
        </p:spPr>
      </p:pic>
    </p:spTree>
    <p:extLst>
      <p:ext uri="{BB962C8B-B14F-4D97-AF65-F5344CB8AC3E}">
        <p14:creationId xmlns:p14="http://schemas.microsoft.com/office/powerpoint/2010/main" val="39219046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379539" y="359286"/>
            <a:ext cx="1329043" cy="951058"/>
          </a:xfrm>
          <a:prstGeom prst="rect">
            <a:avLst/>
          </a:prstGeom>
        </p:spPr>
      </p:pic>
      <p:sp>
        <p:nvSpPr>
          <p:cNvPr id="6" name="TextBox 5">
            <a:extLst>
              <a:ext uri="{FF2B5EF4-FFF2-40B4-BE49-F238E27FC236}">
                <a16:creationId xmlns:a16="http://schemas.microsoft.com/office/drawing/2014/main" id="{CF143E3E-EFC5-4073-8A41-22EE45CC5AB7}"/>
              </a:ext>
            </a:extLst>
          </p:cNvPr>
          <p:cNvSpPr txBox="1"/>
          <p:nvPr/>
        </p:nvSpPr>
        <p:spPr>
          <a:xfrm>
            <a:off x="738231" y="1660101"/>
            <a:ext cx="10444294" cy="4247317"/>
          </a:xfrm>
          <a:prstGeom prst="rect">
            <a:avLst/>
          </a:prstGeom>
          <a:noFill/>
        </p:spPr>
        <p:txBody>
          <a:bodyPr wrap="square">
            <a:spAutoFit/>
          </a:bodyPr>
          <a:lstStyle/>
          <a:p>
            <a:r>
              <a:rPr lang="en-GB" dirty="0"/>
              <a:t>The Six Rights When you are giving medication, regardless of the type of medication, you must always follow the six rights. Each time you administer a medication, you need to be sure to have the: </a:t>
            </a:r>
          </a:p>
          <a:p>
            <a:endParaRPr lang="en-GB" dirty="0"/>
          </a:p>
          <a:p>
            <a:pPr marL="285750" indent="-285750">
              <a:buFont typeface="Arial" panose="020B0604020202020204" pitchFamily="34" charset="0"/>
              <a:buChar char="•"/>
            </a:pPr>
            <a:r>
              <a:rPr lang="en-GB" dirty="0"/>
              <a:t>Right individual </a:t>
            </a:r>
          </a:p>
          <a:p>
            <a:pPr marL="285750" indent="-285750">
              <a:buFont typeface="Arial" panose="020B0604020202020204" pitchFamily="34" charset="0"/>
              <a:buChar char="•"/>
            </a:pPr>
            <a:r>
              <a:rPr lang="en-GB" dirty="0"/>
              <a:t>Right medication </a:t>
            </a:r>
          </a:p>
          <a:p>
            <a:pPr marL="285750" indent="-285750">
              <a:buFont typeface="Arial" panose="020B0604020202020204" pitchFamily="34" charset="0"/>
              <a:buChar char="•"/>
            </a:pPr>
            <a:r>
              <a:rPr lang="en-GB" dirty="0"/>
              <a:t>Right dose </a:t>
            </a:r>
          </a:p>
          <a:p>
            <a:pPr marL="285750" indent="-285750">
              <a:buFont typeface="Arial" panose="020B0604020202020204" pitchFamily="34" charset="0"/>
              <a:buChar char="•"/>
            </a:pPr>
            <a:r>
              <a:rPr lang="en-GB" dirty="0"/>
              <a:t>Right time </a:t>
            </a:r>
          </a:p>
          <a:p>
            <a:pPr marL="285750" indent="-285750">
              <a:buFont typeface="Arial" panose="020B0604020202020204" pitchFamily="34" charset="0"/>
              <a:buChar char="•"/>
            </a:pPr>
            <a:r>
              <a:rPr lang="en-GB" dirty="0"/>
              <a:t>Right route </a:t>
            </a:r>
          </a:p>
          <a:p>
            <a:pPr marL="285750" indent="-285750">
              <a:buFont typeface="Arial" panose="020B0604020202020204" pitchFamily="34" charset="0"/>
              <a:buChar char="•"/>
            </a:pPr>
            <a:r>
              <a:rPr lang="en-GB" dirty="0"/>
              <a:t>Right documentation </a:t>
            </a:r>
          </a:p>
          <a:p>
            <a:endParaRPr lang="en-GB" dirty="0"/>
          </a:p>
          <a:p>
            <a:r>
              <a:rPr lang="en-GB" dirty="0"/>
              <a:t>Each time you give a medication, you must systematically and conscientiously check your procedure against these six rights. </a:t>
            </a:r>
          </a:p>
          <a:p>
            <a:r>
              <a:rPr lang="en-GB" dirty="0"/>
              <a:t>This is essential every time you administer any medication – including medications that an individual has been taking for a long time. </a:t>
            </a:r>
          </a:p>
          <a:p>
            <a:r>
              <a:rPr lang="en-GB" dirty="0"/>
              <a:t>You must check for all six rights every time you administer any drug to any individual</a:t>
            </a:r>
          </a:p>
        </p:txBody>
      </p:sp>
    </p:spTree>
    <p:extLst>
      <p:ext uri="{BB962C8B-B14F-4D97-AF65-F5344CB8AC3E}">
        <p14:creationId xmlns:p14="http://schemas.microsoft.com/office/powerpoint/2010/main" val="28306796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379539" y="359286"/>
            <a:ext cx="1329043" cy="951058"/>
          </a:xfrm>
          <a:prstGeom prst="rect">
            <a:avLst/>
          </a:prstGeom>
        </p:spPr>
      </p:pic>
      <p:sp>
        <p:nvSpPr>
          <p:cNvPr id="2" name="AutoShape 4">
            <a:extLst>
              <a:ext uri="{FF2B5EF4-FFF2-40B4-BE49-F238E27FC236}">
                <a16:creationId xmlns:a16="http://schemas.microsoft.com/office/drawing/2014/main" id="{B11EEF51-8495-4D16-B0EE-4453B3373433}"/>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3" name="Picture 2">
            <a:extLst>
              <a:ext uri="{FF2B5EF4-FFF2-40B4-BE49-F238E27FC236}">
                <a16:creationId xmlns:a16="http://schemas.microsoft.com/office/drawing/2014/main" id="{AA9F8E30-2485-458E-8932-985AA8D4DBCB}"/>
              </a:ext>
            </a:extLst>
          </p:cNvPr>
          <p:cNvPicPr>
            <a:picLocks noChangeAspect="1"/>
          </p:cNvPicPr>
          <p:nvPr/>
        </p:nvPicPr>
        <p:blipFill>
          <a:blip r:embed="rId3"/>
          <a:stretch>
            <a:fillRect/>
          </a:stretch>
        </p:blipFill>
        <p:spPr>
          <a:xfrm>
            <a:off x="611347" y="2021272"/>
            <a:ext cx="10969305" cy="2815455"/>
          </a:xfrm>
          <a:prstGeom prst="rect">
            <a:avLst/>
          </a:prstGeom>
        </p:spPr>
      </p:pic>
      <p:sp>
        <p:nvSpPr>
          <p:cNvPr id="4" name="TextBox 3">
            <a:extLst>
              <a:ext uri="{FF2B5EF4-FFF2-40B4-BE49-F238E27FC236}">
                <a16:creationId xmlns:a16="http://schemas.microsoft.com/office/drawing/2014/main" id="{17F3E09F-4C72-4EA2-832C-7F58FF5DA98F}"/>
              </a:ext>
            </a:extLst>
          </p:cNvPr>
          <p:cNvSpPr txBox="1"/>
          <p:nvPr/>
        </p:nvSpPr>
        <p:spPr>
          <a:xfrm>
            <a:off x="4555222" y="5419913"/>
            <a:ext cx="3699545" cy="584775"/>
          </a:xfrm>
          <a:prstGeom prst="rect">
            <a:avLst/>
          </a:prstGeom>
          <a:noFill/>
        </p:spPr>
        <p:txBody>
          <a:bodyPr wrap="square" rtlCol="0">
            <a:spAutoFit/>
          </a:bodyPr>
          <a:lstStyle/>
          <a:p>
            <a:r>
              <a:rPr lang="en-GB" sz="3200" b="1" dirty="0">
                <a:solidFill>
                  <a:schemeClr val="accent1"/>
                </a:solidFill>
              </a:rPr>
              <a:t>RIGHT TO REFUSE </a:t>
            </a:r>
          </a:p>
        </p:txBody>
      </p:sp>
    </p:spTree>
    <p:extLst>
      <p:ext uri="{BB962C8B-B14F-4D97-AF65-F5344CB8AC3E}">
        <p14:creationId xmlns:p14="http://schemas.microsoft.com/office/powerpoint/2010/main" val="26137837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1571</TotalTime>
  <Words>1142</Words>
  <Application>Microsoft Office PowerPoint</Application>
  <PresentationFormat>Widescreen</PresentationFormat>
  <Paragraphs>125</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Georgia</vt:lpstr>
      <vt:lpstr>Inter</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Carol Bebb</dc:creator>
  <cp:lastModifiedBy>Carol Bebb</cp:lastModifiedBy>
  <cp:revision>17</cp:revision>
  <dcterms:created xsi:type="dcterms:W3CDTF">2021-02-10T13:23:41Z</dcterms:created>
  <dcterms:modified xsi:type="dcterms:W3CDTF">2021-03-16T08:00:42Z</dcterms:modified>
</cp:coreProperties>
</file>