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3" r:id="rId4"/>
    <p:sldId id="294" r:id="rId5"/>
    <p:sldId id="257" r:id="rId6"/>
    <p:sldId id="300" r:id="rId7"/>
    <p:sldId id="298" r:id="rId8"/>
    <p:sldId id="299" r:id="rId9"/>
    <p:sldId id="295" r:id="rId10"/>
    <p:sldId id="259" r:id="rId11"/>
    <p:sldId id="260" r:id="rId12"/>
    <p:sldId id="261" r:id="rId13"/>
    <p:sldId id="262" r:id="rId14"/>
    <p:sldId id="263" r:id="rId15"/>
    <p:sldId id="264" r:id="rId16"/>
    <p:sldId id="301" r:id="rId17"/>
    <p:sldId id="265" r:id="rId18"/>
    <p:sldId id="272" r:id="rId19"/>
    <p:sldId id="273" r:id="rId20"/>
    <p:sldId id="270" r:id="rId21"/>
    <p:sldId id="296" r:id="rId22"/>
    <p:sldId id="266" r:id="rId23"/>
    <p:sldId id="268" r:id="rId24"/>
    <p:sldId id="277" r:id="rId25"/>
    <p:sldId id="276" r:id="rId26"/>
    <p:sldId id="297" r:id="rId27"/>
    <p:sldId id="269" r:id="rId28"/>
    <p:sldId id="284" r:id="rId29"/>
    <p:sldId id="283" r:id="rId30"/>
    <p:sldId id="281" r:id="rId31"/>
    <p:sldId id="282" r:id="rId32"/>
    <p:sldId id="279" r:id="rId33"/>
    <p:sldId id="280" r:id="rId34"/>
    <p:sldId id="278" r:id="rId35"/>
    <p:sldId id="288" r:id="rId36"/>
    <p:sldId id="289" r:id="rId37"/>
    <p:sldId id="287" r:id="rId38"/>
    <p:sldId id="291" r:id="rId39"/>
    <p:sldId id="285" r:id="rId40"/>
    <p:sldId id="29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110" d="100"/>
          <a:sy n="110" d="100"/>
        </p:scale>
        <p:origin x="46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746B-9328-4CEE-986A-AF5ABBC86E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2F3DD5-A2A4-466C-B8C6-89F754818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6F1D53-F712-4D0A-AFFA-955DABFE3FC7}"/>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CF0CA4CD-3852-4381-8931-5B4DDD09EA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EF3312-DEE9-4B1D-ADEE-85AD32F6BCDA}"/>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85058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E8B0-EEC6-4BB2-901E-7981DF7F9D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F940E1-6D4A-42A9-B8D3-D66398D6B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9E178-F554-46CB-B35F-C102B8B74C16}"/>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38DA95C4-812E-4E67-B8FD-EE25262E08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A051DE-7E13-4F5F-B3E9-40224FAE54C9}"/>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21437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B1A40-B29E-4BAE-A4E0-4FF1D9E5C3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5F6D4A-5716-4A31-A59F-712CF7B6D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A00239-E3D1-4BA2-A719-F081322984B3}"/>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4F449930-7455-461D-923A-1A735655DA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EF738A-1FC3-4DA6-A9EA-2A95F866669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408953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C22D-BE29-4C6C-934C-2BE5C23FD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CA706-8880-4171-BA07-3E479C18C2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685435-7F76-476E-9D59-A42510F9066F}"/>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4CDF8922-8D5F-4B8E-9845-8362DC832F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77922F-F493-4178-8C7E-250E492AC98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37415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F465-9248-4828-8749-1AE61AC9F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03E081-9B3A-4B96-BE9B-52E3C88B7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966D2-BE64-48B1-AF57-13BFD208F3EB}"/>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B7B91624-F928-4B83-8F21-311BD93AC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2CD0DE-425C-4AEA-BB32-994CE55A1A8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68884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CB94-3D28-42A9-BA78-88373DC31B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48E2E0-6157-4D55-B2C7-3BB3E953B4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A5DFC1-AE81-48E1-B653-6F76F6BD05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47B13C-8583-4C72-B946-9452677B203E}"/>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6" name="Footer Placeholder 5">
            <a:extLst>
              <a:ext uri="{FF2B5EF4-FFF2-40B4-BE49-F238E27FC236}">
                <a16:creationId xmlns:a16="http://schemas.microsoft.com/office/drawing/2014/main" id="{B4728EDC-22CB-4DB8-85A2-1FAB16851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E9B58B-75C3-466B-AD43-5BA2BF4EBAFF}"/>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1443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1C4D-077A-40B5-955F-FB53774162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A78E74-BD5D-4C80-8D4B-0317E310E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A3DC2-1C51-47F2-91BC-029C2E4C9C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FE86D9-6277-44DD-A555-17470D685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D4302-351D-454F-BB88-B247D2B95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B945FC-43F4-4AC3-BFB4-1DB1F8FE87AE}"/>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8" name="Footer Placeholder 7">
            <a:extLst>
              <a:ext uri="{FF2B5EF4-FFF2-40B4-BE49-F238E27FC236}">
                <a16:creationId xmlns:a16="http://schemas.microsoft.com/office/drawing/2014/main" id="{0B7086FA-4414-4143-9FA7-49106E5D54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07A05F-1251-4FC6-8A85-6B129542AD00}"/>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83356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2830-8090-43D5-80DB-E75C21F40B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40D555-657A-4A6E-A10E-348210EADE8C}"/>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4" name="Footer Placeholder 3">
            <a:extLst>
              <a:ext uri="{FF2B5EF4-FFF2-40B4-BE49-F238E27FC236}">
                <a16:creationId xmlns:a16="http://schemas.microsoft.com/office/drawing/2014/main" id="{BA46AE01-6012-4281-B091-8D67474DB4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4CB9A2-0DF6-4705-91D4-A0693FBD7BA8}"/>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30040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3399F-0B75-4B74-950D-DD60081F9E37}"/>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3" name="Footer Placeholder 2">
            <a:extLst>
              <a:ext uri="{FF2B5EF4-FFF2-40B4-BE49-F238E27FC236}">
                <a16:creationId xmlns:a16="http://schemas.microsoft.com/office/drawing/2014/main" id="{1F95F1BC-9AB6-4630-8B0E-B3B9C8B500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31AAA6-52F9-4301-99B1-4B29195EF42D}"/>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11827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5A5D-69CC-47F8-851A-80B11CA7C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CACA0D-CE49-4E9F-96B2-9FCB1E7DF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96EA8A-8584-4D87-8217-2B006FFA7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EC680-0A88-402A-BDFE-7BECB078E895}"/>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6" name="Footer Placeholder 5">
            <a:extLst>
              <a:ext uri="{FF2B5EF4-FFF2-40B4-BE49-F238E27FC236}">
                <a16:creationId xmlns:a16="http://schemas.microsoft.com/office/drawing/2014/main" id="{0CC21244-7CCB-4DA1-894F-C2A80E8E5F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FA791B-9EC8-41CC-84A6-CC6B77B9BE73}"/>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54134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DE63-9214-4E73-8646-F1B3777B19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FE6CBF-577B-41CA-826A-E16C1DB81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08E7A7-C8B9-4B55-84B1-E308235E1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DEAC1-E2BC-4855-9EE4-764106C11106}"/>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6" name="Footer Placeholder 5">
            <a:extLst>
              <a:ext uri="{FF2B5EF4-FFF2-40B4-BE49-F238E27FC236}">
                <a16:creationId xmlns:a16="http://schemas.microsoft.com/office/drawing/2014/main" id="{012CB73D-48B3-460F-8B7E-16C2D1BC3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5E8A88-7D67-4971-981E-E3B4424E0A6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54217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FA32A-F1D8-4236-A7FD-866D74529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3AA7EF-30E2-462E-8158-460BE0BE4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1D3C0-240E-451B-85D2-8B83340E8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A599F6BD-DA51-40F1-992D-36F1CE607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5DFBEB-CD30-43AB-977A-6230E09DDE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E659B-DAA8-436B-8A38-7497F7705DA8}" type="slidenum">
              <a:rPr lang="en-GB" smtClean="0"/>
              <a:t>‹#›</a:t>
            </a:fld>
            <a:endParaRPr lang="en-GB"/>
          </a:p>
        </p:txBody>
      </p:sp>
    </p:spTree>
    <p:extLst>
      <p:ext uri="{BB962C8B-B14F-4D97-AF65-F5344CB8AC3E}">
        <p14:creationId xmlns:p14="http://schemas.microsoft.com/office/powerpoint/2010/main" val="4268294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nhsinform.scot/editorial-policy/"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hsinform.scot/editorial-polic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nhsinform.scot/editorial-polic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GmqXqwSV3bo"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youtu.be/BQNNOh8c8ks" TargetMode="External"/><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95E1158A-D604-4BB6-A60D-26BCF81D7006}"/>
              </a:ext>
            </a:extLst>
          </p:cNvPr>
          <p:cNvSpPr txBox="1"/>
          <p:nvPr/>
        </p:nvSpPr>
        <p:spPr>
          <a:xfrm>
            <a:off x="2044142" y="785573"/>
            <a:ext cx="7528265" cy="1569660"/>
          </a:xfrm>
          <a:prstGeom prst="rect">
            <a:avLst/>
          </a:prstGeom>
          <a:noFill/>
        </p:spPr>
        <p:txBody>
          <a:bodyPr wrap="square">
            <a:spAutoFit/>
          </a:bodyPr>
          <a:lstStyle/>
          <a:p>
            <a:pPr algn="ctr"/>
            <a:r>
              <a:rPr lang="en-GB" sz="9600" b="1" u="sng" dirty="0">
                <a:cs typeface="Times New Roman" panose="02020603050405020304" pitchFamily="18" charset="0"/>
              </a:rPr>
              <a:t>First Aid</a:t>
            </a:r>
            <a:endParaRPr lang="en-GB" sz="9600" dirty="0"/>
          </a:p>
        </p:txBody>
      </p:sp>
      <p:pic>
        <p:nvPicPr>
          <p:cNvPr id="1026" name="Picture 2" descr="Image result for first aid">
            <a:extLst>
              <a:ext uri="{FF2B5EF4-FFF2-40B4-BE49-F238E27FC236}">
                <a16:creationId xmlns:a16="http://schemas.microsoft.com/office/drawing/2014/main" id="{1D636F77-ACE2-4877-9162-00441B917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769" y="2637471"/>
            <a:ext cx="3909269" cy="292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05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463E5555-4880-43BE-80CF-F6779A3F9D60}"/>
              </a:ext>
            </a:extLst>
          </p:cNvPr>
          <p:cNvSpPr txBox="1"/>
          <p:nvPr/>
        </p:nvSpPr>
        <p:spPr>
          <a:xfrm>
            <a:off x="3047260" y="3246553"/>
            <a:ext cx="6094520" cy="369332"/>
          </a:xfrm>
          <a:prstGeom prst="rect">
            <a:avLst/>
          </a:prstGeom>
          <a:noFill/>
        </p:spPr>
        <p:txBody>
          <a:bodyPr wrap="square">
            <a:spAutoFit/>
          </a:bodyPr>
          <a:lstStyle/>
          <a:p>
            <a:r>
              <a:rPr lang="en-GB" b="1" u="sng" dirty="0">
                <a:solidFill>
                  <a:srgbClr val="FFFFFF"/>
                </a:solidFill>
                <a:latin typeface="Times New Roman" panose="02020603050405020304" pitchFamily="18" charset="0"/>
                <a:cs typeface="Times New Roman" panose="02020603050405020304" pitchFamily="18" charset="0"/>
              </a:rPr>
              <a:t>to look for</a:t>
            </a:r>
            <a:endParaRPr lang="en-GB" dirty="0"/>
          </a:p>
        </p:txBody>
      </p:sp>
      <p:sp>
        <p:nvSpPr>
          <p:cNvPr id="7" name="TextBox 6">
            <a:extLst>
              <a:ext uri="{FF2B5EF4-FFF2-40B4-BE49-F238E27FC236}">
                <a16:creationId xmlns:a16="http://schemas.microsoft.com/office/drawing/2014/main" id="{C8FFE186-646C-4C64-BCD9-4CD71F5687B0}"/>
              </a:ext>
            </a:extLst>
          </p:cNvPr>
          <p:cNvSpPr txBox="1"/>
          <p:nvPr/>
        </p:nvSpPr>
        <p:spPr>
          <a:xfrm>
            <a:off x="2542265" y="877576"/>
            <a:ext cx="7960018" cy="707886"/>
          </a:xfrm>
          <a:prstGeom prst="rect">
            <a:avLst/>
          </a:prstGeom>
          <a:noFill/>
        </p:spPr>
        <p:txBody>
          <a:bodyPr wrap="square">
            <a:spAutoFit/>
          </a:bodyPr>
          <a:lstStyle/>
          <a:p>
            <a:pPr algn="ctr"/>
            <a:r>
              <a:rPr lang="en-GB" sz="4000" u="sng" dirty="0">
                <a:cs typeface="Times New Roman" panose="02020603050405020304" pitchFamily="18" charset="0"/>
              </a:rPr>
              <a:t>Choking Adult</a:t>
            </a:r>
          </a:p>
        </p:txBody>
      </p:sp>
      <p:sp>
        <p:nvSpPr>
          <p:cNvPr id="10" name="TextBox 9">
            <a:extLst>
              <a:ext uri="{FF2B5EF4-FFF2-40B4-BE49-F238E27FC236}">
                <a16:creationId xmlns:a16="http://schemas.microsoft.com/office/drawing/2014/main" id="{7C3AFF0F-EA92-47C2-B941-03307D29C799}"/>
              </a:ext>
            </a:extLst>
          </p:cNvPr>
          <p:cNvSpPr txBox="1"/>
          <p:nvPr/>
        </p:nvSpPr>
        <p:spPr>
          <a:xfrm>
            <a:off x="834500" y="2277057"/>
            <a:ext cx="10573305" cy="3785652"/>
          </a:xfrm>
          <a:prstGeom prst="rect">
            <a:avLst/>
          </a:prstGeom>
          <a:noFill/>
        </p:spPr>
        <p:txBody>
          <a:bodyPr wrap="square">
            <a:spAutoFit/>
          </a:bodyPr>
          <a:lstStyle/>
          <a:p>
            <a:pPr marL="0" indent="0">
              <a:buNone/>
            </a:pPr>
            <a:r>
              <a:rPr lang="en-GB" sz="2400" dirty="0">
                <a:cs typeface="Times New Roman" panose="02020603050405020304" pitchFamily="18" charset="0"/>
              </a:rPr>
              <a:t>What to look for ? </a:t>
            </a:r>
          </a:p>
          <a:p>
            <a:pPr marL="0" indent="0">
              <a:buNone/>
            </a:pPr>
            <a:endParaRPr lang="en-GB" sz="2400" dirty="0">
              <a:cs typeface="Times New Roman" panose="02020603050405020304" pitchFamily="18" charset="0"/>
            </a:endParaRPr>
          </a:p>
          <a:p>
            <a:pPr marL="457200" indent="-457200">
              <a:buFont typeface="Arial" panose="020B0604020202020204" pitchFamily="34" charset="0"/>
              <a:buChar char="•"/>
            </a:pPr>
            <a:r>
              <a:rPr lang="en-GB" sz="2400" dirty="0">
                <a:cs typeface="Times New Roman" panose="02020603050405020304" pitchFamily="18" charset="0"/>
              </a:rPr>
              <a:t>If you think someone is choking, ask them: ‘Are you choking?’ to check they’re not suffering from something else. </a:t>
            </a:r>
          </a:p>
          <a:p>
            <a:pPr marL="457200" indent="-457200">
              <a:buFont typeface="Arial" panose="020B0604020202020204" pitchFamily="34" charset="0"/>
              <a:buChar char="•"/>
            </a:pPr>
            <a:r>
              <a:rPr lang="en-GB" sz="2400" dirty="0">
                <a:cs typeface="Times New Roman" panose="02020603050405020304" pitchFamily="18" charset="0"/>
              </a:rPr>
              <a:t>Can they speak, cry, cough or breathe?</a:t>
            </a:r>
          </a:p>
          <a:p>
            <a:pPr marL="0" indent="0">
              <a:buNone/>
            </a:pPr>
            <a:endParaRPr lang="en-GB" sz="2400" dirty="0">
              <a:cs typeface="Times New Roman" panose="02020603050405020304" pitchFamily="18" charset="0"/>
            </a:endParaRPr>
          </a:p>
          <a:p>
            <a:pPr marL="457200" indent="-457200">
              <a:buFont typeface="Arial" panose="020B0604020202020204" pitchFamily="34" charset="0"/>
              <a:buChar char="•"/>
            </a:pPr>
            <a:r>
              <a:rPr lang="en-GB" sz="2400" dirty="0">
                <a:cs typeface="Times New Roman" panose="02020603050405020304" pitchFamily="18" charset="0"/>
              </a:rPr>
              <a:t>If they can, they should be able to clear their throat on their own by coughing, so encourage them to cough.</a:t>
            </a:r>
          </a:p>
          <a:p>
            <a:pPr marL="0" indent="0">
              <a:buNone/>
            </a:pPr>
            <a:endParaRPr lang="en-GB" sz="2400" dirty="0">
              <a:cs typeface="Times New Roman" panose="02020603050405020304" pitchFamily="18" charset="0"/>
            </a:endParaRPr>
          </a:p>
          <a:p>
            <a:pPr marL="457200" indent="-457200">
              <a:buFont typeface="Arial" panose="020B0604020202020204" pitchFamily="34" charset="0"/>
              <a:buChar char="•"/>
            </a:pPr>
            <a:r>
              <a:rPr lang="en-GB" sz="2400" dirty="0">
                <a:cs typeface="Times New Roman" panose="02020603050405020304" pitchFamily="18" charset="0"/>
              </a:rPr>
              <a:t>If they can’t cough or make any noise, it’s serious.</a:t>
            </a:r>
          </a:p>
        </p:txBody>
      </p:sp>
    </p:spTree>
    <p:extLst>
      <p:ext uri="{BB962C8B-B14F-4D97-AF65-F5344CB8AC3E}">
        <p14:creationId xmlns:p14="http://schemas.microsoft.com/office/powerpoint/2010/main" val="417168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E19A6572-4CE9-42D9-A751-583D1283AA4F}"/>
              </a:ext>
            </a:extLst>
          </p:cNvPr>
          <p:cNvSpPr txBox="1"/>
          <p:nvPr/>
        </p:nvSpPr>
        <p:spPr>
          <a:xfrm>
            <a:off x="2808965" y="619345"/>
            <a:ext cx="8270737" cy="707886"/>
          </a:xfrm>
          <a:prstGeom prst="rect">
            <a:avLst/>
          </a:prstGeom>
          <a:noFill/>
        </p:spPr>
        <p:txBody>
          <a:bodyPr wrap="square">
            <a:spAutoFit/>
          </a:bodyPr>
          <a:lstStyle/>
          <a:p>
            <a:pPr algn="ctr"/>
            <a:r>
              <a:rPr lang="en-GB" sz="4000" u="sng" dirty="0">
                <a:cs typeface="Times New Roman" panose="02020603050405020304" pitchFamily="18" charset="0"/>
              </a:rPr>
              <a:t>Choking Adult</a:t>
            </a:r>
          </a:p>
        </p:txBody>
      </p:sp>
      <p:sp>
        <p:nvSpPr>
          <p:cNvPr id="7" name="TextBox 6">
            <a:extLst>
              <a:ext uri="{FF2B5EF4-FFF2-40B4-BE49-F238E27FC236}">
                <a16:creationId xmlns:a16="http://schemas.microsoft.com/office/drawing/2014/main" id="{F717931C-81D0-4A70-82B1-F8843CED67F6}"/>
              </a:ext>
            </a:extLst>
          </p:cNvPr>
          <p:cNvSpPr txBox="1"/>
          <p:nvPr/>
        </p:nvSpPr>
        <p:spPr>
          <a:xfrm>
            <a:off x="715099" y="1957005"/>
            <a:ext cx="9050338" cy="4493538"/>
          </a:xfrm>
          <a:prstGeom prst="rect">
            <a:avLst/>
          </a:prstGeom>
          <a:noFill/>
        </p:spPr>
        <p:txBody>
          <a:bodyPr wrap="square">
            <a:spAutoFit/>
          </a:bodyPr>
          <a:lstStyle/>
          <a:p>
            <a:pPr marL="0" indent="0">
              <a:buNone/>
            </a:pPr>
            <a:r>
              <a:rPr lang="en-GB" sz="2200" dirty="0">
                <a:cs typeface="Times New Roman" panose="02020603050405020304" pitchFamily="18" charset="0"/>
              </a:rPr>
              <a:t>What to do ?</a:t>
            </a:r>
          </a:p>
          <a:p>
            <a:r>
              <a:rPr lang="en-GB" sz="2200" dirty="0">
                <a:cs typeface="Times New Roman" panose="02020603050405020304" pitchFamily="18" charset="0"/>
              </a:rPr>
              <a:t>Help the client to clear their throat with these steps</a:t>
            </a:r>
          </a:p>
          <a:p>
            <a:endParaRPr lang="en-GB" sz="2200" dirty="0">
              <a:cs typeface="Times New Roman" panose="02020603050405020304" pitchFamily="18" charset="0"/>
            </a:endParaRPr>
          </a:p>
          <a:p>
            <a:pPr marL="0" indent="0">
              <a:buNone/>
            </a:pPr>
            <a:r>
              <a:rPr lang="en-GB" sz="2200" dirty="0">
                <a:cs typeface="Times New Roman" panose="02020603050405020304" pitchFamily="18" charset="0"/>
              </a:rPr>
              <a:t>  </a:t>
            </a:r>
            <a:r>
              <a:rPr lang="en-GB" sz="2200" b="1" dirty="0">
                <a:cs typeface="Times New Roman" panose="02020603050405020304" pitchFamily="18" charset="0"/>
              </a:rPr>
              <a:t>Cough it out</a:t>
            </a:r>
          </a:p>
          <a:p>
            <a:pPr marL="342900" indent="-342900">
              <a:buFont typeface="Arial" panose="020B0604020202020204" pitchFamily="34" charset="0"/>
              <a:buChar char="•"/>
            </a:pPr>
            <a:r>
              <a:rPr lang="en-GB" sz="2200" dirty="0">
                <a:cs typeface="Times New Roman" panose="02020603050405020304" pitchFamily="18" charset="0"/>
              </a:rPr>
              <a:t>Encourage them to cough. If this doesn't clear the obstruction, support  </a:t>
            </a:r>
          </a:p>
          <a:p>
            <a:pPr marL="0" indent="0">
              <a:buNone/>
            </a:pPr>
            <a:r>
              <a:rPr lang="en-GB" sz="2200" dirty="0">
                <a:cs typeface="Times New Roman" panose="02020603050405020304" pitchFamily="18" charset="0"/>
              </a:rPr>
              <a:t>      their upper body with one hand and help them lean forward.  </a:t>
            </a:r>
          </a:p>
          <a:p>
            <a:pPr marL="0" indent="0">
              <a:buNone/>
            </a:pPr>
            <a:r>
              <a:rPr lang="en-GB" sz="2200" dirty="0">
                <a:cs typeface="Times New Roman" panose="02020603050405020304" pitchFamily="18" charset="0"/>
              </a:rPr>
              <a:t>       </a:t>
            </a:r>
          </a:p>
          <a:p>
            <a:pPr marL="0" indent="0">
              <a:buNone/>
            </a:pPr>
            <a:r>
              <a:rPr lang="en-GB" sz="2200" dirty="0">
                <a:cs typeface="Times New Roman" panose="02020603050405020304" pitchFamily="18" charset="0"/>
              </a:rPr>
              <a:t>  </a:t>
            </a:r>
            <a:r>
              <a:rPr lang="en-GB" sz="2200" b="1" dirty="0">
                <a:cs typeface="Times New Roman" panose="02020603050405020304" pitchFamily="18" charset="0"/>
              </a:rPr>
              <a:t>Slap it out</a:t>
            </a:r>
          </a:p>
          <a:p>
            <a:pPr marL="342900" indent="-342900">
              <a:buFont typeface="Arial" panose="020B0604020202020204" pitchFamily="34" charset="0"/>
              <a:buChar char="•"/>
            </a:pPr>
            <a:r>
              <a:rPr lang="en-GB" sz="2200" dirty="0">
                <a:cs typeface="Times New Roman" panose="02020603050405020304" pitchFamily="18" charset="0"/>
              </a:rPr>
              <a:t>If coughing doesn’t work, help the client bend/lean forward.</a:t>
            </a:r>
          </a:p>
          <a:p>
            <a:pPr marL="342900" indent="-342900">
              <a:buFont typeface="Arial" panose="020B0604020202020204" pitchFamily="34" charset="0"/>
              <a:buChar char="•"/>
            </a:pPr>
            <a:r>
              <a:rPr lang="en-GB" sz="2200" dirty="0">
                <a:cs typeface="Times New Roman" panose="02020603050405020304" pitchFamily="18" charset="0"/>
              </a:rPr>
              <a:t>Use the heel of your hand to give up to five sharp back blows between</a:t>
            </a:r>
          </a:p>
          <a:p>
            <a:pPr marL="0" indent="0">
              <a:buNone/>
            </a:pPr>
            <a:r>
              <a:rPr lang="en-GB" sz="2200" dirty="0">
                <a:cs typeface="Times New Roman" panose="02020603050405020304" pitchFamily="18" charset="0"/>
              </a:rPr>
              <a:t>      their shoulder blades.    </a:t>
            </a:r>
          </a:p>
          <a:p>
            <a:pPr marL="342900" indent="-342900">
              <a:buFont typeface="Arial" panose="020B0604020202020204" pitchFamily="34" charset="0"/>
              <a:buChar char="•"/>
            </a:pPr>
            <a:r>
              <a:rPr lang="en-GB" sz="2200" dirty="0">
                <a:cs typeface="Times New Roman" panose="02020603050405020304" pitchFamily="18" charset="0"/>
              </a:rPr>
              <a:t>Check their mouth to see if there’s anything in there and, if there is, get </a:t>
            </a:r>
          </a:p>
          <a:p>
            <a:pPr marL="0" indent="0">
              <a:buNone/>
            </a:pPr>
            <a:r>
              <a:rPr lang="en-GB" sz="2200" dirty="0">
                <a:cs typeface="Times New Roman" panose="02020603050405020304" pitchFamily="18" charset="0"/>
              </a:rPr>
              <a:t>      them to pick it out.  </a:t>
            </a:r>
          </a:p>
        </p:txBody>
      </p:sp>
      <p:pic>
        <p:nvPicPr>
          <p:cNvPr id="6146" name="Picture 2" descr="Adult choking first aid - give them five sharp back blows between their shoulder blades">
            <a:extLst>
              <a:ext uri="{FF2B5EF4-FFF2-40B4-BE49-F238E27FC236}">
                <a16:creationId xmlns:a16="http://schemas.microsoft.com/office/drawing/2014/main" id="{222E22C6-75DB-4297-9FEA-09CFDC2A6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1" y="490155"/>
            <a:ext cx="14668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dult choking first aid - give five abdominal thrusts">
            <a:extLst>
              <a:ext uri="{FF2B5EF4-FFF2-40B4-BE49-F238E27FC236}">
                <a16:creationId xmlns:a16="http://schemas.microsoft.com/office/drawing/2014/main" id="{19E9932C-FD8B-4E81-952E-1E42E71B8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1149" y="549495"/>
            <a:ext cx="1577504" cy="140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E405FBE7-1A34-46AF-87DC-86872724B4E0}"/>
              </a:ext>
            </a:extLst>
          </p:cNvPr>
          <p:cNvSpPr txBox="1"/>
          <p:nvPr/>
        </p:nvSpPr>
        <p:spPr>
          <a:xfrm>
            <a:off x="715099" y="1848607"/>
            <a:ext cx="8957407" cy="3970318"/>
          </a:xfrm>
          <a:prstGeom prst="rect">
            <a:avLst/>
          </a:prstGeom>
          <a:noFill/>
        </p:spPr>
        <p:txBody>
          <a:bodyPr wrap="square">
            <a:spAutoFit/>
          </a:bodyPr>
          <a:lstStyle/>
          <a:p>
            <a:endParaRPr lang="en-GB" sz="2800" dirty="0"/>
          </a:p>
          <a:p>
            <a:pPr marL="457200" indent="-457200">
              <a:buFont typeface="Arial" panose="020B0604020202020204" pitchFamily="34" charset="0"/>
              <a:buChar char="•"/>
            </a:pPr>
            <a:r>
              <a:rPr lang="en-GB" sz="2800" dirty="0"/>
              <a:t>Squeeze it out</a:t>
            </a:r>
          </a:p>
          <a:p>
            <a:pPr marL="457200" indent="-457200">
              <a:buFont typeface="Arial" panose="020B0604020202020204" pitchFamily="34" charset="0"/>
              <a:buChar char="•"/>
            </a:pPr>
            <a:r>
              <a:rPr lang="en-GB" sz="2800" dirty="0"/>
              <a:t>If back blows don’t work, give up to five abdominal thrusts. Standing behind them.</a:t>
            </a:r>
          </a:p>
          <a:p>
            <a:pPr marL="457200" indent="-457200">
              <a:buFont typeface="Arial" panose="020B0604020202020204" pitchFamily="34" charset="0"/>
              <a:buChar char="•"/>
            </a:pPr>
            <a:r>
              <a:rPr lang="en-GB" sz="2800" dirty="0"/>
              <a:t>Link your hands between their tummy button and the bottom of their chest, with your lower hand clenched in a fist.</a:t>
            </a:r>
          </a:p>
          <a:p>
            <a:pPr marL="457200" indent="-457200">
              <a:buFont typeface="Arial" panose="020B0604020202020204" pitchFamily="34" charset="0"/>
              <a:buChar char="•"/>
            </a:pPr>
            <a:r>
              <a:rPr lang="en-GB" sz="2800" dirty="0"/>
              <a:t>Pull sharply inwards and upwards.</a:t>
            </a:r>
          </a:p>
          <a:p>
            <a:endParaRPr lang="en-GB" sz="2800" dirty="0"/>
          </a:p>
        </p:txBody>
      </p:sp>
      <p:pic>
        <p:nvPicPr>
          <p:cNvPr id="7170" name="Picture 2" descr="Adult choking first aid - give five abdominal thrusts">
            <a:extLst>
              <a:ext uri="{FF2B5EF4-FFF2-40B4-BE49-F238E27FC236}">
                <a16:creationId xmlns:a16="http://schemas.microsoft.com/office/drawing/2014/main" id="{6402E932-7FAC-49CE-9485-34242D1AF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2506" y="2020785"/>
            <a:ext cx="2053031" cy="281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9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DD98DB62-8395-4FD4-A69D-AE6C1F9E1952}"/>
              </a:ext>
            </a:extLst>
          </p:cNvPr>
          <p:cNvSpPr txBox="1"/>
          <p:nvPr/>
        </p:nvSpPr>
        <p:spPr>
          <a:xfrm>
            <a:off x="715099" y="1893925"/>
            <a:ext cx="10878486" cy="4154984"/>
          </a:xfrm>
          <a:prstGeom prst="rect">
            <a:avLst/>
          </a:prstGeom>
          <a:noFill/>
        </p:spPr>
        <p:txBody>
          <a:bodyPr wrap="square">
            <a:spAutoFit/>
          </a:bodyPr>
          <a:lstStyle/>
          <a:p>
            <a:pPr marL="0" indent="0">
              <a:buNone/>
            </a:pPr>
            <a:r>
              <a:rPr lang="en-GB" sz="2400" dirty="0">
                <a:cs typeface="Times New Roman" panose="02020603050405020304" pitchFamily="18" charset="0"/>
              </a:rPr>
              <a:t>Call for help</a:t>
            </a:r>
          </a:p>
          <a:p>
            <a:pPr marL="0" indent="0">
              <a:buNone/>
            </a:pPr>
            <a:r>
              <a:rPr lang="en-GB" sz="2400" dirty="0">
                <a:cs typeface="Times New Roman" panose="02020603050405020304" pitchFamily="18" charset="0"/>
              </a:rPr>
              <a:t>If they’re still choking, call 999 or 112 for medical help.</a:t>
            </a:r>
          </a:p>
          <a:p>
            <a:pPr marL="0" indent="0">
              <a:buNone/>
            </a:pPr>
            <a:r>
              <a:rPr lang="en-GB" sz="2400" dirty="0">
                <a:cs typeface="Times New Roman" panose="02020603050405020304" pitchFamily="18" charset="0"/>
              </a:rPr>
              <a:t>Once you’ve called, continue back blows and abdominal thrusts – until what’s in there has cleared, help arrives or they become unresponsive.</a:t>
            </a:r>
          </a:p>
          <a:p>
            <a:pPr marL="0" indent="0">
              <a:buNone/>
            </a:pPr>
            <a:endParaRPr lang="en-GB" sz="2400" dirty="0">
              <a:cs typeface="Times New Roman" panose="02020603050405020304" pitchFamily="18" charset="0"/>
            </a:endParaRPr>
          </a:p>
          <a:p>
            <a:pPr marL="0" indent="0">
              <a:buNone/>
            </a:pPr>
            <a:r>
              <a:rPr lang="en-GB" sz="2400" dirty="0">
                <a:cs typeface="Times New Roman" panose="02020603050405020304" pitchFamily="18" charset="0"/>
              </a:rPr>
              <a:t>If they become unresponsive at any stage, open their airway and check their breathing.</a:t>
            </a:r>
          </a:p>
          <a:p>
            <a:pPr marL="0" indent="0">
              <a:buNone/>
            </a:pPr>
            <a:endParaRPr lang="en-GB" sz="2400" dirty="0">
              <a:cs typeface="Times New Roman" panose="02020603050405020304" pitchFamily="18" charset="0"/>
            </a:endParaRPr>
          </a:p>
          <a:p>
            <a:pPr marL="0" indent="0">
              <a:buNone/>
            </a:pPr>
            <a:r>
              <a:rPr lang="en-GB" sz="2400" dirty="0">
                <a:cs typeface="Times New Roman" panose="02020603050405020304" pitchFamily="18" charset="0"/>
              </a:rPr>
              <a:t>If they’re not breathing, start chest compressions and rescue breaths (CPR - cardiopulmonary resuscitation) to try to release whatever’s stuck in there. Follow the instructions for treating someone who’s unresponsive and not breathing.</a:t>
            </a:r>
          </a:p>
        </p:txBody>
      </p:sp>
      <p:pic>
        <p:nvPicPr>
          <p:cNvPr id="8194" name="Picture 2" descr="Image result for call  999 112">
            <a:extLst>
              <a:ext uri="{FF2B5EF4-FFF2-40B4-BE49-F238E27FC236}">
                <a16:creationId xmlns:a16="http://schemas.microsoft.com/office/drawing/2014/main" id="{9D9942DA-2B55-4F6D-9149-75822292E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9963" y="329917"/>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31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476083" y="417525"/>
            <a:ext cx="1329043" cy="951058"/>
          </a:xfrm>
          <a:prstGeom prst="rect">
            <a:avLst/>
          </a:prstGeom>
        </p:spPr>
      </p:pic>
      <p:sp>
        <p:nvSpPr>
          <p:cNvPr id="5" name="TextBox 4">
            <a:extLst>
              <a:ext uri="{FF2B5EF4-FFF2-40B4-BE49-F238E27FC236}">
                <a16:creationId xmlns:a16="http://schemas.microsoft.com/office/drawing/2014/main" id="{F4E3EDDB-3303-46A5-BD92-6DA7CEEB3AE6}"/>
              </a:ext>
            </a:extLst>
          </p:cNvPr>
          <p:cNvSpPr txBox="1"/>
          <p:nvPr/>
        </p:nvSpPr>
        <p:spPr>
          <a:xfrm>
            <a:off x="2320324" y="539111"/>
            <a:ext cx="8066550" cy="707886"/>
          </a:xfrm>
          <a:prstGeom prst="rect">
            <a:avLst/>
          </a:prstGeom>
          <a:noFill/>
        </p:spPr>
        <p:txBody>
          <a:bodyPr wrap="square">
            <a:spAutoFit/>
          </a:bodyPr>
          <a:lstStyle/>
          <a:p>
            <a:pPr algn="ctr"/>
            <a:r>
              <a:rPr lang="en-GB" sz="4000" b="1" u="sng" dirty="0">
                <a:cs typeface="Times New Roman" panose="02020603050405020304" pitchFamily="18" charset="0"/>
              </a:rPr>
              <a:t>Postural Hypotension</a:t>
            </a:r>
          </a:p>
        </p:txBody>
      </p:sp>
      <p:sp>
        <p:nvSpPr>
          <p:cNvPr id="7" name="TextBox 6">
            <a:extLst>
              <a:ext uri="{FF2B5EF4-FFF2-40B4-BE49-F238E27FC236}">
                <a16:creationId xmlns:a16="http://schemas.microsoft.com/office/drawing/2014/main" id="{FBD45204-BAEF-4900-924C-C28C9F5C2FC2}"/>
              </a:ext>
            </a:extLst>
          </p:cNvPr>
          <p:cNvSpPr txBox="1"/>
          <p:nvPr/>
        </p:nvSpPr>
        <p:spPr>
          <a:xfrm>
            <a:off x="492220" y="1993374"/>
            <a:ext cx="10781943" cy="3785652"/>
          </a:xfrm>
          <a:prstGeom prst="rect">
            <a:avLst/>
          </a:prstGeom>
          <a:noFill/>
        </p:spPr>
        <p:txBody>
          <a:bodyPr wrap="square">
            <a:spAutoFit/>
          </a:bodyPr>
          <a:lstStyle/>
          <a:p>
            <a:pPr marL="0" indent="0">
              <a:buNone/>
            </a:pPr>
            <a:r>
              <a:rPr lang="en-GB" sz="2400" dirty="0"/>
              <a:t>Spinal cord injury can have a profound effect on all systems of the body including your cardiovascular system. You will probably find that your normal blood pressure is lower than it used to be. This can mean you can be susceptible to a condition known as postural hypotension</a:t>
            </a:r>
          </a:p>
          <a:p>
            <a:pPr marL="0" indent="0">
              <a:buNone/>
            </a:pPr>
            <a:endParaRPr lang="en-GB" sz="2400" dirty="0"/>
          </a:p>
          <a:p>
            <a:pPr marL="0" indent="0">
              <a:buNone/>
            </a:pPr>
            <a:r>
              <a:rPr lang="en-GB" sz="2400" dirty="0"/>
              <a:t>When we alter position, our blood vessels automatically respond to ensure consistent blood supply to our brains and major organs. Following spinal cord injury the feeling of faintness occurs because, as you sit up or change position, the vessels are slow to respond and blood can drain to the lower parts of the body. This leads to a drop in blood pressure (postural hypotension) making you feel faint.</a:t>
            </a:r>
            <a:endParaRPr lang="en-GB" sz="2400" dirty="0">
              <a:latin typeface="Times New Roman" panose="02020603050405020304" pitchFamily="18" charset="0"/>
              <a:cs typeface="Times New Roman" panose="02020603050405020304" pitchFamily="18" charset="0"/>
            </a:endParaRPr>
          </a:p>
        </p:txBody>
      </p:sp>
      <p:sp>
        <p:nvSpPr>
          <p:cNvPr id="2" name="AutoShape 2">
            <a:extLst>
              <a:ext uri="{FF2B5EF4-FFF2-40B4-BE49-F238E27FC236}">
                <a16:creationId xmlns:a16="http://schemas.microsoft.com/office/drawing/2014/main" id="{D133AC3C-5BD3-448F-8DF6-75386B89A1F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a:extLst>
              <a:ext uri="{FF2B5EF4-FFF2-40B4-BE49-F238E27FC236}">
                <a16:creationId xmlns:a16="http://schemas.microsoft.com/office/drawing/2014/main" id="{96832C55-A77C-4B8F-AC2C-E77F8DCC021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a:extLst>
              <a:ext uri="{FF2B5EF4-FFF2-40B4-BE49-F238E27FC236}">
                <a16:creationId xmlns:a16="http://schemas.microsoft.com/office/drawing/2014/main" id="{3014BB7F-7CC4-441A-BD43-40A07CB299D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6" descr="Image result for spinal injury association logo">
            <a:extLst>
              <a:ext uri="{FF2B5EF4-FFF2-40B4-BE49-F238E27FC236}">
                <a16:creationId xmlns:a16="http://schemas.microsoft.com/office/drawing/2014/main" id="{FEE0BE76-2AED-42D2-BF39-C801BF679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4276" y="5935135"/>
            <a:ext cx="1063613" cy="49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9E0A4CE2-7878-4BE7-AC29-0375118E13DC}"/>
              </a:ext>
            </a:extLst>
          </p:cNvPr>
          <p:cNvSpPr txBox="1"/>
          <p:nvPr/>
        </p:nvSpPr>
        <p:spPr>
          <a:xfrm>
            <a:off x="715099" y="1972990"/>
            <a:ext cx="11083323" cy="3046988"/>
          </a:xfrm>
          <a:prstGeom prst="rect">
            <a:avLst/>
          </a:prstGeom>
          <a:noFill/>
        </p:spPr>
        <p:txBody>
          <a:bodyPr wrap="square">
            <a:spAutoFit/>
          </a:bodyPr>
          <a:lstStyle/>
          <a:p>
            <a:pPr marL="0" indent="0">
              <a:buNone/>
            </a:pPr>
            <a:r>
              <a:rPr lang="en-GB" sz="2400" dirty="0"/>
              <a:t>Postural hypotension is a drop in blood pressure when moving from a flat to an upright position. If you have a high spinal cord injury, particularly T6 and above, you may experience a feeling of faintness or you may pass out briefly after moving too quickly, for example: </a:t>
            </a:r>
          </a:p>
          <a:p>
            <a:pPr marL="0" indent="0">
              <a:buNone/>
            </a:pPr>
            <a:endParaRPr lang="en-GB" sz="2400" dirty="0"/>
          </a:p>
          <a:p>
            <a:pPr marL="342900" indent="-342900">
              <a:buClr>
                <a:schemeClr val="accent1"/>
              </a:buClr>
              <a:buFont typeface="Arial" panose="020B0604020202020204" pitchFamily="34" charset="0"/>
              <a:buChar char="•"/>
            </a:pPr>
            <a:r>
              <a:rPr lang="en-GB" sz="2400" dirty="0"/>
              <a:t> from lying down to sitting up in bed </a:t>
            </a:r>
          </a:p>
          <a:p>
            <a:pPr marL="342900" indent="-342900">
              <a:buClr>
                <a:schemeClr val="accent1"/>
              </a:buClr>
              <a:buFont typeface="Arial" panose="020B0604020202020204" pitchFamily="34" charset="0"/>
              <a:buChar char="•"/>
            </a:pPr>
            <a:r>
              <a:rPr lang="en-GB" sz="2400" dirty="0"/>
              <a:t> Shortly after transferring into your wheelchair </a:t>
            </a:r>
          </a:p>
          <a:p>
            <a:pPr marL="342900" indent="-342900">
              <a:buClr>
                <a:schemeClr val="accent1"/>
              </a:buClr>
              <a:buFont typeface="Arial" panose="020B0604020202020204" pitchFamily="34" charset="0"/>
              <a:buChar char="•"/>
            </a:pPr>
            <a:r>
              <a:rPr lang="en-GB" sz="2400" dirty="0"/>
              <a:t> When standing in a frame.</a:t>
            </a:r>
            <a:endParaRPr lang="en-GB" sz="2400" dirty="0">
              <a:latin typeface="Times New Roman" panose="02020603050405020304" pitchFamily="18" charset="0"/>
              <a:cs typeface="Times New Roman" panose="02020603050405020304" pitchFamily="18" charset="0"/>
            </a:endParaRPr>
          </a:p>
        </p:txBody>
      </p:sp>
      <p:pic>
        <p:nvPicPr>
          <p:cNvPr id="6" name="Picture 6" descr="Image result for spinal injury association logo">
            <a:extLst>
              <a:ext uri="{FF2B5EF4-FFF2-40B4-BE49-F238E27FC236}">
                <a16:creationId xmlns:a16="http://schemas.microsoft.com/office/drawing/2014/main" id="{54B6D24E-2723-48C7-B51A-D8891183D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4276" y="5935135"/>
            <a:ext cx="1063613" cy="49922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blood pressure icon">
            <a:extLst>
              <a:ext uri="{FF2B5EF4-FFF2-40B4-BE49-F238E27FC236}">
                <a16:creationId xmlns:a16="http://schemas.microsoft.com/office/drawing/2014/main" id="{98953F11-22A3-47A3-AD77-FB64C7374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6639" y="230196"/>
            <a:ext cx="1655274" cy="165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8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6" name="Picture 6" descr="Image result for spinal injury association logo">
            <a:extLst>
              <a:ext uri="{FF2B5EF4-FFF2-40B4-BE49-F238E27FC236}">
                <a16:creationId xmlns:a16="http://schemas.microsoft.com/office/drawing/2014/main" id="{54B6D24E-2723-48C7-B51A-D8891183D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300" y="6057519"/>
            <a:ext cx="1063613" cy="49922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blood pressure icon">
            <a:extLst>
              <a:ext uri="{FF2B5EF4-FFF2-40B4-BE49-F238E27FC236}">
                <a16:creationId xmlns:a16="http://schemas.microsoft.com/office/drawing/2014/main" id="{98953F11-22A3-47A3-AD77-FB64C7374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6639" y="230196"/>
            <a:ext cx="1655274" cy="16552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F7A5037-2671-4B8A-9702-235B602FCBC9}"/>
              </a:ext>
            </a:extLst>
          </p:cNvPr>
          <p:cNvSpPr txBox="1"/>
          <p:nvPr/>
        </p:nvSpPr>
        <p:spPr>
          <a:xfrm>
            <a:off x="404111" y="1570403"/>
            <a:ext cx="10862304" cy="4801314"/>
          </a:xfrm>
          <a:prstGeom prst="rect">
            <a:avLst/>
          </a:prstGeom>
          <a:noFill/>
        </p:spPr>
        <p:txBody>
          <a:bodyPr wrap="square">
            <a:spAutoFit/>
          </a:bodyPr>
          <a:lstStyle/>
          <a:p>
            <a:r>
              <a:rPr lang="en-GB" dirty="0"/>
              <a:t>• Elevate the back of the bed slowly, so that your client can sit up in bed in stages before getting into the wheelchair. If faintness occurs, lie down again, wait for a few minutes and then sit up slowly. Once sat up, wait 10-15 minutes before transferring into wheelchair. </a:t>
            </a:r>
          </a:p>
          <a:p>
            <a:r>
              <a:rPr lang="en-GB" dirty="0"/>
              <a:t>• Once transferred to the wheelchair, elevate the footplates for a short period. If your client becomes faint in the wheelchair you could recline the backrest. If none of the above is possible and your client still feels faint, it may be necessary to put the brakes on and tilt the wheelchair backwards until your clients head and neck are nearly horizontal. </a:t>
            </a:r>
          </a:p>
          <a:p>
            <a:r>
              <a:rPr lang="en-GB" dirty="0"/>
              <a:t>• Raise your clients legs </a:t>
            </a:r>
          </a:p>
          <a:p>
            <a:r>
              <a:rPr lang="en-GB" dirty="0"/>
              <a:t>• Alternatively, it may be possible for your client to lean forward in their chair. Take special care that your client will not overbalance. It will be safer if they are wearing a lap belt. </a:t>
            </a:r>
          </a:p>
          <a:p>
            <a:r>
              <a:rPr lang="en-GB" dirty="0"/>
              <a:t>• Some clients may use ted stockings or abdominal binders to lessen the effect of gravity on blood pressure. If they have ongoing problems from low blood pressure, recommend they speak to </a:t>
            </a:r>
            <a:r>
              <a:rPr lang="en-GB" dirty="0" err="1"/>
              <a:t>ther</a:t>
            </a:r>
            <a:r>
              <a:rPr lang="en-GB" dirty="0"/>
              <a:t> GP/doctor as medication can also help. </a:t>
            </a:r>
          </a:p>
          <a:p>
            <a:r>
              <a:rPr lang="en-GB" dirty="0"/>
              <a:t>• Avoiding a large meal immediately before or after transfer into their wheelchair. </a:t>
            </a:r>
          </a:p>
          <a:p>
            <a:r>
              <a:rPr lang="en-GB" dirty="0"/>
              <a:t>• Although most people only experience postural hypotension for a few weeks when they start getting up into a wheelchair for the first time, it can be persistent. It may also occur if you have been on bed rest for a period, for example, due to a pressure sore .</a:t>
            </a:r>
          </a:p>
        </p:txBody>
      </p:sp>
      <p:sp>
        <p:nvSpPr>
          <p:cNvPr id="11" name="TextBox 10">
            <a:extLst>
              <a:ext uri="{FF2B5EF4-FFF2-40B4-BE49-F238E27FC236}">
                <a16:creationId xmlns:a16="http://schemas.microsoft.com/office/drawing/2014/main" id="{9D7E356B-BF92-4E4A-8496-7AEEAA9A12A6}"/>
              </a:ext>
            </a:extLst>
          </p:cNvPr>
          <p:cNvSpPr txBox="1"/>
          <p:nvPr/>
        </p:nvSpPr>
        <p:spPr>
          <a:xfrm>
            <a:off x="4244831" y="539432"/>
            <a:ext cx="5427676" cy="721736"/>
          </a:xfrm>
          <a:prstGeom prst="rect">
            <a:avLst/>
          </a:prstGeom>
          <a:noFill/>
        </p:spPr>
        <p:txBody>
          <a:bodyPr wrap="square">
            <a:spAutoFit/>
          </a:bodyPr>
          <a:lstStyle/>
          <a:p>
            <a:pPr>
              <a:lnSpc>
                <a:spcPct val="107000"/>
              </a:lnSpc>
              <a:spcAft>
                <a:spcPts val="800"/>
              </a:spcAft>
            </a:pPr>
            <a:r>
              <a:rPr lang="en-GB" sz="4000" u="sng" dirty="0">
                <a:effectLst/>
                <a:latin typeface="Calibri" panose="020F0502020204030204" pitchFamily="34" charset="0"/>
                <a:ea typeface="Calibri" panose="020F0502020204030204" pitchFamily="34" charset="0"/>
                <a:cs typeface="Times New Roman" panose="02020603050405020304" pitchFamily="18" charset="0"/>
              </a:rPr>
              <a:t>What To Do ?</a:t>
            </a:r>
          </a:p>
        </p:txBody>
      </p:sp>
    </p:spTree>
    <p:extLst>
      <p:ext uri="{BB962C8B-B14F-4D97-AF65-F5344CB8AC3E}">
        <p14:creationId xmlns:p14="http://schemas.microsoft.com/office/powerpoint/2010/main" val="3533717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ED1DADFB-3B7C-4B27-B010-4BE8B82B1C33}"/>
              </a:ext>
            </a:extLst>
          </p:cNvPr>
          <p:cNvSpPr txBox="1"/>
          <p:nvPr/>
        </p:nvSpPr>
        <p:spPr>
          <a:xfrm>
            <a:off x="2844553" y="619345"/>
            <a:ext cx="6929761" cy="707886"/>
          </a:xfrm>
          <a:prstGeom prst="rect">
            <a:avLst/>
          </a:prstGeom>
          <a:noFill/>
        </p:spPr>
        <p:txBody>
          <a:bodyPr wrap="square">
            <a:spAutoFit/>
          </a:bodyPr>
          <a:lstStyle/>
          <a:p>
            <a:pPr algn="ctr"/>
            <a:r>
              <a:rPr lang="en-GB" sz="4000" b="1" u="sng" dirty="0">
                <a:cs typeface="Times New Roman" panose="02020603050405020304" pitchFamily="18" charset="0"/>
              </a:rPr>
              <a:t>Muscle spasm</a:t>
            </a:r>
          </a:p>
        </p:txBody>
      </p:sp>
      <p:sp>
        <p:nvSpPr>
          <p:cNvPr id="7" name="TextBox 6">
            <a:extLst>
              <a:ext uri="{FF2B5EF4-FFF2-40B4-BE49-F238E27FC236}">
                <a16:creationId xmlns:a16="http://schemas.microsoft.com/office/drawing/2014/main" id="{63438716-0C38-4E7F-83BC-4206F406567A}"/>
              </a:ext>
            </a:extLst>
          </p:cNvPr>
          <p:cNvSpPr txBox="1"/>
          <p:nvPr/>
        </p:nvSpPr>
        <p:spPr>
          <a:xfrm>
            <a:off x="715098" y="1760596"/>
            <a:ext cx="10953988" cy="4524315"/>
          </a:xfrm>
          <a:prstGeom prst="rect">
            <a:avLst/>
          </a:prstGeom>
          <a:noFill/>
        </p:spPr>
        <p:txBody>
          <a:bodyPr wrap="square">
            <a:spAutoFit/>
          </a:bodyPr>
          <a:lstStyle/>
          <a:p>
            <a:pPr marL="0" indent="0">
              <a:buNone/>
            </a:pPr>
            <a:r>
              <a:rPr lang="en-GB" sz="2400" dirty="0">
                <a:cs typeface="Times New Roman" panose="02020603050405020304" pitchFamily="18" charset="0"/>
              </a:rPr>
              <a:t>Most people with a spinal cord injury at or above T12 experience muscle spasm to some degree.  A spasm is an uncontrolled contraction of muscles that occur spontaneously due to a reflex action.  The reflex can be triggered when the muscles are stimulated to contract.  </a:t>
            </a:r>
          </a:p>
          <a:p>
            <a:pPr marL="0" indent="0">
              <a:buNone/>
            </a:pPr>
            <a:endParaRPr lang="en-GB" sz="2400" dirty="0">
              <a:cs typeface="Times New Roman" panose="02020603050405020304" pitchFamily="18" charset="0"/>
            </a:endParaRPr>
          </a:p>
          <a:p>
            <a:pPr marL="0" indent="0">
              <a:buNone/>
            </a:pPr>
            <a:r>
              <a:rPr lang="en-GB" sz="2400" dirty="0">
                <a:cs typeface="Times New Roman" panose="02020603050405020304" pitchFamily="18" charset="0"/>
              </a:rPr>
              <a:t>There are many ways this can happen including: </a:t>
            </a:r>
          </a:p>
          <a:p>
            <a:pPr marL="342900" indent="-342900">
              <a:buFont typeface="Arial" panose="020B0604020202020204" pitchFamily="34" charset="0"/>
              <a:buChar char="•"/>
            </a:pPr>
            <a:r>
              <a:rPr lang="en-GB" sz="2400" dirty="0">
                <a:cs typeface="Times New Roman" panose="02020603050405020304" pitchFamily="18" charset="0"/>
              </a:rPr>
              <a:t>While moving the bed sheet gently </a:t>
            </a:r>
          </a:p>
          <a:p>
            <a:pPr marL="342900" indent="-342900">
              <a:buFont typeface="Arial" panose="020B0604020202020204" pitchFamily="34" charset="0"/>
              <a:buChar char="•"/>
            </a:pPr>
            <a:r>
              <a:rPr lang="en-GB" sz="2400" dirty="0">
                <a:cs typeface="Times New Roman" panose="02020603050405020304" pitchFamily="18" charset="0"/>
              </a:rPr>
              <a:t>Moving when the client first wakes up </a:t>
            </a:r>
          </a:p>
          <a:p>
            <a:pPr marL="342900" indent="-342900">
              <a:buFont typeface="Arial" panose="020B0604020202020204" pitchFamily="34" charset="0"/>
              <a:buChar char="•"/>
            </a:pPr>
            <a:r>
              <a:rPr lang="en-GB" sz="2400" dirty="0">
                <a:cs typeface="Times New Roman" panose="02020603050405020304" pitchFamily="18" charset="0"/>
              </a:rPr>
              <a:t>Lying down when getting back into bed (this stretches the muscles) </a:t>
            </a:r>
          </a:p>
          <a:p>
            <a:pPr marL="342900" indent="-342900">
              <a:buFont typeface="Arial" panose="020B0604020202020204" pitchFamily="34" charset="0"/>
              <a:buChar char="•"/>
            </a:pPr>
            <a:r>
              <a:rPr lang="en-GB" sz="2400" dirty="0">
                <a:cs typeface="Times New Roman" panose="02020603050405020304" pitchFamily="18" charset="0"/>
              </a:rPr>
              <a:t>Pain or discomfort below the level of the injury, including pressure sores, infection or   an injury to legs or feet</a:t>
            </a:r>
          </a:p>
          <a:p>
            <a:pPr marL="342900" indent="-342900">
              <a:buFont typeface="Arial" panose="020B0604020202020204" pitchFamily="34" charset="0"/>
              <a:buChar char="•"/>
            </a:pPr>
            <a:r>
              <a:rPr lang="en-GB" sz="2400" dirty="0">
                <a:cs typeface="Times New Roman" panose="02020603050405020304" pitchFamily="18" charset="0"/>
              </a:rPr>
              <a:t>A full bladder or bowel</a:t>
            </a:r>
          </a:p>
        </p:txBody>
      </p:sp>
      <p:pic>
        <p:nvPicPr>
          <p:cNvPr id="11266" name="Picture 2" descr="Image result for muscle spasm icon">
            <a:extLst>
              <a:ext uri="{FF2B5EF4-FFF2-40B4-BE49-F238E27FC236}">
                <a16:creationId xmlns:a16="http://schemas.microsoft.com/office/drawing/2014/main" id="{376998C2-27D4-4B56-86E9-FE4BF2955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4314" y="303797"/>
            <a:ext cx="1584380" cy="158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15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D3EB5B2A-2774-460B-9F01-7265D8C886ED}"/>
              </a:ext>
            </a:extLst>
          </p:cNvPr>
          <p:cNvSpPr txBox="1"/>
          <p:nvPr/>
        </p:nvSpPr>
        <p:spPr>
          <a:xfrm>
            <a:off x="715099" y="2247778"/>
            <a:ext cx="10249312" cy="3108543"/>
          </a:xfrm>
          <a:prstGeom prst="rect">
            <a:avLst/>
          </a:prstGeom>
          <a:noFill/>
        </p:spPr>
        <p:txBody>
          <a:bodyPr wrap="square">
            <a:spAutoFit/>
          </a:bodyPr>
          <a:lstStyle/>
          <a:p>
            <a:pPr marL="0" indent="0">
              <a:buNone/>
            </a:pPr>
            <a:r>
              <a:rPr lang="en-GB" sz="2800" dirty="0">
                <a:cs typeface="Times New Roman" panose="02020603050405020304" pitchFamily="18" charset="0"/>
              </a:rPr>
              <a:t>Each client has their own way of dealing with spasms.  Ask the client to direct you in their preferred method.  </a:t>
            </a:r>
          </a:p>
          <a:p>
            <a:pPr marL="0" indent="0">
              <a:buNone/>
            </a:pPr>
            <a:endParaRPr lang="en-GB" sz="2800" dirty="0">
              <a:cs typeface="Times New Roman" panose="02020603050405020304" pitchFamily="18" charset="0"/>
            </a:endParaRPr>
          </a:p>
          <a:p>
            <a:pPr marL="0" indent="0">
              <a:buNone/>
            </a:pPr>
            <a:r>
              <a:rPr lang="en-GB" sz="2800" dirty="0">
                <a:cs typeface="Times New Roman" panose="02020603050405020304" pitchFamily="18" charset="0"/>
              </a:rPr>
              <a:t>There are drugs available to help control the spasms i.e. baclofen.   </a:t>
            </a:r>
          </a:p>
          <a:p>
            <a:pPr marL="0" indent="0">
              <a:buNone/>
            </a:pPr>
            <a:endParaRPr lang="en-GB" sz="2800" dirty="0">
              <a:cs typeface="Times New Roman" panose="02020603050405020304" pitchFamily="18" charset="0"/>
            </a:endParaRPr>
          </a:p>
          <a:p>
            <a:pPr marL="0" indent="0">
              <a:buNone/>
            </a:pPr>
            <a:r>
              <a:rPr lang="en-GB" sz="2800" dirty="0">
                <a:cs typeface="Times New Roman" panose="02020603050405020304" pitchFamily="18" charset="0"/>
              </a:rPr>
              <a:t>Some clients may have baclofen pumps which are inserted beneath the skin and refilled on a regular basis at the spinal unit.</a:t>
            </a:r>
          </a:p>
        </p:txBody>
      </p:sp>
      <p:pic>
        <p:nvPicPr>
          <p:cNvPr id="12290" name="Picture 2" descr="Image result for wheelchair and carer icon">
            <a:extLst>
              <a:ext uri="{FF2B5EF4-FFF2-40B4-BE49-F238E27FC236}">
                <a16:creationId xmlns:a16="http://schemas.microsoft.com/office/drawing/2014/main" id="{659657FB-62FF-4B38-94BD-AF5D1DD97D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39" t="17579" r="15648" b="20506"/>
          <a:stretch/>
        </p:blipFill>
        <p:spPr bwMode="auto">
          <a:xfrm>
            <a:off x="9999677" y="619344"/>
            <a:ext cx="1550171" cy="154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96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FE13FCC4-7DBE-4535-9656-5D394801D22E}"/>
              </a:ext>
            </a:extLst>
          </p:cNvPr>
          <p:cNvSpPr txBox="1"/>
          <p:nvPr/>
        </p:nvSpPr>
        <p:spPr>
          <a:xfrm>
            <a:off x="2213791" y="619345"/>
            <a:ext cx="8279615" cy="707886"/>
          </a:xfrm>
          <a:prstGeom prst="rect">
            <a:avLst/>
          </a:prstGeom>
          <a:noFill/>
        </p:spPr>
        <p:txBody>
          <a:bodyPr wrap="square">
            <a:spAutoFit/>
          </a:bodyPr>
          <a:lstStyle/>
          <a:p>
            <a:pPr algn="ctr"/>
            <a:r>
              <a:rPr lang="en-GB" sz="4000" b="1" u="sng" dirty="0">
                <a:cs typeface="Times New Roman" panose="02020603050405020304" pitchFamily="18" charset="0"/>
              </a:rPr>
              <a:t>Autonomic Dysreflexia (AD)</a:t>
            </a:r>
          </a:p>
        </p:txBody>
      </p:sp>
      <p:sp>
        <p:nvSpPr>
          <p:cNvPr id="7" name="TextBox 6">
            <a:extLst>
              <a:ext uri="{FF2B5EF4-FFF2-40B4-BE49-F238E27FC236}">
                <a16:creationId xmlns:a16="http://schemas.microsoft.com/office/drawing/2014/main" id="{AC6DF358-399A-4D4A-B11C-9545E123883E}"/>
              </a:ext>
            </a:extLst>
          </p:cNvPr>
          <p:cNvSpPr txBox="1"/>
          <p:nvPr/>
        </p:nvSpPr>
        <p:spPr>
          <a:xfrm>
            <a:off x="715099" y="1760596"/>
            <a:ext cx="10857390" cy="4401205"/>
          </a:xfrm>
          <a:prstGeom prst="rect">
            <a:avLst/>
          </a:prstGeom>
          <a:noFill/>
        </p:spPr>
        <p:txBody>
          <a:bodyPr wrap="square">
            <a:spAutoFit/>
          </a:bodyPr>
          <a:lstStyle/>
          <a:p>
            <a:pPr marL="0" indent="0">
              <a:buNone/>
            </a:pPr>
            <a:r>
              <a:rPr lang="en-GB" sz="2800" dirty="0">
                <a:cs typeface="Times New Roman" panose="02020603050405020304" pitchFamily="18" charset="0"/>
              </a:rPr>
              <a:t>AD is also known as hyperreflexia, it is a condition unique to people with spinal cord lesions.  </a:t>
            </a:r>
          </a:p>
          <a:p>
            <a:pPr marL="0" indent="0">
              <a:buNone/>
            </a:pPr>
            <a:r>
              <a:rPr lang="en-GB" sz="2800" dirty="0">
                <a:cs typeface="Times New Roman" panose="02020603050405020304" pitchFamily="18" charset="0"/>
              </a:rPr>
              <a:t>It is know to occur in 83-85% of people with spinal cord lesions at or above T6 i.e. tetraplegics and high level paraplegics.  </a:t>
            </a:r>
          </a:p>
          <a:p>
            <a:pPr marL="0" indent="0">
              <a:buNone/>
            </a:pPr>
            <a:r>
              <a:rPr lang="en-GB" sz="2800" dirty="0">
                <a:cs typeface="Times New Roman" panose="02020603050405020304" pitchFamily="18" charset="0"/>
              </a:rPr>
              <a:t>It is considered to be a life threatening condition that requires immediate treatment; if uncontrolled, the client may need to seek emergency treatment.</a:t>
            </a:r>
          </a:p>
          <a:p>
            <a:pPr marL="0" indent="0">
              <a:buNone/>
            </a:pPr>
            <a:r>
              <a:rPr lang="en-GB" sz="2800" dirty="0">
                <a:cs typeface="Times New Roman" panose="02020603050405020304" pitchFamily="18" charset="0"/>
              </a:rPr>
              <a:t>AD occurs suddenly without warning.  </a:t>
            </a:r>
          </a:p>
          <a:p>
            <a:pPr marL="0" indent="0">
              <a:buNone/>
            </a:pPr>
            <a:r>
              <a:rPr lang="en-GB" sz="2800" dirty="0">
                <a:cs typeface="Times New Roman" panose="02020603050405020304" pitchFamily="18" charset="0"/>
              </a:rPr>
              <a:t>It is the body’s response to a pain or discomfort below the level of the spinal cord lesion.</a:t>
            </a:r>
          </a:p>
        </p:txBody>
      </p:sp>
    </p:spTree>
    <p:extLst>
      <p:ext uri="{BB962C8B-B14F-4D97-AF65-F5344CB8AC3E}">
        <p14:creationId xmlns:p14="http://schemas.microsoft.com/office/powerpoint/2010/main" val="363441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95E1158A-D604-4BB6-A60D-26BCF81D7006}"/>
              </a:ext>
            </a:extLst>
          </p:cNvPr>
          <p:cNvSpPr txBox="1"/>
          <p:nvPr/>
        </p:nvSpPr>
        <p:spPr>
          <a:xfrm>
            <a:off x="2290438" y="538863"/>
            <a:ext cx="7528265" cy="769441"/>
          </a:xfrm>
          <a:prstGeom prst="rect">
            <a:avLst/>
          </a:prstGeom>
          <a:noFill/>
        </p:spPr>
        <p:txBody>
          <a:bodyPr wrap="square">
            <a:spAutoFit/>
          </a:bodyPr>
          <a:lstStyle/>
          <a:p>
            <a:pPr algn="ctr"/>
            <a:r>
              <a:rPr lang="en-GB" sz="4400" b="1" u="sng" dirty="0">
                <a:cs typeface="Times New Roman" panose="02020603050405020304" pitchFamily="18" charset="0"/>
              </a:rPr>
              <a:t>First Aid</a:t>
            </a:r>
            <a:endParaRPr lang="en-GB" sz="4400" dirty="0"/>
          </a:p>
        </p:txBody>
      </p:sp>
      <p:sp>
        <p:nvSpPr>
          <p:cNvPr id="7" name="TextBox 6">
            <a:extLst>
              <a:ext uri="{FF2B5EF4-FFF2-40B4-BE49-F238E27FC236}">
                <a16:creationId xmlns:a16="http://schemas.microsoft.com/office/drawing/2014/main" id="{F282EEBA-D8E7-4389-A555-051AC9D9374E}"/>
              </a:ext>
            </a:extLst>
          </p:cNvPr>
          <p:cNvSpPr txBox="1"/>
          <p:nvPr/>
        </p:nvSpPr>
        <p:spPr>
          <a:xfrm>
            <a:off x="830404" y="1885111"/>
            <a:ext cx="9832223" cy="2554545"/>
          </a:xfrm>
          <a:prstGeom prst="rect">
            <a:avLst/>
          </a:prstGeom>
          <a:noFill/>
        </p:spPr>
        <p:txBody>
          <a:bodyPr wrap="square">
            <a:spAutoFit/>
          </a:bodyPr>
          <a:lstStyle/>
          <a:p>
            <a:pPr marL="0" indent="0">
              <a:buNone/>
            </a:pPr>
            <a:r>
              <a:rPr lang="en-GB" sz="3200" dirty="0">
                <a:cs typeface="Times New Roman" panose="02020603050405020304" pitchFamily="18" charset="0"/>
              </a:rPr>
              <a:t>First Aid is the initial assistance or treatment given to a person who is injured or suddenly taken ill.</a:t>
            </a:r>
          </a:p>
          <a:p>
            <a:pPr marL="0" indent="0">
              <a:buNone/>
            </a:pPr>
            <a:endParaRPr lang="en-GB" sz="3200" dirty="0">
              <a:cs typeface="Times New Roman" panose="02020603050405020304" pitchFamily="18" charset="0"/>
            </a:endParaRPr>
          </a:p>
          <a:p>
            <a:pPr marL="0" indent="0">
              <a:buNone/>
            </a:pPr>
            <a:r>
              <a:rPr lang="en-GB" sz="3200" dirty="0">
                <a:cs typeface="Times New Roman" panose="02020603050405020304" pitchFamily="18" charset="0"/>
              </a:rPr>
              <a:t>Information has been taken from St John’s Ambulance, the Spinal Cord Injuries Association &amp; NHS24.</a:t>
            </a:r>
          </a:p>
        </p:txBody>
      </p:sp>
      <p:pic>
        <p:nvPicPr>
          <p:cNvPr id="2054" name="Picture 6" descr="Image result for spinal injury association logo">
            <a:extLst>
              <a:ext uri="{FF2B5EF4-FFF2-40B4-BE49-F238E27FC236}">
                <a16:creationId xmlns:a16="http://schemas.microsoft.com/office/drawing/2014/main" id="{89FD6062-AAE5-48B9-836E-8C89E48C6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470" y="5054290"/>
            <a:ext cx="2581275" cy="11334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aint john ambulance logo">
            <a:extLst>
              <a:ext uri="{FF2B5EF4-FFF2-40B4-BE49-F238E27FC236}">
                <a16:creationId xmlns:a16="http://schemas.microsoft.com/office/drawing/2014/main" id="{7BFDA9BD-A72C-4B6C-9606-2EC4050703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442" b="29614"/>
          <a:stretch/>
        </p:blipFill>
        <p:spPr bwMode="auto">
          <a:xfrm>
            <a:off x="830404" y="5140002"/>
            <a:ext cx="2920068" cy="12247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9">
            <a:extLst>
              <a:ext uri="{FF2B5EF4-FFF2-40B4-BE49-F238E27FC236}">
                <a16:creationId xmlns:a16="http://schemas.microsoft.com/office/drawing/2014/main" id="{3C06421F-E0D0-4E0F-A5BF-63158E5454B2}"/>
              </a:ext>
            </a:extLst>
          </p:cNvPr>
          <p:cNvSpPr>
            <a:spLocks noChangeArrowheads="1"/>
          </p:cNvSpPr>
          <p:nvPr/>
        </p:nvSpPr>
        <p:spPr bwMode="auto">
          <a:xfrm>
            <a:off x="9202723" y="57986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4000" b="0" i="0" u="none" strike="noStrike" cap="none" normalizeH="0" baseline="0">
                <a:ln>
                  <a:noFill/>
                </a:ln>
                <a:solidFill>
                  <a:schemeClr val="tx1"/>
                </a:solidFill>
                <a:effectLst/>
                <a:latin typeface="Arial" panose="020B0604020202020204" pitchFamily="34" charset="0"/>
              </a:rPr>
              <a:t>      </a:t>
            </a:r>
            <a:endParaRPr kumimoji="0" lang="en-US" altLang="en-US" sz="900" b="0" i="0" u="none" strike="noStrike" cap="none" normalizeH="0" baseline="0">
              <a:ln>
                <a:noFill/>
              </a:ln>
              <a:solidFill>
                <a:srgbClr val="707070"/>
              </a:solidFill>
              <a:effectLst/>
              <a:latin typeface="Avenir W01"/>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707070"/>
                </a:solidFill>
                <a:effectLst/>
                <a:latin typeface="Avenir W01"/>
              </a:rPr>
              <a:t>Source: </a:t>
            </a:r>
            <a:r>
              <a:rPr kumimoji="0" lang="en-US" altLang="en-US" sz="900" b="0" i="0" u="none" strike="noStrike" cap="none" normalizeH="0" baseline="0">
                <a:ln>
                  <a:noFill/>
                </a:ln>
                <a:solidFill>
                  <a:srgbClr val="0391BF"/>
                </a:solidFill>
                <a:effectLst/>
                <a:latin typeface="Avenir W01"/>
                <a:hlinkClick r:id="rId5"/>
              </a:rPr>
              <a:t>NHS 24</a:t>
            </a:r>
            <a:endParaRPr kumimoji="0" lang="en-US" altLang="en-US" sz="900" b="0" i="0" u="none" strike="noStrike" cap="none" normalizeH="0" baseline="0">
              <a:ln>
                <a:noFill/>
              </a:ln>
              <a:solidFill>
                <a:srgbClr val="707070"/>
              </a:solidFill>
              <a:effectLst/>
              <a:latin typeface="Avenir W01"/>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8" name="Picture 10" descr="NHS 24 Logo">
            <a:extLst>
              <a:ext uri="{FF2B5EF4-FFF2-40B4-BE49-F238E27FC236}">
                <a16:creationId xmlns:a16="http://schemas.microsoft.com/office/drawing/2014/main" id="{69088758-6B89-4163-8BEF-9623360F5F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7772" y="5016463"/>
            <a:ext cx="1311159" cy="117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073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E07992BE-6540-453A-B868-D80492D4D620}"/>
              </a:ext>
            </a:extLst>
          </p:cNvPr>
          <p:cNvSpPr txBox="1"/>
          <p:nvPr/>
        </p:nvSpPr>
        <p:spPr>
          <a:xfrm>
            <a:off x="565212" y="1620510"/>
            <a:ext cx="11061576" cy="4524315"/>
          </a:xfrm>
          <a:prstGeom prst="rect">
            <a:avLst/>
          </a:prstGeom>
          <a:noFill/>
        </p:spPr>
        <p:txBody>
          <a:bodyPr wrap="square">
            <a:spAutoFit/>
          </a:bodyPr>
          <a:lstStyle/>
          <a:p>
            <a:pPr marL="0" indent="0">
              <a:buNone/>
            </a:pPr>
            <a:r>
              <a:rPr lang="en-GB" sz="2400" dirty="0">
                <a:cs typeface="Times New Roman" panose="02020603050405020304" pitchFamily="18" charset="0"/>
              </a:rPr>
              <a:t>When the body feels pain or discomfort, the blood pressure (BP) rises.  </a:t>
            </a:r>
          </a:p>
          <a:p>
            <a:pPr marL="0" indent="0">
              <a:buNone/>
            </a:pPr>
            <a:r>
              <a:rPr lang="en-GB" sz="2400" dirty="0">
                <a:cs typeface="Times New Roman" panose="02020603050405020304" pitchFamily="18" charset="0"/>
              </a:rPr>
              <a:t>This is detected by the nervous system, which then responds, via the autonomic nervous system, by lowering the BP to keep it within in the normal range.   </a:t>
            </a:r>
          </a:p>
          <a:p>
            <a:pPr marL="0" indent="0">
              <a:buNone/>
            </a:pPr>
            <a:r>
              <a:rPr lang="en-GB" sz="2400" dirty="0">
                <a:cs typeface="Times New Roman" panose="02020603050405020304" pitchFamily="18" charset="0"/>
              </a:rPr>
              <a:t>When a client has a SCI at T6 or above, pain or discomfort below the level of the SCI causes the blood pressure to rise until the cause of the pain or discomfort is found and removed.  </a:t>
            </a:r>
          </a:p>
          <a:p>
            <a:pPr marL="0" indent="0">
              <a:buNone/>
            </a:pPr>
            <a:r>
              <a:rPr lang="en-GB" sz="2400" dirty="0">
                <a:cs typeface="Times New Roman" panose="02020603050405020304" pitchFamily="18" charset="0"/>
              </a:rPr>
              <a:t>If an episode of AD is not resolved, the continuing rise in the clients blood pressure becomes dangerous and can lead to fitting, brain haemorrhage (stroke) and possibly death.</a:t>
            </a:r>
          </a:p>
          <a:p>
            <a:pPr marL="0" indent="0">
              <a:buNone/>
            </a:pPr>
            <a:r>
              <a:rPr lang="en-GB" sz="2400" dirty="0">
                <a:cs typeface="Times New Roman" panose="02020603050405020304" pitchFamily="18" charset="0"/>
              </a:rPr>
              <a:t>However, the autonomic nervous system does make an attempt to lower the BP above the SCI.  </a:t>
            </a:r>
          </a:p>
          <a:p>
            <a:pPr marL="0" indent="0">
              <a:buNone/>
            </a:pPr>
            <a:r>
              <a:rPr lang="en-GB" sz="2400" dirty="0">
                <a:cs typeface="Times New Roman" panose="02020603050405020304" pitchFamily="18" charset="0"/>
              </a:rPr>
              <a:t>This provides the client with symptoms that you can look out for when AD occurs.</a:t>
            </a:r>
          </a:p>
        </p:txBody>
      </p:sp>
      <p:pic>
        <p:nvPicPr>
          <p:cNvPr id="14338" name="Picture 2" descr="Image result for warning icon">
            <a:extLst>
              <a:ext uri="{FF2B5EF4-FFF2-40B4-BE49-F238E27FC236}">
                <a16:creationId xmlns:a16="http://schemas.microsoft.com/office/drawing/2014/main" id="{6FBB3ED8-B70B-4A34-BED1-0EDAED5BE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7606" y="261449"/>
            <a:ext cx="1144386" cy="1060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72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12" name="TextBox 11">
            <a:extLst>
              <a:ext uri="{FF2B5EF4-FFF2-40B4-BE49-F238E27FC236}">
                <a16:creationId xmlns:a16="http://schemas.microsoft.com/office/drawing/2014/main" id="{7179C719-9070-4A8C-AF6F-14E9D3CF4242}"/>
              </a:ext>
            </a:extLst>
          </p:cNvPr>
          <p:cNvSpPr txBox="1"/>
          <p:nvPr/>
        </p:nvSpPr>
        <p:spPr>
          <a:xfrm>
            <a:off x="513826" y="1790860"/>
            <a:ext cx="2623657" cy="1477328"/>
          </a:xfrm>
          <a:prstGeom prst="rect">
            <a:avLst/>
          </a:prstGeom>
          <a:noFill/>
        </p:spPr>
        <p:txBody>
          <a:bodyPr wrap="square">
            <a:spAutoFit/>
          </a:bodyPr>
          <a:lstStyle/>
          <a:p>
            <a:r>
              <a:rPr lang="en-GB" u="sng" dirty="0"/>
              <a:t>Bladder related </a:t>
            </a:r>
          </a:p>
          <a:p>
            <a:r>
              <a:rPr lang="en-GB" dirty="0"/>
              <a:t>• Bladder distension </a:t>
            </a:r>
          </a:p>
          <a:p>
            <a:r>
              <a:rPr lang="en-GB" dirty="0"/>
              <a:t>• Urinary tract infection </a:t>
            </a:r>
          </a:p>
          <a:p>
            <a:r>
              <a:rPr lang="en-GB" dirty="0"/>
              <a:t>• Bladder or kidney calculi </a:t>
            </a:r>
          </a:p>
          <a:p>
            <a:r>
              <a:rPr lang="en-GB" dirty="0"/>
              <a:t>• Gallstones </a:t>
            </a:r>
          </a:p>
        </p:txBody>
      </p:sp>
      <p:sp>
        <p:nvSpPr>
          <p:cNvPr id="14" name="TextBox 13">
            <a:extLst>
              <a:ext uri="{FF2B5EF4-FFF2-40B4-BE49-F238E27FC236}">
                <a16:creationId xmlns:a16="http://schemas.microsoft.com/office/drawing/2014/main" id="{25974CFC-E78A-4B36-8C75-9EBFFC037E58}"/>
              </a:ext>
            </a:extLst>
          </p:cNvPr>
          <p:cNvSpPr txBox="1"/>
          <p:nvPr/>
        </p:nvSpPr>
        <p:spPr>
          <a:xfrm>
            <a:off x="7942028" y="1803062"/>
            <a:ext cx="2714086" cy="1477328"/>
          </a:xfrm>
          <a:prstGeom prst="rect">
            <a:avLst/>
          </a:prstGeom>
          <a:noFill/>
        </p:spPr>
        <p:txBody>
          <a:bodyPr wrap="square">
            <a:spAutoFit/>
          </a:bodyPr>
          <a:lstStyle/>
          <a:p>
            <a:r>
              <a:rPr lang="en-GB" u="sng" dirty="0"/>
              <a:t>Gastric/Bowel related </a:t>
            </a:r>
          </a:p>
          <a:p>
            <a:r>
              <a:rPr lang="en-GB" dirty="0"/>
              <a:t>• Constipation </a:t>
            </a:r>
          </a:p>
          <a:p>
            <a:r>
              <a:rPr lang="en-GB" dirty="0"/>
              <a:t>• Gastric ulcers or gastritis </a:t>
            </a:r>
          </a:p>
          <a:p>
            <a:r>
              <a:rPr lang="en-GB" dirty="0"/>
              <a:t>• Haemorrhoids </a:t>
            </a:r>
          </a:p>
          <a:p>
            <a:r>
              <a:rPr lang="en-GB" dirty="0"/>
              <a:t>• Stomach upset </a:t>
            </a:r>
          </a:p>
        </p:txBody>
      </p:sp>
      <p:sp>
        <p:nvSpPr>
          <p:cNvPr id="16" name="TextBox 15">
            <a:extLst>
              <a:ext uri="{FF2B5EF4-FFF2-40B4-BE49-F238E27FC236}">
                <a16:creationId xmlns:a16="http://schemas.microsoft.com/office/drawing/2014/main" id="{1E70441D-DA79-4424-B041-DD99D9BE8442}"/>
              </a:ext>
            </a:extLst>
          </p:cNvPr>
          <p:cNvSpPr txBox="1"/>
          <p:nvPr/>
        </p:nvSpPr>
        <p:spPr>
          <a:xfrm>
            <a:off x="578142" y="3774430"/>
            <a:ext cx="2152475" cy="1754326"/>
          </a:xfrm>
          <a:prstGeom prst="rect">
            <a:avLst/>
          </a:prstGeom>
          <a:noFill/>
        </p:spPr>
        <p:txBody>
          <a:bodyPr wrap="square">
            <a:spAutoFit/>
          </a:bodyPr>
          <a:lstStyle/>
          <a:p>
            <a:r>
              <a:rPr lang="en-GB" u="sng" dirty="0"/>
              <a:t>Skin related </a:t>
            </a:r>
          </a:p>
          <a:p>
            <a:r>
              <a:rPr lang="en-GB" dirty="0"/>
              <a:t>• Pressure ulcers </a:t>
            </a:r>
          </a:p>
          <a:p>
            <a:r>
              <a:rPr lang="en-GB" dirty="0"/>
              <a:t>• Ingrown toenail </a:t>
            </a:r>
          </a:p>
          <a:p>
            <a:r>
              <a:rPr lang="en-GB" dirty="0"/>
              <a:t>• Burns or sunburn </a:t>
            </a:r>
          </a:p>
          <a:p>
            <a:r>
              <a:rPr lang="en-GB" dirty="0"/>
              <a:t>• Blisters </a:t>
            </a:r>
          </a:p>
          <a:p>
            <a:r>
              <a:rPr lang="en-GB" dirty="0"/>
              <a:t>• Insect bites </a:t>
            </a:r>
          </a:p>
        </p:txBody>
      </p:sp>
      <p:sp>
        <p:nvSpPr>
          <p:cNvPr id="18" name="TextBox 17">
            <a:extLst>
              <a:ext uri="{FF2B5EF4-FFF2-40B4-BE49-F238E27FC236}">
                <a16:creationId xmlns:a16="http://schemas.microsoft.com/office/drawing/2014/main" id="{6314A9FA-4C30-405A-953F-41FBCFF372E5}"/>
              </a:ext>
            </a:extLst>
          </p:cNvPr>
          <p:cNvSpPr txBox="1"/>
          <p:nvPr/>
        </p:nvSpPr>
        <p:spPr>
          <a:xfrm>
            <a:off x="4249973" y="1817903"/>
            <a:ext cx="2195818" cy="923330"/>
          </a:xfrm>
          <a:prstGeom prst="rect">
            <a:avLst/>
          </a:prstGeom>
          <a:noFill/>
        </p:spPr>
        <p:txBody>
          <a:bodyPr wrap="square">
            <a:spAutoFit/>
          </a:bodyPr>
          <a:lstStyle/>
          <a:p>
            <a:r>
              <a:rPr lang="en-GB" u="sng" dirty="0"/>
              <a:t>Positioning related </a:t>
            </a:r>
          </a:p>
          <a:p>
            <a:r>
              <a:rPr lang="en-GB" dirty="0"/>
              <a:t>• Tight clothing </a:t>
            </a:r>
          </a:p>
          <a:p>
            <a:r>
              <a:rPr lang="en-GB" dirty="0"/>
              <a:t>• Sitting on scrotum </a:t>
            </a:r>
          </a:p>
        </p:txBody>
      </p:sp>
      <p:sp>
        <p:nvSpPr>
          <p:cNvPr id="20" name="TextBox 19">
            <a:extLst>
              <a:ext uri="{FF2B5EF4-FFF2-40B4-BE49-F238E27FC236}">
                <a16:creationId xmlns:a16="http://schemas.microsoft.com/office/drawing/2014/main" id="{0056CC10-52E0-4DAD-A9D4-007C4BB456AE}"/>
              </a:ext>
            </a:extLst>
          </p:cNvPr>
          <p:cNvSpPr txBox="1"/>
          <p:nvPr/>
        </p:nvSpPr>
        <p:spPr>
          <a:xfrm>
            <a:off x="4249973" y="3665614"/>
            <a:ext cx="3289301" cy="1477328"/>
          </a:xfrm>
          <a:prstGeom prst="rect">
            <a:avLst/>
          </a:prstGeom>
          <a:noFill/>
        </p:spPr>
        <p:txBody>
          <a:bodyPr wrap="square">
            <a:spAutoFit/>
          </a:bodyPr>
          <a:lstStyle/>
          <a:p>
            <a:r>
              <a:rPr lang="en-GB" u="sng" dirty="0"/>
              <a:t>Reproductive system </a:t>
            </a:r>
          </a:p>
          <a:p>
            <a:r>
              <a:rPr lang="en-GB" dirty="0"/>
              <a:t>• Sexual intercourse </a:t>
            </a:r>
          </a:p>
          <a:p>
            <a:r>
              <a:rPr lang="en-GB" dirty="0"/>
              <a:t>• Ejaculation </a:t>
            </a:r>
          </a:p>
          <a:p>
            <a:r>
              <a:rPr lang="en-GB" dirty="0"/>
              <a:t>• Menstruation </a:t>
            </a:r>
          </a:p>
          <a:p>
            <a:r>
              <a:rPr lang="en-GB" dirty="0"/>
              <a:t>• Pregnancy, labour and delivery </a:t>
            </a:r>
          </a:p>
        </p:txBody>
      </p:sp>
      <p:sp>
        <p:nvSpPr>
          <p:cNvPr id="22" name="TextBox 21">
            <a:extLst>
              <a:ext uri="{FF2B5EF4-FFF2-40B4-BE49-F238E27FC236}">
                <a16:creationId xmlns:a16="http://schemas.microsoft.com/office/drawing/2014/main" id="{401ABCD3-906B-4091-88EB-C1B7271240F0}"/>
              </a:ext>
            </a:extLst>
          </p:cNvPr>
          <p:cNvSpPr txBox="1"/>
          <p:nvPr/>
        </p:nvSpPr>
        <p:spPr>
          <a:xfrm>
            <a:off x="7868873" y="3649451"/>
            <a:ext cx="3009551" cy="646331"/>
          </a:xfrm>
          <a:prstGeom prst="rect">
            <a:avLst/>
          </a:prstGeom>
          <a:noFill/>
        </p:spPr>
        <p:txBody>
          <a:bodyPr wrap="square">
            <a:spAutoFit/>
          </a:bodyPr>
          <a:lstStyle/>
          <a:p>
            <a:r>
              <a:rPr lang="en-GB" u="sng" dirty="0"/>
              <a:t>Musculo- skeletal </a:t>
            </a:r>
          </a:p>
          <a:p>
            <a:r>
              <a:rPr lang="en-GB" dirty="0"/>
              <a:t>• Fractures or other trauma</a:t>
            </a:r>
          </a:p>
        </p:txBody>
      </p:sp>
      <p:sp>
        <p:nvSpPr>
          <p:cNvPr id="24" name="TextBox 23">
            <a:extLst>
              <a:ext uri="{FF2B5EF4-FFF2-40B4-BE49-F238E27FC236}">
                <a16:creationId xmlns:a16="http://schemas.microsoft.com/office/drawing/2014/main" id="{64507E2E-1612-463B-A1B7-C368A2B4C34D}"/>
              </a:ext>
            </a:extLst>
          </p:cNvPr>
          <p:cNvSpPr txBox="1"/>
          <p:nvPr/>
        </p:nvSpPr>
        <p:spPr>
          <a:xfrm>
            <a:off x="7942028" y="4295782"/>
            <a:ext cx="3437388" cy="1200329"/>
          </a:xfrm>
          <a:prstGeom prst="rect">
            <a:avLst/>
          </a:prstGeom>
          <a:noFill/>
        </p:spPr>
        <p:txBody>
          <a:bodyPr wrap="square">
            <a:spAutoFit/>
          </a:bodyPr>
          <a:lstStyle/>
          <a:p>
            <a:r>
              <a:rPr lang="en-GB" u="sng" dirty="0"/>
              <a:t>Other</a:t>
            </a:r>
            <a:r>
              <a:rPr lang="en-GB" dirty="0"/>
              <a:t> </a:t>
            </a:r>
          </a:p>
          <a:p>
            <a:r>
              <a:rPr lang="en-GB" dirty="0"/>
              <a:t>• Surgery or procedures </a:t>
            </a:r>
          </a:p>
          <a:p>
            <a:r>
              <a:rPr lang="en-GB" dirty="0"/>
              <a:t>• Any other continuous painful stimulus</a:t>
            </a:r>
          </a:p>
        </p:txBody>
      </p:sp>
      <p:sp>
        <p:nvSpPr>
          <p:cNvPr id="26" name="TextBox 25">
            <a:extLst>
              <a:ext uri="{FF2B5EF4-FFF2-40B4-BE49-F238E27FC236}">
                <a16:creationId xmlns:a16="http://schemas.microsoft.com/office/drawing/2014/main" id="{13D55CEC-2C49-4A33-B4C3-230EAFA7E374}"/>
              </a:ext>
            </a:extLst>
          </p:cNvPr>
          <p:cNvSpPr txBox="1"/>
          <p:nvPr/>
        </p:nvSpPr>
        <p:spPr>
          <a:xfrm>
            <a:off x="3137483" y="5570125"/>
            <a:ext cx="6094602" cy="584775"/>
          </a:xfrm>
          <a:prstGeom prst="rect">
            <a:avLst/>
          </a:prstGeom>
          <a:noFill/>
        </p:spPr>
        <p:txBody>
          <a:bodyPr wrap="square">
            <a:spAutoFit/>
          </a:bodyPr>
          <a:lstStyle/>
          <a:p>
            <a:r>
              <a:rPr lang="en-GB" sz="1600" dirty="0">
                <a:cs typeface="Times New Roman" panose="02020603050405020304" pitchFamily="18" charset="0"/>
              </a:rPr>
              <a:t>Over distended (overfull) bladder (most common, 75%)</a:t>
            </a:r>
          </a:p>
          <a:p>
            <a:r>
              <a:rPr lang="en-GB" sz="1600" dirty="0">
                <a:cs typeface="Times New Roman" panose="02020603050405020304" pitchFamily="18" charset="0"/>
              </a:rPr>
              <a:t>Over distended (overfull) rectum/bowel (second most common, 15%)</a:t>
            </a:r>
          </a:p>
        </p:txBody>
      </p:sp>
      <p:sp>
        <p:nvSpPr>
          <p:cNvPr id="28" name="TextBox 27">
            <a:extLst>
              <a:ext uri="{FF2B5EF4-FFF2-40B4-BE49-F238E27FC236}">
                <a16:creationId xmlns:a16="http://schemas.microsoft.com/office/drawing/2014/main" id="{1322D031-4EF2-492A-8963-B34654EB0FB7}"/>
              </a:ext>
            </a:extLst>
          </p:cNvPr>
          <p:cNvSpPr txBox="1"/>
          <p:nvPr/>
        </p:nvSpPr>
        <p:spPr>
          <a:xfrm>
            <a:off x="2847322" y="358894"/>
            <a:ext cx="6094602" cy="707886"/>
          </a:xfrm>
          <a:prstGeom prst="rect">
            <a:avLst/>
          </a:prstGeom>
          <a:noFill/>
        </p:spPr>
        <p:txBody>
          <a:bodyPr wrap="square">
            <a:spAutoFit/>
          </a:bodyPr>
          <a:lstStyle/>
          <a:p>
            <a:pPr algn="ctr"/>
            <a:r>
              <a:rPr lang="en-GB" sz="4000" b="1" u="sng" dirty="0">
                <a:cs typeface="Times New Roman" panose="02020603050405020304" pitchFamily="18" charset="0"/>
              </a:rPr>
              <a:t>Causes of AD</a:t>
            </a:r>
          </a:p>
        </p:txBody>
      </p:sp>
    </p:spTree>
    <p:extLst>
      <p:ext uri="{BB962C8B-B14F-4D97-AF65-F5344CB8AC3E}">
        <p14:creationId xmlns:p14="http://schemas.microsoft.com/office/powerpoint/2010/main" val="51577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10" name="TextBox 9">
            <a:extLst>
              <a:ext uri="{FF2B5EF4-FFF2-40B4-BE49-F238E27FC236}">
                <a16:creationId xmlns:a16="http://schemas.microsoft.com/office/drawing/2014/main" id="{14497A6C-4971-4D8F-997E-ED96D91C228B}"/>
              </a:ext>
            </a:extLst>
          </p:cNvPr>
          <p:cNvSpPr txBox="1"/>
          <p:nvPr/>
        </p:nvSpPr>
        <p:spPr>
          <a:xfrm>
            <a:off x="578840" y="1760596"/>
            <a:ext cx="11258026" cy="4093428"/>
          </a:xfrm>
          <a:prstGeom prst="rect">
            <a:avLst/>
          </a:prstGeom>
          <a:noFill/>
        </p:spPr>
        <p:txBody>
          <a:bodyPr wrap="square">
            <a:spAutoFit/>
          </a:bodyPr>
          <a:lstStyle/>
          <a:p>
            <a:r>
              <a:rPr lang="en-GB" sz="2000" dirty="0"/>
              <a:t>Symptoms of AD Some or all of these symptoms may be present </a:t>
            </a:r>
          </a:p>
          <a:p>
            <a:endParaRPr lang="en-GB" sz="2000" dirty="0"/>
          </a:p>
          <a:p>
            <a:r>
              <a:rPr lang="en-GB" sz="2000" dirty="0"/>
              <a:t>Therefore if an individual is demonstrating any of these symptoms this may represent a </a:t>
            </a:r>
            <a:r>
              <a:rPr lang="en-GB" sz="2000" dirty="0" err="1"/>
              <a:t>dysreflexic</a:t>
            </a:r>
            <a:r>
              <a:rPr lang="en-GB" sz="2000" dirty="0"/>
              <a:t> episode.</a:t>
            </a:r>
          </a:p>
          <a:p>
            <a:r>
              <a:rPr lang="en-GB" sz="2000" dirty="0"/>
              <a:t> </a:t>
            </a:r>
          </a:p>
          <a:p>
            <a:pPr marL="285750" indent="-285750">
              <a:buFont typeface="Arial" panose="020B0604020202020204" pitchFamily="34" charset="0"/>
              <a:buChar char="•"/>
            </a:pPr>
            <a:r>
              <a:rPr lang="en-GB" sz="2000" dirty="0"/>
              <a:t>Pounding Headache </a:t>
            </a:r>
          </a:p>
          <a:p>
            <a:pPr marL="285750" indent="-285750">
              <a:buFont typeface="Arial" panose="020B0604020202020204" pitchFamily="34" charset="0"/>
              <a:buChar char="•"/>
            </a:pPr>
            <a:r>
              <a:rPr lang="en-GB" sz="2000" dirty="0"/>
              <a:t>Bradycardia (Slow heart rate) </a:t>
            </a:r>
          </a:p>
          <a:p>
            <a:pPr marL="285750" indent="-285750">
              <a:buFont typeface="Arial" panose="020B0604020202020204" pitchFamily="34" charset="0"/>
              <a:buChar char="•"/>
            </a:pPr>
            <a:r>
              <a:rPr lang="en-GB" sz="2000" dirty="0">
                <a:cs typeface="Times New Roman" panose="02020603050405020304" pitchFamily="18" charset="0"/>
              </a:rPr>
              <a:t>High BP (tetraplegics have a  lower blood pressure of 90/60mmHG, which is considered a new normal)</a:t>
            </a:r>
            <a:endParaRPr lang="en-GB" sz="2000" dirty="0"/>
          </a:p>
          <a:p>
            <a:pPr marL="285750" indent="-285750">
              <a:buFont typeface="Arial" panose="020B0604020202020204" pitchFamily="34" charset="0"/>
              <a:buChar char="•"/>
            </a:pPr>
            <a:r>
              <a:rPr lang="en-GB" sz="2000" dirty="0"/>
              <a:t>Flushing, redness and sweating of the skin above the level of your spinal cord </a:t>
            </a:r>
          </a:p>
          <a:p>
            <a:pPr marL="285750" indent="-285750">
              <a:buFont typeface="Arial" panose="020B0604020202020204" pitchFamily="34" charset="0"/>
              <a:buChar char="•"/>
            </a:pPr>
            <a:r>
              <a:rPr lang="en-GB" sz="2000" dirty="0"/>
              <a:t>Cold, pale skin, goosebumps below the injury level </a:t>
            </a:r>
          </a:p>
          <a:p>
            <a:pPr marL="285750" indent="-285750">
              <a:buFont typeface="Arial" panose="020B0604020202020204" pitchFamily="34" charset="0"/>
              <a:buChar char="•"/>
            </a:pPr>
            <a:r>
              <a:rPr lang="en-GB" sz="2000" dirty="0"/>
              <a:t>Nausea, nasal congestion, </a:t>
            </a:r>
          </a:p>
          <a:p>
            <a:pPr marL="285750" indent="-285750">
              <a:buFont typeface="Arial" panose="020B0604020202020204" pitchFamily="34" charset="0"/>
              <a:buChar char="•"/>
            </a:pPr>
            <a:r>
              <a:rPr lang="en-GB" sz="2000" dirty="0"/>
              <a:t>blurred vision due to dilatation of pupils, </a:t>
            </a:r>
          </a:p>
          <a:p>
            <a:pPr marL="285750" indent="-285750">
              <a:buFont typeface="Arial" panose="020B0604020202020204" pitchFamily="34" charset="0"/>
              <a:buChar char="•"/>
            </a:pPr>
            <a:r>
              <a:rPr lang="en-GB" sz="2000" dirty="0"/>
              <a:t>shortness of breath, </a:t>
            </a:r>
          </a:p>
          <a:p>
            <a:pPr marL="285750" indent="-285750">
              <a:buFont typeface="Arial" panose="020B0604020202020204" pitchFamily="34" charset="0"/>
              <a:buChar char="•"/>
            </a:pPr>
            <a:r>
              <a:rPr lang="en-GB" sz="2000" dirty="0"/>
              <a:t>anxiety or a sense of apprehension </a:t>
            </a:r>
          </a:p>
        </p:txBody>
      </p:sp>
      <p:sp>
        <p:nvSpPr>
          <p:cNvPr id="11" name="TextBox 10">
            <a:extLst>
              <a:ext uri="{FF2B5EF4-FFF2-40B4-BE49-F238E27FC236}">
                <a16:creationId xmlns:a16="http://schemas.microsoft.com/office/drawing/2014/main" id="{A9B0AF61-BE3B-46E9-903A-028FE555816B}"/>
              </a:ext>
            </a:extLst>
          </p:cNvPr>
          <p:cNvSpPr txBox="1"/>
          <p:nvPr/>
        </p:nvSpPr>
        <p:spPr>
          <a:xfrm>
            <a:off x="3382861" y="619345"/>
            <a:ext cx="6094602" cy="707886"/>
          </a:xfrm>
          <a:prstGeom prst="rect">
            <a:avLst/>
          </a:prstGeom>
          <a:noFill/>
        </p:spPr>
        <p:txBody>
          <a:bodyPr wrap="square">
            <a:spAutoFit/>
          </a:bodyPr>
          <a:lstStyle/>
          <a:p>
            <a:pPr algn="ctr"/>
            <a:r>
              <a:rPr lang="en-GB" sz="4000" b="1" u="sng" dirty="0">
                <a:cs typeface="Times New Roman" panose="02020603050405020304" pitchFamily="18" charset="0"/>
              </a:rPr>
              <a:t>Symptoms of AD</a:t>
            </a:r>
          </a:p>
        </p:txBody>
      </p:sp>
    </p:spTree>
    <p:extLst>
      <p:ext uri="{BB962C8B-B14F-4D97-AF65-F5344CB8AC3E}">
        <p14:creationId xmlns:p14="http://schemas.microsoft.com/office/powerpoint/2010/main" val="2254446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317A2979-10B3-4290-8164-50023B7973F2}"/>
              </a:ext>
            </a:extLst>
          </p:cNvPr>
          <p:cNvSpPr txBox="1"/>
          <p:nvPr/>
        </p:nvSpPr>
        <p:spPr>
          <a:xfrm>
            <a:off x="2044142" y="619345"/>
            <a:ext cx="7951141" cy="707886"/>
          </a:xfrm>
          <a:prstGeom prst="rect">
            <a:avLst/>
          </a:prstGeom>
          <a:noFill/>
        </p:spPr>
        <p:txBody>
          <a:bodyPr wrap="square">
            <a:spAutoFit/>
          </a:bodyPr>
          <a:lstStyle/>
          <a:p>
            <a:pPr algn="ctr"/>
            <a:r>
              <a:rPr lang="en-GB" sz="4000" b="1" u="sng" dirty="0">
                <a:cs typeface="Times New Roman" panose="02020603050405020304" pitchFamily="18" charset="0"/>
              </a:rPr>
              <a:t>How To Treat AD</a:t>
            </a:r>
          </a:p>
        </p:txBody>
      </p:sp>
      <p:sp>
        <p:nvSpPr>
          <p:cNvPr id="7" name="TextBox 6">
            <a:extLst>
              <a:ext uri="{FF2B5EF4-FFF2-40B4-BE49-F238E27FC236}">
                <a16:creationId xmlns:a16="http://schemas.microsoft.com/office/drawing/2014/main" id="{BAB9DB28-749B-42BE-80AC-9E7115A5B969}"/>
              </a:ext>
            </a:extLst>
          </p:cNvPr>
          <p:cNvSpPr txBox="1"/>
          <p:nvPr/>
        </p:nvSpPr>
        <p:spPr>
          <a:xfrm>
            <a:off x="718574" y="1760596"/>
            <a:ext cx="10754851" cy="4770537"/>
          </a:xfrm>
          <a:prstGeom prst="rect">
            <a:avLst/>
          </a:prstGeom>
          <a:noFill/>
        </p:spPr>
        <p:txBody>
          <a:bodyPr wrap="square">
            <a:spAutoFit/>
          </a:bodyPr>
          <a:lstStyle/>
          <a:p>
            <a:r>
              <a:rPr lang="en-GB" sz="2000" dirty="0"/>
              <a:t>Treatment of Autonomic Dysreflexia AD will resolve when the cause of pain or irritation is removed. </a:t>
            </a:r>
          </a:p>
          <a:p>
            <a:r>
              <a:rPr lang="en-GB" sz="2000" dirty="0"/>
              <a:t>Therefore the cause must be identified and resolved. </a:t>
            </a:r>
          </a:p>
          <a:p>
            <a:endParaRPr lang="en-GB" sz="2000" dirty="0"/>
          </a:p>
          <a:p>
            <a:r>
              <a:rPr lang="en-GB" sz="2000" dirty="0">
                <a:solidFill>
                  <a:srgbClr val="FF0000"/>
                </a:solidFill>
              </a:rPr>
              <a:t>This requires immediate action. </a:t>
            </a:r>
          </a:p>
          <a:p>
            <a:r>
              <a:rPr lang="en-GB" sz="2000" dirty="0"/>
              <a:t>Sit your client upright to help lower blood pressure with gravity </a:t>
            </a:r>
          </a:p>
          <a:p>
            <a:endParaRPr lang="en-GB" sz="2000" dirty="0">
              <a:solidFill>
                <a:srgbClr val="FF0000"/>
              </a:solidFill>
            </a:endParaRPr>
          </a:p>
          <a:p>
            <a:r>
              <a:rPr lang="en-GB" sz="2000" dirty="0"/>
              <a:t>If the cause cannot be found or treated, medication must be administered to control blood pressure. </a:t>
            </a:r>
          </a:p>
          <a:p>
            <a:endParaRPr lang="en-GB" sz="2000" dirty="0"/>
          </a:p>
          <a:p>
            <a:r>
              <a:rPr lang="en-GB" sz="2000" dirty="0">
                <a:cs typeface="Times New Roman" panose="02020603050405020304" pitchFamily="18" charset="0"/>
              </a:rPr>
              <a:t>The client should have nifedipine 5-10mg which is used to lower the blood pressure.  It comes in a capsule.  Open the capsule and place the contents under the clients tongue. The client must swallow the empty capsule to ensure they get the full dose. Ensure you gain consent before giving your client medication.</a:t>
            </a:r>
          </a:p>
          <a:p>
            <a:endParaRPr lang="en-GB" sz="2000" dirty="0">
              <a:cs typeface="Times New Roman" panose="02020603050405020304" pitchFamily="18" charset="0"/>
            </a:endParaRPr>
          </a:p>
          <a:p>
            <a:r>
              <a:rPr lang="en-GB" sz="2000" dirty="0">
                <a:cs typeface="Times New Roman" panose="02020603050405020304" pitchFamily="18" charset="0"/>
              </a:rPr>
              <a:t>Or a GTN spray, which is sprayed under the clients tongue </a:t>
            </a:r>
          </a:p>
          <a:p>
            <a:endParaRPr lang="en-GB" sz="2400" dirty="0"/>
          </a:p>
        </p:txBody>
      </p:sp>
    </p:spTree>
    <p:extLst>
      <p:ext uri="{BB962C8B-B14F-4D97-AF65-F5344CB8AC3E}">
        <p14:creationId xmlns:p14="http://schemas.microsoft.com/office/powerpoint/2010/main" val="740711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10" name="TextBox 9">
            <a:extLst>
              <a:ext uri="{FF2B5EF4-FFF2-40B4-BE49-F238E27FC236}">
                <a16:creationId xmlns:a16="http://schemas.microsoft.com/office/drawing/2014/main" id="{8F8B151F-5EE5-4D9E-BCAA-A743A7A491BC}"/>
              </a:ext>
            </a:extLst>
          </p:cNvPr>
          <p:cNvSpPr txBox="1"/>
          <p:nvPr/>
        </p:nvSpPr>
        <p:spPr>
          <a:xfrm>
            <a:off x="715099" y="1714340"/>
            <a:ext cx="11130155" cy="4801314"/>
          </a:xfrm>
          <a:prstGeom prst="rect">
            <a:avLst/>
          </a:prstGeom>
          <a:noFill/>
        </p:spPr>
        <p:txBody>
          <a:bodyPr wrap="square">
            <a:spAutoFit/>
          </a:bodyPr>
          <a:lstStyle/>
          <a:p>
            <a:r>
              <a:rPr lang="en-GB" sz="1800" dirty="0"/>
              <a:t>When AD occurs the first steps are to :</a:t>
            </a:r>
          </a:p>
          <a:p>
            <a:endParaRPr lang="en-GB" sz="1800" dirty="0"/>
          </a:p>
          <a:p>
            <a:pPr marL="342900" indent="-342900">
              <a:buFont typeface="Arial" panose="020B0604020202020204" pitchFamily="34" charset="0"/>
              <a:buChar char="•"/>
            </a:pPr>
            <a:r>
              <a:rPr lang="en-GB" sz="1800" dirty="0"/>
              <a:t>Sit your client upright to help lower blood pressure with gravity </a:t>
            </a:r>
          </a:p>
          <a:p>
            <a:pPr marL="342900" indent="-342900">
              <a:buFont typeface="Arial" panose="020B0604020202020204" pitchFamily="34" charset="0"/>
              <a:buChar char="•"/>
            </a:pPr>
            <a:r>
              <a:rPr lang="en-GB" sz="1800" dirty="0"/>
              <a:t>Loosen tight clothing in case this is causing a painful stimulus. </a:t>
            </a:r>
            <a:endParaRPr lang="en-GB" sz="1800" dirty="0">
              <a:cs typeface="Times New Roman" panose="02020603050405020304" pitchFamily="18" charset="0"/>
            </a:endParaRPr>
          </a:p>
          <a:p>
            <a:pPr marL="342900" indent="-342900">
              <a:buFont typeface="Arial" panose="020B0604020202020204" pitchFamily="34" charset="0"/>
              <a:buChar char="•"/>
            </a:pPr>
            <a:r>
              <a:rPr lang="en-GB" sz="1800" dirty="0">
                <a:cs typeface="Times New Roman" panose="02020603050405020304" pitchFamily="18" charset="0"/>
              </a:rPr>
              <a:t>Elevate the head of the bed</a:t>
            </a:r>
          </a:p>
          <a:p>
            <a:pPr marL="342900" indent="-342900">
              <a:buFont typeface="Arial" panose="020B0604020202020204" pitchFamily="34" charset="0"/>
              <a:buChar char="•"/>
            </a:pPr>
            <a:r>
              <a:rPr lang="en-GB" sz="1800" dirty="0">
                <a:cs typeface="Times New Roman" panose="02020603050405020304" pitchFamily="18" charset="0"/>
              </a:rPr>
              <a:t>Put the back of the bed up or put several pillows to elevate the client, this will prevent the BP rising further.</a:t>
            </a:r>
          </a:p>
          <a:p>
            <a:pPr marL="342900" indent="-342900">
              <a:buFont typeface="Arial" panose="020B0604020202020204" pitchFamily="34" charset="0"/>
              <a:buChar char="•"/>
            </a:pPr>
            <a:endParaRPr lang="en-GB" sz="1800" dirty="0">
              <a:cs typeface="Times New Roman" panose="02020603050405020304" pitchFamily="18" charset="0"/>
            </a:endParaRPr>
          </a:p>
          <a:p>
            <a:r>
              <a:rPr lang="en-GB" sz="1800" u="sng" dirty="0">
                <a:cs typeface="Times New Roman" panose="02020603050405020304" pitchFamily="18" charset="0"/>
              </a:rPr>
              <a:t>Check the catheter</a:t>
            </a:r>
          </a:p>
          <a:p>
            <a:r>
              <a:rPr lang="en-GB" dirty="0">
                <a:cs typeface="Times New Roman" panose="02020603050405020304" pitchFamily="18" charset="0"/>
              </a:rPr>
              <a:t>I</a:t>
            </a:r>
            <a:r>
              <a:rPr lang="en-GB" sz="1800" dirty="0">
                <a:cs typeface="Times New Roman" panose="02020603050405020304" pitchFamily="18" charset="0"/>
              </a:rPr>
              <a:t>f the drainage bag is overfull drain the urine from the bag.  If the bag is empty starting from the bag move up the tube looking for kinks and blockages.  </a:t>
            </a:r>
          </a:p>
          <a:p>
            <a:r>
              <a:rPr lang="en-GB" sz="1800" dirty="0">
                <a:cs typeface="Times New Roman" panose="02020603050405020304" pitchFamily="18" charset="0"/>
              </a:rPr>
              <a:t>Remove kinks and blockages.  </a:t>
            </a:r>
          </a:p>
          <a:p>
            <a:r>
              <a:rPr lang="en-GB" sz="1800" dirty="0">
                <a:cs typeface="Times New Roman" panose="02020603050405020304" pitchFamily="18" charset="0"/>
              </a:rPr>
              <a:t>To reduce the risk of the catheter blocking in the tube, squeeze (milking) the tube the whole way down to                   dislodge any sediment.   </a:t>
            </a:r>
          </a:p>
          <a:p>
            <a:r>
              <a:rPr lang="en-GB" sz="1800" dirty="0">
                <a:cs typeface="Times New Roman" panose="02020603050405020304" pitchFamily="18" charset="0"/>
              </a:rPr>
              <a:t>If there are no blockages but the catheter isn’t draining, push the catheter back into the body gently as it may be resting against the wall of the bladder.  </a:t>
            </a:r>
          </a:p>
          <a:p>
            <a:r>
              <a:rPr lang="en-GB" sz="1800" dirty="0">
                <a:cs typeface="Times New Roman" panose="02020603050405020304" pitchFamily="18" charset="0"/>
              </a:rPr>
              <a:t>If the catheter is still not draining, call the DN to change the catheter.  </a:t>
            </a:r>
          </a:p>
          <a:p>
            <a:r>
              <a:rPr lang="en-GB" sz="1800" dirty="0">
                <a:cs typeface="Times New Roman" panose="02020603050405020304" pitchFamily="18" charset="0"/>
              </a:rPr>
              <a:t>Offer the client nifedipine.   </a:t>
            </a:r>
          </a:p>
        </p:txBody>
      </p:sp>
    </p:spTree>
    <p:extLst>
      <p:ext uri="{BB962C8B-B14F-4D97-AF65-F5344CB8AC3E}">
        <p14:creationId xmlns:p14="http://schemas.microsoft.com/office/powerpoint/2010/main" val="172733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28DC9B31-2DE1-4691-A47C-C912671E146C}"/>
              </a:ext>
            </a:extLst>
          </p:cNvPr>
          <p:cNvSpPr txBox="1"/>
          <p:nvPr/>
        </p:nvSpPr>
        <p:spPr>
          <a:xfrm>
            <a:off x="566766" y="1870622"/>
            <a:ext cx="11192692" cy="3847207"/>
          </a:xfrm>
          <a:prstGeom prst="rect">
            <a:avLst/>
          </a:prstGeom>
          <a:noFill/>
        </p:spPr>
        <p:txBody>
          <a:bodyPr wrap="square">
            <a:spAutoFit/>
          </a:bodyPr>
          <a:lstStyle/>
          <a:p>
            <a:pPr marL="0" indent="0">
              <a:buNone/>
            </a:pPr>
            <a:r>
              <a:rPr lang="en-GB" sz="2000" u="sng" dirty="0">
                <a:cs typeface="Times New Roman" panose="02020603050405020304" pitchFamily="18" charset="0"/>
              </a:rPr>
              <a:t>Check the bowel</a:t>
            </a:r>
          </a:p>
          <a:p>
            <a:pPr marL="0" indent="0">
              <a:buNone/>
            </a:pPr>
            <a:r>
              <a:rPr lang="en-GB" sz="2000" dirty="0">
                <a:cs typeface="Times New Roman" panose="02020603050405020304" pitchFamily="18" charset="0"/>
              </a:rPr>
              <a:t>using a lubricated gloved finger </a:t>
            </a:r>
          </a:p>
          <a:p>
            <a:pPr marL="0" indent="0">
              <a:buNone/>
            </a:pPr>
            <a:r>
              <a:rPr lang="en-GB" sz="2000" dirty="0">
                <a:cs typeface="Times New Roman" panose="02020603050405020304" pitchFamily="18" charset="0"/>
              </a:rPr>
              <a:t>insert the finger into the rectum  </a:t>
            </a:r>
          </a:p>
          <a:p>
            <a:pPr marL="0" indent="0">
              <a:buNone/>
            </a:pPr>
            <a:r>
              <a:rPr lang="en-GB" sz="2000" dirty="0">
                <a:cs typeface="Times New Roman" panose="02020603050405020304" pitchFamily="18" charset="0"/>
              </a:rPr>
              <a:t>If the rectum is full, remove the faeces using a manual evacuation.  </a:t>
            </a:r>
          </a:p>
          <a:p>
            <a:pPr marL="0" indent="0">
              <a:buNone/>
            </a:pPr>
            <a:r>
              <a:rPr lang="en-GB" sz="2000" dirty="0">
                <a:cs typeface="Times New Roman" panose="02020603050405020304" pitchFamily="18" charset="0"/>
              </a:rPr>
              <a:t>If the bowel is empty but feels large and the walls are smooth, this is gas/wind.  Pull your finger to one side, this will open the rectum and allow the gas to escape.</a:t>
            </a:r>
          </a:p>
          <a:p>
            <a:pPr marL="0" indent="0">
              <a:buNone/>
            </a:pPr>
            <a:endParaRPr lang="en-GB" sz="2000" dirty="0">
              <a:cs typeface="Times New Roman" panose="02020603050405020304" pitchFamily="18" charset="0"/>
            </a:endParaRPr>
          </a:p>
          <a:p>
            <a:pPr marL="0" indent="0">
              <a:buNone/>
            </a:pPr>
            <a:r>
              <a:rPr lang="en-GB" sz="2000" u="sng" dirty="0">
                <a:cs typeface="Times New Roman" panose="02020603050405020304" pitchFamily="18" charset="0"/>
              </a:rPr>
              <a:t>Other causes  </a:t>
            </a:r>
          </a:p>
          <a:p>
            <a:pPr marL="0" indent="0">
              <a:buNone/>
            </a:pPr>
            <a:r>
              <a:rPr lang="en-GB" sz="2000" dirty="0">
                <a:cs typeface="Times New Roman" panose="02020603050405020304" pitchFamily="18" charset="0"/>
              </a:rPr>
              <a:t>look for pressure marks, sores, ingrown toenails, cuts, abrasions, etc. </a:t>
            </a:r>
          </a:p>
          <a:p>
            <a:pPr marL="0" indent="0">
              <a:buNone/>
            </a:pPr>
            <a:endParaRPr lang="en-GB" sz="2000" dirty="0">
              <a:cs typeface="Times New Roman" panose="02020603050405020304" pitchFamily="18" charset="0"/>
            </a:endParaRPr>
          </a:p>
          <a:p>
            <a:pPr marL="0" indent="0">
              <a:buNone/>
            </a:pPr>
            <a:r>
              <a:rPr lang="en-GB" sz="2000" dirty="0">
                <a:cs typeface="Times New Roman" panose="02020603050405020304" pitchFamily="18" charset="0"/>
              </a:rPr>
              <a:t>If the source of the AD is not found, the client will need to seek emergency medical assistance.  An ambulance should be called, 999 or 112, and the client taken to hospital</a:t>
            </a:r>
            <a:r>
              <a:rPr lang="en-GB" sz="2400" dirty="0">
                <a:cs typeface="Times New Roman" panose="02020603050405020304" pitchFamily="18" charset="0"/>
              </a:rPr>
              <a:t>.</a:t>
            </a:r>
          </a:p>
        </p:txBody>
      </p:sp>
      <p:pic>
        <p:nvPicPr>
          <p:cNvPr id="6" name="Picture 2" descr="Image result for call  999 112">
            <a:extLst>
              <a:ext uri="{FF2B5EF4-FFF2-40B4-BE49-F238E27FC236}">
                <a16:creationId xmlns:a16="http://schemas.microsoft.com/office/drawing/2014/main" id="{288D146C-B761-4401-9251-6C22A07C3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0411" y="5350754"/>
            <a:ext cx="1119931" cy="111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72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7A25F596-C70A-4837-BED9-1A1C57D58BEB}"/>
              </a:ext>
            </a:extLst>
          </p:cNvPr>
          <p:cNvSpPr txBox="1"/>
          <p:nvPr/>
        </p:nvSpPr>
        <p:spPr>
          <a:xfrm>
            <a:off x="1955366" y="740931"/>
            <a:ext cx="8689020" cy="707886"/>
          </a:xfrm>
          <a:prstGeom prst="rect">
            <a:avLst/>
          </a:prstGeom>
          <a:noFill/>
        </p:spPr>
        <p:txBody>
          <a:bodyPr wrap="square">
            <a:spAutoFit/>
          </a:bodyPr>
          <a:lstStyle/>
          <a:p>
            <a:pPr algn="ctr"/>
            <a:r>
              <a:rPr lang="en-GB" sz="4000" b="1" u="sng" dirty="0">
                <a:cs typeface="Times New Roman" panose="02020603050405020304" pitchFamily="18" charset="0"/>
              </a:rPr>
              <a:t>Burns and Scalds</a:t>
            </a:r>
          </a:p>
        </p:txBody>
      </p:sp>
      <p:sp>
        <p:nvSpPr>
          <p:cNvPr id="7" name="TextBox 6">
            <a:extLst>
              <a:ext uri="{FF2B5EF4-FFF2-40B4-BE49-F238E27FC236}">
                <a16:creationId xmlns:a16="http://schemas.microsoft.com/office/drawing/2014/main" id="{7854BA6A-87C6-4E6F-B789-9261408971C1}"/>
              </a:ext>
            </a:extLst>
          </p:cNvPr>
          <p:cNvSpPr txBox="1"/>
          <p:nvPr/>
        </p:nvSpPr>
        <p:spPr>
          <a:xfrm>
            <a:off x="847829" y="3544939"/>
            <a:ext cx="10630563" cy="584775"/>
          </a:xfrm>
          <a:prstGeom prst="rect">
            <a:avLst/>
          </a:prstGeom>
          <a:noFill/>
        </p:spPr>
        <p:txBody>
          <a:bodyPr wrap="square">
            <a:spAutoFit/>
          </a:bodyPr>
          <a:lstStyle/>
          <a:p>
            <a:pPr algn="ctr"/>
            <a:r>
              <a:rPr lang="en-GB" sz="3200" dirty="0">
                <a:cs typeface="Times New Roman" panose="02020603050405020304" pitchFamily="18" charset="0"/>
              </a:rPr>
              <a:t>How might a client receive burns or scalds?</a:t>
            </a:r>
          </a:p>
        </p:txBody>
      </p:sp>
      <p:pic>
        <p:nvPicPr>
          <p:cNvPr id="15362" name="Picture 2" descr="Image result for wound burn icon">
            <a:extLst>
              <a:ext uri="{FF2B5EF4-FFF2-40B4-BE49-F238E27FC236}">
                <a16:creationId xmlns:a16="http://schemas.microsoft.com/office/drawing/2014/main" id="{375CDDF1-4B93-4316-98CE-DAA4079E5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549" y="140181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56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57EEDCBB-CC81-4743-BDD1-4EDE29C672C9}"/>
              </a:ext>
            </a:extLst>
          </p:cNvPr>
          <p:cNvSpPr txBox="1"/>
          <p:nvPr/>
        </p:nvSpPr>
        <p:spPr>
          <a:xfrm>
            <a:off x="1804845" y="476774"/>
            <a:ext cx="9030303" cy="707886"/>
          </a:xfrm>
          <a:prstGeom prst="rect">
            <a:avLst/>
          </a:prstGeom>
          <a:noFill/>
        </p:spPr>
        <p:txBody>
          <a:bodyPr wrap="square">
            <a:spAutoFit/>
          </a:bodyPr>
          <a:lstStyle/>
          <a:p>
            <a:pPr algn="ctr"/>
            <a:r>
              <a:rPr lang="en-GB" sz="4000" b="1" u="sng" dirty="0">
                <a:cs typeface="Times New Roman" panose="02020603050405020304" pitchFamily="18" charset="0"/>
              </a:rPr>
              <a:t>Types and sign of burns and scalds</a:t>
            </a:r>
          </a:p>
        </p:txBody>
      </p:sp>
      <p:sp>
        <p:nvSpPr>
          <p:cNvPr id="6" name="TextBox 5">
            <a:extLst>
              <a:ext uri="{FF2B5EF4-FFF2-40B4-BE49-F238E27FC236}">
                <a16:creationId xmlns:a16="http://schemas.microsoft.com/office/drawing/2014/main" id="{8BB29479-2080-44F0-AF1F-2C53A6F0A8F3}"/>
              </a:ext>
            </a:extLst>
          </p:cNvPr>
          <p:cNvSpPr txBox="1"/>
          <p:nvPr/>
        </p:nvSpPr>
        <p:spPr>
          <a:xfrm>
            <a:off x="711511" y="1704506"/>
            <a:ext cx="10768978" cy="4967514"/>
          </a:xfrm>
          <a:prstGeom prst="rect">
            <a:avLst/>
          </a:prstGeom>
          <a:noFill/>
        </p:spPr>
        <p:txBody>
          <a:bodyPr wrap="square">
            <a:spAutoFit/>
          </a:bodyPr>
          <a:lstStyle/>
          <a:p>
            <a:pPr>
              <a:buNone/>
            </a:pPr>
            <a:r>
              <a:rPr lang="en-GB" altLang="en-US" sz="2400" dirty="0">
                <a:cs typeface="Times New Roman" panose="02020603050405020304" pitchFamily="18" charset="0"/>
              </a:rPr>
              <a:t>Burns are classified into three types:</a:t>
            </a:r>
          </a:p>
          <a:p>
            <a:pPr>
              <a:buNone/>
            </a:pPr>
            <a:endParaRPr lang="en-GB" altLang="en-US" sz="2400" dirty="0">
              <a:cs typeface="Times New Roman" panose="02020603050405020304" pitchFamily="18" charset="0"/>
            </a:endParaRPr>
          </a:p>
          <a:p>
            <a:r>
              <a:rPr lang="en-GB" altLang="en-US" sz="2400" dirty="0">
                <a:cs typeface="Times New Roman" panose="02020603050405020304" pitchFamily="18" charset="0"/>
              </a:rPr>
              <a:t>Superficial (1</a:t>
            </a:r>
            <a:r>
              <a:rPr lang="en-GB" altLang="en-US" sz="2400" baseline="30000" dirty="0">
                <a:cs typeface="Times New Roman" panose="02020603050405020304" pitchFamily="18" charset="0"/>
              </a:rPr>
              <a:t>st</a:t>
            </a:r>
            <a:r>
              <a:rPr lang="en-GB" altLang="en-US" sz="2400" dirty="0">
                <a:cs typeface="Times New Roman" panose="02020603050405020304" pitchFamily="18" charset="0"/>
              </a:rPr>
              <a:t> degree): involving only the external part of the outermost layer of skin.</a:t>
            </a:r>
          </a:p>
          <a:p>
            <a:r>
              <a:rPr lang="en-GB" altLang="en-US" sz="2400" dirty="0">
                <a:cs typeface="Times New Roman" panose="02020603050405020304" pitchFamily="18" charset="0"/>
              </a:rPr>
              <a:t>Partial-thickness (2</a:t>
            </a:r>
            <a:r>
              <a:rPr lang="en-GB" altLang="en-US" sz="2400" baseline="30000" dirty="0">
                <a:cs typeface="Times New Roman" panose="02020603050405020304" pitchFamily="18" charset="0"/>
              </a:rPr>
              <a:t>nd</a:t>
            </a:r>
            <a:r>
              <a:rPr lang="en-GB" altLang="en-US" sz="2400" dirty="0">
                <a:cs typeface="Times New Roman" panose="02020603050405020304" pitchFamily="18" charset="0"/>
              </a:rPr>
              <a:t> degree): involving the entire outer layer of skin.</a:t>
            </a:r>
          </a:p>
          <a:p>
            <a:r>
              <a:rPr lang="en-GB" altLang="en-US" sz="2400" dirty="0">
                <a:cs typeface="Times New Roman" panose="02020603050405020304" pitchFamily="18" charset="0"/>
              </a:rPr>
              <a:t>Full-thickness burn (3</a:t>
            </a:r>
            <a:r>
              <a:rPr lang="en-GB" altLang="en-US" sz="2400" baseline="30000" dirty="0">
                <a:cs typeface="Times New Roman" panose="02020603050405020304" pitchFamily="18" charset="0"/>
              </a:rPr>
              <a:t>rd</a:t>
            </a:r>
            <a:r>
              <a:rPr lang="en-GB" altLang="en-US" sz="2400" dirty="0">
                <a:cs typeface="Times New Roman" panose="02020603050405020304" pitchFamily="18" charset="0"/>
              </a:rPr>
              <a:t> degree): affecting all layers of the skin. </a:t>
            </a:r>
            <a:r>
              <a:rPr lang="en-GB" altLang="en-US" sz="1600" dirty="0">
                <a:solidFill>
                  <a:srgbClr val="FF0000"/>
                </a:solidFill>
                <a:cs typeface="Times New Roman" panose="02020603050405020304" pitchFamily="18" charset="0"/>
              </a:rPr>
              <a:t>**needs urgent medical attention </a:t>
            </a:r>
          </a:p>
          <a:p>
            <a:endParaRPr lang="en-GB" altLang="en-US" sz="2400" dirty="0">
              <a:cs typeface="Times New Roman" panose="02020603050405020304" pitchFamily="18" charset="0"/>
            </a:endParaRPr>
          </a:p>
          <a:p>
            <a:pPr>
              <a:lnSpc>
                <a:spcPct val="90000"/>
              </a:lnSpc>
              <a:buNone/>
            </a:pPr>
            <a:r>
              <a:rPr lang="en-GB" altLang="en-US" sz="2400" u="sng" dirty="0">
                <a:cs typeface="Times New Roman" panose="02020603050405020304" pitchFamily="18" charset="0"/>
              </a:rPr>
              <a:t>Signs</a:t>
            </a:r>
            <a:r>
              <a:rPr lang="en-GB" altLang="en-US" sz="2400" dirty="0">
                <a:cs typeface="Times New Roman" panose="02020603050405020304" pitchFamily="18" charset="0"/>
              </a:rPr>
              <a:t> </a:t>
            </a:r>
          </a:p>
          <a:p>
            <a:pPr>
              <a:lnSpc>
                <a:spcPct val="90000"/>
              </a:lnSpc>
            </a:pPr>
            <a:r>
              <a:rPr lang="en-GB" altLang="en-US" sz="2400" dirty="0">
                <a:cs typeface="Times New Roman" panose="02020603050405020304" pitchFamily="18" charset="0"/>
              </a:rPr>
              <a:t>Red skin</a:t>
            </a:r>
          </a:p>
          <a:p>
            <a:pPr>
              <a:lnSpc>
                <a:spcPct val="90000"/>
              </a:lnSpc>
            </a:pPr>
            <a:r>
              <a:rPr lang="en-GB" altLang="en-US" sz="2400" dirty="0">
                <a:cs typeface="Times New Roman" panose="02020603050405020304" pitchFamily="18" charset="0"/>
              </a:rPr>
              <a:t>Blistered and hot</a:t>
            </a:r>
          </a:p>
          <a:p>
            <a:pPr>
              <a:lnSpc>
                <a:spcPct val="90000"/>
              </a:lnSpc>
            </a:pPr>
            <a:r>
              <a:rPr lang="en-GB" altLang="en-US" sz="2400" dirty="0">
                <a:cs typeface="Times New Roman" panose="02020603050405020304" pitchFamily="18" charset="0"/>
              </a:rPr>
              <a:t>Swollen and weeping fluid</a:t>
            </a:r>
          </a:p>
          <a:p>
            <a:pPr>
              <a:lnSpc>
                <a:spcPct val="90000"/>
              </a:lnSpc>
            </a:pPr>
            <a:r>
              <a:rPr lang="en-GB" altLang="en-US" sz="2400" dirty="0">
                <a:cs typeface="Times New Roman" panose="02020603050405020304" pitchFamily="18" charset="0"/>
              </a:rPr>
              <a:t>Pain</a:t>
            </a:r>
          </a:p>
          <a:p>
            <a:pPr>
              <a:lnSpc>
                <a:spcPct val="90000"/>
              </a:lnSpc>
            </a:pPr>
            <a:r>
              <a:rPr lang="en-GB" altLang="en-US" sz="2400" dirty="0">
                <a:cs typeface="Times New Roman" panose="02020603050405020304" pitchFamily="18" charset="0"/>
              </a:rPr>
              <a:t>tenderness</a:t>
            </a:r>
          </a:p>
          <a:p>
            <a:pPr>
              <a:lnSpc>
                <a:spcPct val="90000"/>
              </a:lnSpc>
            </a:pPr>
            <a:r>
              <a:rPr lang="en-GB" altLang="en-US" sz="2400" dirty="0">
                <a:cs typeface="Times New Roman" panose="02020603050405020304" pitchFamily="18" charset="0"/>
              </a:rPr>
              <a:t>Pale and waxy, smell of charred flesh</a:t>
            </a:r>
          </a:p>
          <a:p>
            <a:pPr>
              <a:lnSpc>
                <a:spcPct val="90000"/>
              </a:lnSpc>
            </a:pPr>
            <a:r>
              <a:rPr lang="en-GB" altLang="en-US" sz="2400" dirty="0">
                <a:cs typeface="Times New Roman" panose="02020603050405020304" pitchFamily="18" charset="0"/>
              </a:rPr>
              <a:t>Shock</a:t>
            </a:r>
          </a:p>
        </p:txBody>
      </p:sp>
    </p:spTree>
    <p:extLst>
      <p:ext uri="{BB962C8B-B14F-4D97-AF65-F5344CB8AC3E}">
        <p14:creationId xmlns:p14="http://schemas.microsoft.com/office/powerpoint/2010/main" val="3224920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ACCE71AF-EEB4-4985-86F8-A5BAFF403971}"/>
              </a:ext>
            </a:extLst>
          </p:cNvPr>
          <p:cNvSpPr txBox="1"/>
          <p:nvPr/>
        </p:nvSpPr>
        <p:spPr>
          <a:xfrm>
            <a:off x="1848465" y="619345"/>
            <a:ext cx="9018835" cy="707886"/>
          </a:xfrm>
          <a:prstGeom prst="rect">
            <a:avLst/>
          </a:prstGeom>
          <a:noFill/>
        </p:spPr>
        <p:txBody>
          <a:bodyPr wrap="square">
            <a:spAutoFit/>
          </a:bodyPr>
          <a:lstStyle/>
          <a:p>
            <a:pPr algn="ctr"/>
            <a:r>
              <a:rPr lang="en-GB" sz="4000" b="1" u="sng" dirty="0">
                <a:cs typeface="Times New Roman" panose="02020603050405020304" pitchFamily="18" charset="0"/>
              </a:rPr>
              <a:t>How to Treat Burns &amp; Scalds</a:t>
            </a:r>
          </a:p>
        </p:txBody>
      </p:sp>
      <p:sp>
        <p:nvSpPr>
          <p:cNvPr id="7" name="TextBox 6">
            <a:extLst>
              <a:ext uri="{FF2B5EF4-FFF2-40B4-BE49-F238E27FC236}">
                <a16:creationId xmlns:a16="http://schemas.microsoft.com/office/drawing/2014/main" id="{B3D66C4D-60E6-423A-8910-0AF1E0300098}"/>
              </a:ext>
            </a:extLst>
          </p:cNvPr>
          <p:cNvSpPr txBox="1"/>
          <p:nvPr/>
        </p:nvSpPr>
        <p:spPr>
          <a:xfrm>
            <a:off x="594852" y="1760596"/>
            <a:ext cx="11002296" cy="3970318"/>
          </a:xfrm>
          <a:prstGeom prst="rect">
            <a:avLst/>
          </a:prstGeom>
          <a:noFill/>
        </p:spPr>
        <p:txBody>
          <a:bodyPr wrap="square">
            <a:spAutoFit/>
          </a:bodyPr>
          <a:lstStyle/>
          <a:p>
            <a:pPr marL="457200" indent="-457200">
              <a:lnSpc>
                <a:spcPct val="90000"/>
              </a:lnSpc>
              <a:buFont typeface="Arial" panose="020B0604020202020204" pitchFamily="34" charset="0"/>
              <a:buChar char="•"/>
            </a:pPr>
            <a:r>
              <a:rPr lang="en-GB" altLang="en-US" sz="2800" dirty="0">
                <a:cs typeface="Times New Roman" panose="02020603050405020304" pitchFamily="18" charset="0"/>
              </a:rPr>
              <a:t>Do not touch the burned area.</a:t>
            </a:r>
          </a:p>
          <a:p>
            <a:pPr marL="457200" indent="-457200">
              <a:lnSpc>
                <a:spcPct val="90000"/>
              </a:lnSpc>
              <a:buFont typeface="Arial" panose="020B0604020202020204" pitchFamily="34" charset="0"/>
              <a:buChar char="•"/>
            </a:pPr>
            <a:r>
              <a:rPr lang="en-GB" altLang="en-US" sz="2800" dirty="0">
                <a:cs typeface="Times New Roman" panose="02020603050405020304" pitchFamily="18" charset="0"/>
              </a:rPr>
              <a:t>Leave any blisters intact</a:t>
            </a:r>
          </a:p>
          <a:p>
            <a:pPr marL="457200" indent="-457200">
              <a:lnSpc>
                <a:spcPct val="90000"/>
              </a:lnSpc>
              <a:buFont typeface="Arial" panose="020B0604020202020204" pitchFamily="34" charset="0"/>
              <a:buChar char="•"/>
            </a:pPr>
            <a:r>
              <a:rPr lang="en-GB" altLang="en-US" sz="2800" dirty="0">
                <a:cs typeface="Times New Roman" panose="02020603050405020304" pitchFamily="18" charset="0"/>
              </a:rPr>
              <a:t>Hold under cool running water for at least 10 minutes</a:t>
            </a:r>
          </a:p>
          <a:p>
            <a:pPr marL="457200" indent="-457200">
              <a:lnSpc>
                <a:spcPct val="90000"/>
              </a:lnSpc>
              <a:buFont typeface="Arial" panose="020B0604020202020204" pitchFamily="34" charset="0"/>
              <a:buChar char="•"/>
            </a:pPr>
            <a:r>
              <a:rPr lang="en-GB" altLang="en-US" sz="2800" dirty="0">
                <a:cs typeface="Times New Roman" panose="02020603050405020304" pitchFamily="18" charset="0"/>
              </a:rPr>
              <a:t>Remove any jewellery</a:t>
            </a:r>
          </a:p>
          <a:p>
            <a:pPr marL="457200" indent="-457200">
              <a:lnSpc>
                <a:spcPct val="90000"/>
              </a:lnSpc>
              <a:buFont typeface="Arial" panose="020B0604020202020204" pitchFamily="34" charset="0"/>
              <a:buChar char="•"/>
            </a:pPr>
            <a:r>
              <a:rPr lang="en-GB" altLang="en-US" sz="2800" dirty="0">
                <a:cs typeface="Times New Roman" panose="02020603050405020304" pitchFamily="18" charset="0"/>
              </a:rPr>
              <a:t>Leave any clothing stuck to the burn </a:t>
            </a:r>
          </a:p>
          <a:p>
            <a:pPr marL="457200" indent="-457200">
              <a:lnSpc>
                <a:spcPct val="90000"/>
              </a:lnSpc>
              <a:buFont typeface="Arial" panose="020B0604020202020204" pitchFamily="34" charset="0"/>
              <a:buChar char="•"/>
            </a:pPr>
            <a:r>
              <a:rPr lang="en-GB" altLang="en-US" sz="2800" dirty="0">
                <a:cs typeface="Times New Roman" panose="02020603050405020304" pitchFamily="18" charset="0"/>
              </a:rPr>
              <a:t>Cover with a sterile dressing, cling film makes a good temporary dressing.</a:t>
            </a:r>
          </a:p>
          <a:p>
            <a:pPr marL="457200" indent="-457200">
              <a:lnSpc>
                <a:spcPct val="90000"/>
              </a:lnSpc>
              <a:buFont typeface="Arial" panose="020B0604020202020204" pitchFamily="34" charset="0"/>
              <a:buChar char="•"/>
            </a:pPr>
            <a:r>
              <a:rPr lang="en-GB" altLang="en-US" sz="2800" dirty="0">
                <a:cs typeface="Times New Roman" panose="02020603050405020304" pitchFamily="18" charset="0"/>
              </a:rPr>
              <a:t>Treat for shock</a:t>
            </a:r>
          </a:p>
          <a:p>
            <a:pPr>
              <a:lnSpc>
                <a:spcPct val="90000"/>
              </a:lnSpc>
              <a:buNone/>
            </a:pPr>
            <a:endParaRPr lang="en-GB" altLang="en-US" sz="2800" dirty="0">
              <a:cs typeface="Times New Roman" panose="02020603050405020304" pitchFamily="18" charset="0"/>
            </a:endParaRPr>
          </a:p>
          <a:p>
            <a:pPr>
              <a:lnSpc>
                <a:spcPct val="90000"/>
              </a:lnSpc>
              <a:buNone/>
            </a:pPr>
            <a:r>
              <a:rPr lang="en-GB" altLang="en-US" sz="2800" dirty="0">
                <a:solidFill>
                  <a:srgbClr val="FF0000"/>
                </a:solidFill>
                <a:cs typeface="Times New Roman" panose="02020603050405020304" pitchFamily="18" charset="0"/>
              </a:rPr>
              <a:t>Do Not</a:t>
            </a:r>
            <a:r>
              <a:rPr lang="en-GB" altLang="en-US" sz="2800" dirty="0">
                <a:cs typeface="Times New Roman" panose="02020603050405020304" pitchFamily="18" charset="0"/>
              </a:rPr>
              <a:t> use any creams, fluffy/adhesive dressings or burst any blisters.</a:t>
            </a:r>
          </a:p>
        </p:txBody>
      </p:sp>
    </p:spTree>
    <p:extLst>
      <p:ext uri="{BB962C8B-B14F-4D97-AF65-F5344CB8AC3E}">
        <p14:creationId xmlns:p14="http://schemas.microsoft.com/office/powerpoint/2010/main" val="419497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DC414759-4D1B-43F2-8D63-F378EF705EF9}"/>
              </a:ext>
            </a:extLst>
          </p:cNvPr>
          <p:cNvSpPr txBox="1"/>
          <p:nvPr/>
        </p:nvSpPr>
        <p:spPr>
          <a:xfrm>
            <a:off x="1936955" y="619345"/>
            <a:ext cx="8485239" cy="830997"/>
          </a:xfrm>
          <a:prstGeom prst="rect">
            <a:avLst/>
          </a:prstGeom>
          <a:noFill/>
        </p:spPr>
        <p:txBody>
          <a:bodyPr wrap="square">
            <a:spAutoFit/>
          </a:bodyPr>
          <a:lstStyle/>
          <a:p>
            <a:pPr algn="ctr"/>
            <a:r>
              <a:rPr lang="en-GB" sz="4800" u="sng" dirty="0">
                <a:cs typeface="Times New Roman" panose="02020603050405020304" pitchFamily="18" charset="0"/>
              </a:rPr>
              <a:t>Chest Infections</a:t>
            </a:r>
          </a:p>
        </p:txBody>
      </p:sp>
      <p:sp>
        <p:nvSpPr>
          <p:cNvPr id="10" name="TextBox 9">
            <a:extLst>
              <a:ext uri="{FF2B5EF4-FFF2-40B4-BE49-F238E27FC236}">
                <a16:creationId xmlns:a16="http://schemas.microsoft.com/office/drawing/2014/main" id="{ECFC76F0-0F65-42A2-BADD-7C1E59B30799}"/>
              </a:ext>
            </a:extLst>
          </p:cNvPr>
          <p:cNvSpPr txBox="1"/>
          <p:nvPr/>
        </p:nvSpPr>
        <p:spPr>
          <a:xfrm>
            <a:off x="547950" y="2624260"/>
            <a:ext cx="11014785" cy="2677656"/>
          </a:xfrm>
          <a:prstGeom prst="rect">
            <a:avLst/>
          </a:prstGeom>
          <a:noFill/>
        </p:spPr>
        <p:txBody>
          <a:bodyPr wrap="square">
            <a:spAutoFit/>
          </a:bodyPr>
          <a:lstStyle/>
          <a:p>
            <a:r>
              <a:rPr lang="en-GB" sz="2800" dirty="0">
                <a:cs typeface="Times New Roman" panose="02020603050405020304" pitchFamily="18" charset="0"/>
              </a:rPr>
              <a:t>If the client has a SCI in the thoracic or cervical region they are more susceptible to chest infections.  </a:t>
            </a:r>
          </a:p>
          <a:p>
            <a:endParaRPr lang="en-GB" sz="2800" dirty="0">
              <a:cs typeface="Times New Roman" panose="02020603050405020304" pitchFamily="18" charset="0"/>
            </a:endParaRPr>
          </a:p>
          <a:p>
            <a:r>
              <a:rPr lang="en-GB" sz="2800" dirty="0">
                <a:cs typeface="Times New Roman" panose="02020603050405020304" pitchFamily="18" charset="0"/>
              </a:rPr>
              <a:t>This is because the muscles in their abdomen and chest are partly or fully paralysed and their ability to breath deeply and cough forcefully to clear mucus is decreased.</a:t>
            </a:r>
          </a:p>
        </p:txBody>
      </p:sp>
      <p:pic>
        <p:nvPicPr>
          <p:cNvPr id="17410" name="Picture 2" descr="Image result for chest infection  icon">
            <a:extLst>
              <a:ext uri="{FF2B5EF4-FFF2-40B4-BE49-F238E27FC236}">
                <a16:creationId xmlns:a16="http://schemas.microsoft.com/office/drawing/2014/main" id="{DD9D9330-6DF1-43D9-BE4E-816081FA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544" y="374730"/>
            <a:ext cx="2341506" cy="234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6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18C6B48E-F51E-4184-B2FC-C8417974F43E}"/>
              </a:ext>
            </a:extLst>
          </p:cNvPr>
          <p:cNvSpPr txBox="1"/>
          <p:nvPr/>
        </p:nvSpPr>
        <p:spPr>
          <a:xfrm>
            <a:off x="508932" y="1714340"/>
            <a:ext cx="11174136" cy="3970318"/>
          </a:xfrm>
          <a:prstGeom prst="rect">
            <a:avLst/>
          </a:prstGeom>
          <a:noFill/>
        </p:spPr>
        <p:txBody>
          <a:bodyPr wrap="square">
            <a:spAutoFit/>
          </a:bodyPr>
          <a:lstStyle/>
          <a:p>
            <a:pPr algn="l"/>
            <a:r>
              <a:rPr lang="en-GB" b="0" i="0" dirty="0">
                <a:effectLst/>
                <a:latin typeface="Avenir W01"/>
              </a:rPr>
              <a:t>If a person is unconscious but is breathing and has no other life-threatening conditions, they should be placed in the recovery position.</a:t>
            </a:r>
          </a:p>
          <a:p>
            <a:pPr algn="l"/>
            <a:r>
              <a:rPr lang="en-GB" b="0" i="0" dirty="0">
                <a:effectLst/>
                <a:latin typeface="Avenir W01"/>
              </a:rPr>
              <a:t>Putting someone in the recovery position will keep their airway clear and open. It also ensures that any vomit or fluid won't cause them to choke.</a:t>
            </a:r>
          </a:p>
          <a:p>
            <a:pPr algn="l"/>
            <a:r>
              <a:rPr lang="en-GB" b="0" i="0" dirty="0">
                <a:effectLst/>
                <a:latin typeface="Avenir W01"/>
              </a:rPr>
              <a:t>Or you can follow these steps:</a:t>
            </a:r>
          </a:p>
          <a:p>
            <a:pPr algn="l">
              <a:buFont typeface="Arial" panose="020B0604020202020204" pitchFamily="34" charset="0"/>
              <a:buChar char="•"/>
            </a:pPr>
            <a:r>
              <a:rPr lang="en-GB" b="0" i="0" dirty="0">
                <a:effectLst/>
                <a:latin typeface="Avenir W01"/>
              </a:rPr>
              <a:t>with the person lying on their back, kneel on the floor at their side</a:t>
            </a:r>
          </a:p>
          <a:p>
            <a:pPr algn="l">
              <a:buFont typeface="Arial" panose="020B0604020202020204" pitchFamily="34" charset="0"/>
              <a:buChar char="•"/>
            </a:pPr>
            <a:r>
              <a:rPr lang="en-GB" b="0" i="0" dirty="0">
                <a:effectLst/>
                <a:latin typeface="Avenir W01"/>
              </a:rPr>
              <a:t>place the arm nearest you at a right angle to their body with their hand upwards, towards the head</a:t>
            </a:r>
          </a:p>
          <a:p>
            <a:pPr algn="l">
              <a:buFont typeface="Arial" panose="020B0604020202020204" pitchFamily="34" charset="0"/>
              <a:buChar char="•"/>
            </a:pPr>
            <a:r>
              <a:rPr lang="en-GB" b="0" i="0" dirty="0">
                <a:effectLst/>
                <a:latin typeface="Avenir W01"/>
              </a:rPr>
              <a:t>tuck their other hand under the side of their head, so that the back of their hand is touching their cheek</a:t>
            </a:r>
          </a:p>
          <a:p>
            <a:pPr algn="l">
              <a:buFont typeface="Arial" panose="020B0604020202020204" pitchFamily="34" charset="0"/>
              <a:buChar char="•"/>
            </a:pPr>
            <a:r>
              <a:rPr lang="en-GB" b="0" i="0" dirty="0">
                <a:effectLst/>
                <a:latin typeface="Avenir W01"/>
              </a:rPr>
              <a:t>bend the knee farthest from you to a right angle</a:t>
            </a:r>
          </a:p>
          <a:p>
            <a:pPr algn="l">
              <a:buFont typeface="Arial" panose="020B0604020202020204" pitchFamily="34" charset="0"/>
              <a:buChar char="•"/>
            </a:pPr>
            <a:r>
              <a:rPr lang="en-GB" b="0" i="0" dirty="0">
                <a:effectLst/>
                <a:latin typeface="Avenir W01"/>
              </a:rPr>
              <a:t>carefully roll the person onto their side by pulling on the bent knee</a:t>
            </a:r>
          </a:p>
          <a:p>
            <a:pPr algn="l">
              <a:buFont typeface="Arial" panose="020B0604020202020204" pitchFamily="34" charset="0"/>
              <a:buChar char="•"/>
            </a:pPr>
            <a:r>
              <a:rPr lang="en-GB" b="0" i="0" dirty="0">
                <a:effectLst/>
                <a:latin typeface="Avenir W01"/>
              </a:rPr>
              <a:t>the top arm should be supporting the head and the bottom arm will stop you rolling them too far</a:t>
            </a:r>
          </a:p>
          <a:p>
            <a:pPr algn="l">
              <a:buFont typeface="Arial" panose="020B0604020202020204" pitchFamily="34" charset="0"/>
              <a:buChar char="•"/>
            </a:pPr>
            <a:r>
              <a:rPr lang="en-GB" b="0" i="0" dirty="0">
                <a:effectLst/>
                <a:latin typeface="Avenir W01"/>
              </a:rPr>
              <a:t>open their airway by gently tilting their head back and lifting their chin, and check that nothing is blocking their airway</a:t>
            </a:r>
          </a:p>
          <a:p>
            <a:pPr algn="l">
              <a:buFont typeface="Arial" panose="020B0604020202020204" pitchFamily="34" charset="0"/>
              <a:buChar char="•"/>
            </a:pPr>
            <a:r>
              <a:rPr lang="en-GB" b="0" i="0" dirty="0">
                <a:effectLst/>
                <a:latin typeface="Avenir W01"/>
              </a:rPr>
              <a:t>stay with the person and monitor their condition until help arrives</a:t>
            </a:r>
          </a:p>
        </p:txBody>
      </p:sp>
      <p:sp>
        <p:nvSpPr>
          <p:cNvPr id="10" name="TextBox 9">
            <a:extLst>
              <a:ext uri="{FF2B5EF4-FFF2-40B4-BE49-F238E27FC236}">
                <a16:creationId xmlns:a16="http://schemas.microsoft.com/office/drawing/2014/main" id="{EE1EB6CD-CB2B-4A9E-B891-A79482F80F3E}"/>
              </a:ext>
            </a:extLst>
          </p:cNvPr>
          <p:cNvSpPr txBox="1"/>
          <p:nvPr/>
        </p:nvSpPr>
        <p:spPr>
          <a:xfrm>
            <a:off x="3964865" y="749568"/>
            <a:ext cx="6094602" cy="584775"/>
          </a:xfrm>
          <a:prstGeom prst="rect">
            <a:avLst/>
          </a:prstGeom>
          <a:noFill/>
        </p:spPr>
        <p:txBody>
          <a:bodyPr wrap="square">
            <a:spAutoFit/>
          </a:bodyPr>
          <a:lstStyle/>
          <a:p>
            <a:pPr algn="l"/>
            <a:r>
              <a:rPr lang="en-GB" sz="3200" b="1" u="sng" dirty="0"/>
              <a:t>R</a:t>
            </a:r>
            <a:r>
              <a:rPr lang="en-GB" sz="3200" b="1" i="0" u="sng" dirty="0">
                <a:effectLst/>
              </a:rPr>
              <a:t>ecovery Position</a:t>
            </a:r>
          </a:p>
        </p:txBody>
      </p:sp>
      <p:sp>
        <p:nvSpPr>
          <p:cNvPr id="4" name="Rectangle 3">
            <a:extLst>
              <a:ext uri="{FF2B5EF4-FFF2-40B4-BE49-F238E27FC236}">
                <a16:creationId xmlns:a16="http://schemas.microsoft.com/office/drawing/2014/main" id="{B5419C1A-54FE-451F-8183-028BBBB48DDF}"/>
              </a:ext>
            </a:extLst>
          </p:cNvPr>
          <p:cNvSpPr>
            <a:spLocks noChangeArrowheads="1"/>
          </p:cNvSpPr>
          <p:nvPr/>
        </p:nvSpPr>
        <p:spPr bwMode="auto">
          <a:xfrm>
            <a:off x="10729520" y="6025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4000" b="0" i="0" u="none" strike="noStrike" cap="none" normalizeH="0" baseline="0">
                <a:ln>
                  <a:noFill/>
                </a:ln>
                <a:solidFill>
                  <a:schemeClr val="tx1"/>
                </a:solidFill>
                <a:effectLst/>
                <a:latin typeface="Arial" panose="020B0604020202020204" pitchFamily="34" charset="0"/>
              </a:rPr>
              <a:t>      </a:t>
            </a:r>
            <a:endParaRPr kumimoji="0" lang="en-US" altLang="en-US" sz="900" b="0" i="0" u="none" strike="noStrike" cap="none" normalizeH="0" baseline="0">
              <a:ln>
                <a:noFill/>
              </a:ln>
              <a:solidFill>
                <a:srgbClr val="707070"/>
              </a:solidFill>
              <a:effectLst/>
              <a:latin typeface="Avenir W01"/>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707070"/>
                </a:solidFill>
                <a:effectLst/>
                <a:latin typeface="Avenir W01"/>
              </a:rPr>
              <a:t>Source: </a:t>
            </a:r>
            <a:r>
              <a:rPr kumimoji="0" lang="en-US" altLang="en-US" sz="900" b="0" i="0" u="none" strike="noStrike" cap="none" normalizeH="0" baseline="0">
                <a:ln>
                  <a:noFill/>
                </a:ln>
                <a:solidFill>
                  <a:srgbClr val="0391BF"/>
                </a:solidFill>
                <a:effectLst/>
                <a:latin typeface="Avenir W01"/>
                <a:hlinkClick r:id="rId3"/>
              </a:rPr>
              <a:t>NHS 24</a:t>
            </a:r>
            <a:endParaRPr kumimoji="0" lang="en-US" altLang="en-US" sz="900" b="0" i="0" u="none" strike="noStrike" cap="none" normalizeH="0" baseline="0">
              <a:ln>
                <a:noFill/>
              </a:ln>
              <a:solidFill>
                <a:srgbClr val="707070"/>
              </a:solidFill>
              <a:effectLst/>
              <a:latin typeface="Avenir W01"/>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100" name="Picture 4" descr="NHS 24 Logo">
            <a:extLst>
              <a:ext uri="{FF2B5EF4-FFF2-40B4-BE49-F238E27FC236}">
                <a16:creationId xmlns:a16="http://schemas.microsoft.com/office/drawing/2014/main" id="{F23E589F-2C03-4D01-8690-C893D1C06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6520" y="5514013"/>
            <a:ext cx="71437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220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6EB0F72B-B098-43DD-82DF-674A90570D6E}"/>
              </a:ext>
            </a:extLst>
          </p:cNvPr>
          <p:cNvSpPr txBox="1"/>
          <p:nvPr/>
        </p:nvSpPr>
        <p:spPr>
          <a:xfrm>
            <a:off x="2947386" y="619345"/>
            <a:ext cx="6773663" cy="707886"/>
          </a:xfrm>
          <a:prstGeom prst="rect">
            <a:avLst/>
          </a:prstGeom>
          <a:noFill/>
        </p:spPr>
        <p:txBody>
          <a:bodyPr wrap="square">
            <a:spAutoFit/>
          </a:bodyPr>
          <a:lstStyle/>
          <a:p>
            <a:pPr algn="ctr"/>
            <a:r>
              <a:rPr lang="en-GB" sz="4000" u="sng" dirty="0">
                <a:cs typeface="Times New Roman" panose="02020603050405020304" pitchFamily="18" charset="0"/>
              </a:rPr>
              <a:t>Symptoms Of A Chest Infection</a:t>
            </a:r>
          </a:p>
        </p:txBody>
      </p:sp>
      <p:sp>
        <p:nvSpPr>
          <p:cNvPr id="7" name="TextBox 6">
            <a:extLst>
              <a:ext uri="{FF2B5EF4-FFF2-40B4-BE49-F238E27FC236}">
                <a16:creationId xmlns:a16="http://schemas.microsoft.com/office/drawing/2014/main" id="{809CD021-F2ED-4370-8D1E-35BBA4DE6D07}"/>
              </a:ext>
            </a:extLst>
          </p:cNvPr>
          <p:cNvSpPr txBox="1"/>
          <p:nvPr/>
        </p:nvSpPr>
        <p:spPr>
          <a:xfrm>
            <a:off x="715098" y="1760595"/>
            <a:ext cx="10772051" cy="4154984"/>
          </a:xfrm>
          <a:prstGeom prst="rect">
            <a:avLst/>
          </a:prstGeom>
          <a:noFill/>
        </p:spPr>
        <p:txBody>
          <a:bodyPr wrap="square">
            <a:spAutoFit/>
          </a:bodyPr>
          <a:lstStyle/>
          <a:p>
            <a:pPr marL="342900" indent="-342900">
              <a:buFont typeface="Arial" panose="020B0604020202020204" pitchFamily="34" charset="0"/>
              <a:buChar char="•"/>
            </a:pPr>
            <a:r>
              <a:rPr lang="en-GB" sz="2400" dirty="0">
                <a:cs typeface="Times New Roman" panose="02020603050405020304" pitchFamily="18" charset="0"/>
              </a:rPr>
              <a:t>Feeling generally unwell with aching muscles and headache</a:t>
            </a:r>
          </a:p>
          <a:p>
            <a:pPr marL="342900" indent="-342900">
              <a:buFont typeface="Arial" panose="020B0604020202020204" pitchFamily="34" charset="0"/>
              <a:buChar char="•"/>
            </a:pPr>
            <a:r>
              <a:rPr lang="en-GB" sz="2400" dirty="0">
                <a:cs typeface="Times New Roman" panose="02020603050405020304" pitchFamily="18" charset="0"/>
              </a:rPr>
              <a:t>Fever or raised temperature.  Normal body temperature range is 36.5 – 37.5 ˚C</a:t>
            </a:r>
          </a:p>
          <a:p>
            <a:pPr marL="342900" indent="-342900">
              <a:buFont typeface="Arial" panose="020B0604020202020204" pitchFamily="34" charset="0"/>
              <a:buChar char="•"/>
            </a:pPr>
            <a:r>
              <a:rPr lang="en-GB" sz="2400" dirty="0">
                <a:cs typeface="Times New Roman" panose="02020603050405020304" pitchFamily="18" charset="0"/>
              </a:rPr>
              <a:t>Tight chest or wheeze</a:t>
            </a:r>
          </a:p>
          <a:p>
            <a:pPr marL="342900" indent="-342900">
              <a:buFont typeface="Arial" panose="020B0604020202020204" pitchFamily="34" charset="0"/>
              <a:buChar char="•"/>
            </a:pPr>
            <a:r>
              <a:rPr lang="en-GB" sz="2400" dirty="0">
                <a:cs typeface="Times New Roman" panose="02020603050405020304" pitchFamily="18" charset="0"/>
              </a:rPr>
              <a:t>Difficulty breathing – especially if more pronounced in one position than another e.g. breathlessness when client lies on their left side</a:t>
            </a:r>
          </a:p>
          <a:p>
            <a:pPr marL="342900" indent="-342900">
              <a:buFont typeface="Arial" panose="020B0604020202020204" pitchFamily="34" charset="0"/>
              <a:buChar char="•"/>
            </a:pPr>
            <a:r>
              <a:rPr lang="en-GB" sz="2400" dirty="0">
                <a:cs typeface="Times New Roman" panose="02020603050405020304" pitchFamily="18" charset="0"/>
              </a:rPr>
              <a:t>Cough with or without mucus</a:t>
            </a:r>
          </a:p>
          <a:p>
            <a:pPr marL="342900" indent="-342900">
              <a:buFont typeface="Arial" panose="020B0604020202020204" pitchFamily="34" charset="0"/>
              <a:buChar char="•"/>
            </a:pPr>
            <a:r>
              <a:rPr lang="en-GB" sz="2400" dirty="0">
                <a:cs typeface="Times New Roman" panose="02020603050405020304" pitchFamily="18" charset="0"/>
              </a:rPr>
              <a:t>Chest pain</a:t>
            </a:r>
          </a:p>
          <a:p>
            <a:pPr marL="342900" indent="-342900">
              <a:buFont typeface="Arial" panose="020B0604020202020204" pitchFamily="34" charset="0"/>
              <a:buChar char="•"/>
            </a:pPr>
            <a:r>
              <a:rPr lang="en-GB" sz="2400" dirty="0">
                <a:cs typeface="Times New Roman" panose="02020603050405020304" pitchFamily="18" charset="0"/>
              </a:rPr>
              <a:t>‘bluish’ or grey colour (cyanosis) of the skin around the lips, nose and fingernails.</a:t>
            </a:r>
          </a:p>
          <a:p>
            <a:pPr marL="342900" indent="-342900">
              <a:buFont typeface="Arial" panose="020B0604020202020204" pitchFamily="34" charset="0"/>
              <a:buChar char="•"/>
            </a:pPr>
            <a:r>
              <a:rPr lang="en-GB" sz="2400" dirty="0">
                <a:cs typeface="Times New Roman" panose="02020603050405020304" pitchFamily="18" charset="0"/>
              </a:rPr>
              <a:t>The client must seek medical attention from their GP if they have a fever, breathlessness, cyanosis and a cough as this could mean they require oxygen and possibly hospital treatment.</a:t>
            </a:r>
          </a:p>
        </p:txBody>
      </p:sp>
    </p:spTree>
    <p:extLst>
      <p:ext uri="{BB962C8B-B14F-4D97-AF65-F5344CB8AC3E}">
        <p14:creationId xmlns:p14="http://schemas.microsoft.com/office/powerpoint/2010/main" val="1348855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5001CC33-0CE0-40A9-AF73-69FD0ABBD239}"/>
              </a:ext>
            </a:extLst>
          </p:cNvPr>
          <p:cNvSpPr txBox="1"/>
          <p:nvPr/>
        </p:nvSpPr>
        <p:spPr>
          <a:xfrm>
            <a:off x="1734397" y="619345"/>
            <a:ext cx="8934635" cy="707886"/>
          </a:xfrm>
          <a:prstGeom prst="rect">
            <a:avLst/>
          </a:prstGeom>
          <a:noFill/>
        </p:spPr>
        <p:txBody>
          <a:bodyPr wrap="square">
            <a:spAutoFit/>
          </a:bodyPr>
          <a:lstStyle/>
          <a:p>
            <a:pPr algn="ctr"/>
            <a:r>
              <a:rPr lang="en-GB" sz="4000" b="1" u="sng" dirty="0">
                <a:cs typeface="Times New Roman" panose="02020603050405020304" pitchFamily="18" charset="0"/>
              </a:rPr>
              <a:t>Assisted Cough</a:t>
            </a:r>
          </a:p>
        </p:txBody>
      </p:sp>
      <p:sp>
        <p:nvSpPr>
          <p:cNvPr id="7" name="TextBox 6">
            <a:extLst>
              <a:ext uri="{FF2B5EF4-FFF2-40B4-BE49-F238E27FC236}">
                <a16:creationId xmlns:a16="http://schemas.microsoft.com/office/drawing/2014/main" id="{05FED458-80ED-404E-AF8B-CCC28CBF776E}"/>
              </a:ext>
            </a:extLst>
          </p:cNvPr>
          <p:cNvSpPr txBox="1"/>
          <p:nvPr/>
        </p:nvSpPr>
        <p:spPr>
          <a:xfrm>
            <a:off x="715099" y="2447524"/>
            <a:ext cx="10399744" cy="2677656"/>
          </a:xfrm>
          <a:prstGeom prst="rect">
            <a:avLst/>
          </a:prstGeom>
          <a:noFill/>
        </p:spPr>
        <p:txBody>
          <a:bodyPr wrap="square">
            <a:spAutoFit/>
          </a:bodyPr>
          <a:lstStyle/>
          <a:p>
            <a:r>
              <a:rPr lang="en-GB" sz="2800" dirty="0">
                <a:cs typeface="Times New Roman" panose="02020603050405020304" pitchFamily="18" charset="0"/>
              </a:rPr>
              <a:t>When the spinal cord is damaged the respiratory muscles below the level of the injury become paralysed.</a:t>
            </a:r>
          </a:p>
          <a:p>
            <a:pPr marL="0" indent="0">
              <a:buNone/>
            </a:pPr>
            <a:endParaRPr lang="en-GB" sz="2800" dirty="0">
              <a:cs typeface="Times New Roman" panose="02020603050405020304" pitchFamily="18" charset="0"/>
            </a:endParaRPr>
          </a:p>
          <a:p>
            <a:r>
              <a:rPr lang="en-GB" sz="2800" dirty="0">
                <a:cs typeface="Times New Roman" panose="02020603050405020304" pitchFamily="18" charset="0"/>
              </a:rPr>
              <a:t>Assisted coughing is performed to replace the function of paralysed expiratory muscles by creating increased pressure underneath the working diaphragm.</a:t>
            </a:r>
          </a:p>
        </p:txBody>
      </p:sp>
    </p:spTree>
    <p:extLst>
      <p:ext uri="{BB962C8B-B14F-4D97-AF65-F5344CB8AC3E}">
        <p14:creationId xmlns:p14="http://schemas.microsoft.com/office/powerpoint/2010/main" val="227810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4A08CEEB-F3B2-41F9-8E46-DDF5271BF7CB}"/>
              </a:ext>
            </a:extLst>
          </p:cNvPr>
          <p:cNvSpPr txBox="1"/>
          <p:nvPr/>
        </p:nvSpPr>
        <p:spPr>
          <a:xfrm>
            <a:off x="2317072" y="603291"/>
            <a:ext cx="8236257" cy="707886"/>
          </a:xfrm>
          <a:prstGeom prst="rect">
            <a:avLst/>
          </a:prstGeom>
          <a:noFill/>
        </p:spPr>
        <p:txBody>
          <a:bodyPr wrap="square">
            <a:spAutoFit/>
          </a:bodyPr>
          <a:lstStyle/>
          <a:p>
            <a:pPr algn="ctr"/>
            <a:r>
              <a:rPr lang="en-GB" sz="4000" u="sng" dirty="0">
                <a:cs typeface="Times New Roman" panose="02020603050405020304" pitchFamily="18" charset="0"/>
              </a:rPr>
              <a:t>Assisted Cough In The Bed 1</a:t>
            </a:r>
          </a:p>
        </p:txBody>
      </p:sp>
      <p:sp>
        <p:nvSpPr>
          <p:cNvPr id="10" name="TextBox 9">
            <a:extLst>
              <a:ext uri="{FF2B5EF4-FFF2-40B4-BE49-F238E27FC236}">
                <a16:creationId xmlns:a16="http://schemas.microsoft.com/office/drawing/2014/main" id="{E6B35FE8-5F36-41CE-B48F-A7C10A3D0CE2}"/>
              </a:ext>
            </a:extLst>
          </p:cNvPr>
          <p:cNvSpPr txBox="1"/>
          <p:nvPr/>
        </p:nvSpPr>
        <p:spPr>
          <a:xfrm>
            <a:off x="588145" y="2465696"/>
            <a:ext cx="6094520" cy="2862322"/>
          </a:xfrm>
          <a:prstGeom prst="rect">
            <a:avLst/>
          </a:prstGeom>
          <a:noFill/>
        </p:spPr>
        <p:txBody>
          <a:bodyPr wrap="square">
            <a:spAutoFit/>
          </a:bodyPr>
          <a:lstStyle/>
          <a:p>
            <a:pPr marL="457200" indent="-457200">
              <a:buFont typeface="Arial" panose="020B0604020202020204" pitchFamily="34" charset="0"/>
              <a:buChar char="•"/>
            </a:pPr>
            <a:r>
              <a:rPr lang="en-GB" sz="3000" dirty="0">
                <a:cs typeface="Times New Roman" panose="02020603050405020304" pitchFamily="18" charset="0"/>
              </a:rPr>
              <a:t>Place the heel of your hand underneath the ribcage.</a:t>
            </a:r>
          </a:p>
          <a:p>
            <a:pPr marL="457200" indent="-457200">
              <a:buFont typeface="Arial" panose="020B0604020202020204" pitchFamily="34" charset="0"/>
              <a:buChar char="•"/>
            </a:pPr>
            <a:r>
              <a:rPr lang="en-GB" sz="3000" dirty="0">
                <a:cs typeface="Times New Roman" panose="02020603050405020304" pitchFamily="18" charset="0"/>
              </a:rPr>
              <a:t>As the client attempts to cough push inwards and upwards</a:t>
            </a:r>
          </a:p>
          <a:p>
            <a:pPr marL="457200" indent="-457200">
              <a:buFont typeface="Arial" panose="020B0604020202020204" pitchFamily="34" charset="0"/>
              <a:buChar char="•"/>
            </a:pPr>
            <a:r>
              <a:rPr lang="en-GB" sz="3000" dirty="0">
                <a:cs typeface="Times New Roman" panose="02020603050405020304" pitchFamily="18" charset="0"/>
              </a:rPr>
              <a:t>Encourage the expectorate into a tissue and dispose of appropriately</a:t>
            </a:r>
          </a:p>
        </p:txBody>
      </p:sp>
      <p:pic>
        <p:nvPicPr>
          <p:cNvPr id="11" name="Picture 2">
            <a:extLst>
              <a:ext uri="{FF2B5EF4-FFF2-40B4-BE49-F238E27FC236}">
                <a16:creationId xmlns:a16="http://schemas.microsoft.com/office/drawing/2014/main" id="{B5BBFA5F-A7B3-41BF-948A-C3396EF11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867" y="2228303"/>
            <a:ext cx="4023193" cy="331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443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0C9AF570-CFF5-45C8-802A-28E925BB44B6}"/>
              </a:ext>
            </a:extLst>
          </p:cNvPr>
          <p:cNvSpPr txBox="1"/>
          <p:nvPr/>
        </p:nvSpPr>
        <p:spPr>
          <a:xfrm>
            <a:off x="2201664" y="563987"/>
            <a:ext cx="8629094" cy="707886"/>
          </a:xfrm>
          <a:prstGeom prst="rect">
            <a:avLst/>
          </a:prstGeom>
          <a:noFill/>
        </p:spPr>
        <p:txBody>
          <a:bodyPr wrap="square">
            <a:spAutoFit/>
          </a:bodyPr>
          <a:lstStyle/>
          <a:p>
            <a:pPr algn="ctr"/>
            <a:r>
              <a:rPr lang="en-GB" sz="4000" u="sng" dirty="0">
                <a:cs typeface="Times New Roman" panose="02020603050405020304" pitchFamily="18" charset="0"/>
              </a:rPr>
              <a:t>Assisted Cough In The Bed 2</a:t>
            </a:r>
          </a:p>
        </p:txBody>
      </p:sp>
      <p:sp>
        <p:nvSpPr>
          <p:cNvPr id="7" name="TextBox 6">
            <a:extLst>
              <a:ext uri="{FF2B5EF4-FFF2-40B4-BE49-F238E27FC236}">
                <a16:creationId xmlns:a16="http://schemas.microsoft.com/office/drawing/2014/main" id="{459A86DE-37BC-465E-A96E-5A73D66085D4}"/>
              </a:ext>
            </a:extLst>
          </p:cNvPr>
          <p:cNvSpPr txBox="1"/>
          <p:nvPr/>
        </p:nvSpPr>
        <p:spPr>
          <a:xfrm>
            <a:off x="715099" y="2643274"/>
            <a:ext cx="6094520" cy="2400657"/>
          </a:xfrm>
          <a:prstGeom prst="rect">
            <a:avLst/>
          </a:prstGeom>
          <a:noFill/>
        </p:spPr>
        <p:txBody>
          <a:bodyPr wrap="square">
            <a:spAutoFit/>
          </a:bodyPr>
          <a:lstStyle/>
          <a:p>
            <a:pPr marL="457200" indent="-457200">
              <a:buFont typeface="Arial" panose="020B0604020202020204" pitchFamily="34" charset="0"/>
              <a:buChar char="•"/>
            </a:pPr>
            <a:r>
              <a:rPr lang="en-GB" altLang="en-US" sz="3000" dirty="0">
                <a:cs typeface="Times New Roman" panose="02020603050405020304" pitchFamily="18" charset="0"/>
              </a:rPr>
              <a:t>Spread your hands around lower rib cage and upper abdomen. </a:t>
            </a:r>
          </a:p>
          <a:p>
            <a:pPr marL="457200" indent="-457200">
              <a:buFont typeface="Arial" panose="020B0604020202020204" pitchFamily="34" charset="0"/>
              <a:buChar char="•"/>
            </a:pPr>
            <a:r>
              <a:rPr lang="en-GB" altLang="en-US" sz="3000" dirty="0">
                <a:cs typeface="Times New Roman" panose="02020603050405020304" pitchFamily="18" charset="0"/>
              </a:rPr>
              <a:t>With your elbows extended push inwards and upwards with both arms as client attempts to cough.</a:t>
            </a:r>
          </a:p>
        </p:txBody>
      </p:sp>
      <p:pic>
        <p:nvPicPr>
          <p:cNvPr id="10" name="Picture 2">
            <a:extLst>
              <a:ext uri="{FF2B5EF4-FFF2-40B4-BE49-F238E27FC236}">
                <a16:creationId xmlns:a16="http://schemas.microsoft.com/office/drawing/2014/main" id="{8E714E5A-69B4-4F6F-85DE-63C49A938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500" y="2291100"/>
            <a:ext cx="3281163"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048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06894078-0DAE-4479-9ED6-DFC2E5BF598A}"/>
              </a:ext>
            </a:extLst>
          </p:cNvPr>
          <p:cNvSpPr txBox="1"/>
          <p:nvPr/>
        </p:nvSpPr>
        <p:spPr>
          <a:xfrm>
            <a:off x="1837679" y="619345"/>
            <a:ext cx="9383697" cy="707886"/>
          </a:xfrm>
          <a:prstGeom prst="rect">
            <a:avLst/>
          </a:prstGeom>
          <a:noFill/>
        </p:spPr>
        <p:txBody>
          <a:bodyPr wrap="square">
            <a:spAutoFit/>
          </a:bodyPr>
          <a:lstStyle/>
          <a:p>
            <a:pPr algn="ctr"/>
            <a:r>
              <a:rPr lang="en-GB" sz="4000" u="sng" dirty="0">
                <a:cs typeface="Times New Roman" panose="02020603050405020304" pitchFamily="18" charset="0"/>
              </a:rPr>
              <a:t>Assisted Cough In The Bed 3</a:t>
            </a:r>
            <a:endParaRPr lang="en-GB" sz="4000" b="1" u="sng" dirty="0">
              <a:cs typeface="Times New Roman" panose="02020603050405020304" pitchFamily="18" charset="0"/>
            </a:endParaRPr>
          </a:p>
        </p:txBody>
      </p:sp>
      <p:sp>
        <p:nvSpPr>
          <p:cNvPr id="7" name="TextBox 6">
            <a:extLst>
              <a:ext uri="{FF2B5EF4-FFF2-40B4-BE49-F238E27FC236}">
                <a16:creationId xmlns:a16="http://schemas.microsoft.com/office/drawing/2014/main" id="{8FA65CD5-C5DF-473B-A066-45D9139C235C}"/>
              </a:ext>
            </a:extLst>
          </p:cNvPr>
          <p:cNvSpPr txBox="1"/>
          <p:nvPr/>
        </p:nvSpPr>
        <p:spPr>
          <a:xfrm>
            <a:off x="715099" y="2357657"/>
            <a:ext cx="6094520" cy="3108543"/>
          </a:xfrm>
          <a:prstGeom prst="rect">
            <a:avLst/>
          </a:prstGeom>
          <a:noFill/>
        </p:spPr>
        <p:txBody>
          <a:bodyPr wrap="square">
            <a:spAutoFit/>
          </a:bodyPr>
          <a:lstStyle/>
          <a:p>
            <a:pPr marL="457200" indent="-457200">
              <a:buFont typeface="Arial" panose="020B0604020202020204" pitchFamily="34" charset="0"/>
              <a:buChar char="•"/>
            </a:pPr>
            <a:r>
              <a:rPr lang="en-GB" sz="2800" dirty="0">
                <a:cs typeface="Times New Roman" panose="02020603050405020304" pitchFamily="18" charset="0"/>
              </a:rPr>
              <a:t>Place forearm across upper abdomen of the client with other arm curved around the opposite side of the chest </a:t>
            </a:r>
          </a:p>
          <a:p>
            <a:pPr marL="457200" indent="-457200">
              <a:buFont typeface="Arial" panose="020B0604020202020204" pitchFamily="34" charset="0"/>
              <a:buChar char="•"/>
            </a:pPr>
            <a:r>
              <a:rPr lang="en-GB" sz="2800" dirty="0">
                <a:cs typeface="Times New Roman" panose="02020603050405020304" pitchFamily="18" charset="0"/>
              </a:rPr>
              <a:t>As client attempts to cough push inwards and upwards with forearm whilst squeezing and stabilising with other hand.</a:t>
            </a:r>
          </a:p>
        </p:txBody>
      </p:sp>
      <p:pic>
        <p:nvPicPr>
          <p:cNvPr id="10" name="Picture 2">
            <a:extLst>
              <a:ext uri="{FF2B5EF4-FFF2-40B4-BE49-F238E27FC236}">
                <a16:creationId xmlns:a16="http://schemas.microsoft.com/office/drawing/2014/main" id="{9C99F8FE-343C-47FD-A28D-DF035162D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53" y="2113053"/>
            <a:ext cx="3349308" cy="316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040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F48517E3-D431-4716-93DD-01348EC9C9CD}"/>
              </a:ext>
            </a:extLst>
          </p:cNvPr>
          <p:cNvSpPr txBox="1"/>
          <p:nvPr/>
        </p:nvSpPr>
        <p:spPr>
          <a:xfrm>
            <a:off x="1926456" y="740931"/>
            <a:ext cx="9097684" cy="707886"/>
          </a:xfrm>
          <a:prstGeom prst="rect">
            <a:avLst/>
          </a:prstGeom>
          <a:noFill/>
        </p:spPr>
        <p:txBody>
          <a:bodyPr wrap="square">
            <a:spAutoFit/>
          </a:bodyPr>
          <a:lstStyle/>
          <a:p>
            <a:pPr algn="ctr"/>
            <a:r>
              <a:rPr lang="en-GB" sz="4000" u="sng" dirty="0">
                <a:cs typeface="Times New Roman" panose="02020603050405020304" pitchFamily="18" charset="0"/>
              </a:rPr>
              <a:t>Assisted Cough In The Wheelchair</a:t>
            </a:r>
          </a:p>
        </p:txBody>
      </p:sp>
      <p:sp>
        <p:nvSpPr>
          <p:cNvPr id="7" name="TextBox 6">
            <a:extLst>
              <a:ext uri="{FF2B5EF4-FFF2-40B4-BE49-F238E27FC236}">
                <a16:creationId xmlns:a16="http://schemas.microsoft.com/office/drawing/2014/main" id="{1ED14AC4-E198-48C8-86B3-CE4162E2C4FC}"/>
              </a:ext>
            </a:extLst>
          </p:cNvPr>
          <p:cNvSpPr txBox="1"/>
          <p:nvPr/>
        </p:nvSpPr>
        <p:spPr>
          <a:xfrm>
            <a:off x="715099" y="2226266"/>
            <a:ext cx="6094520" cy="3539430"/>
          </a:xfrm>
          <a:prstGeom prst="rect">
            <a:avLst/>
          </a:prstGeom>
          <a:noFill/>
        </p:spPr>
        <p:txBody>
          <a:bodyPr wrap="square">
            <a:spAutoFit/>
          </a:bodyPr>
          <a:lstStyle/>
          <a:p>
            <a:pPr>
              <a:spcBef>
                <a:spcPct val="50000"/>
              </a:spcBef>
            </a:pPr>
            <a:r>
              <a:rPr lang="en-GB" altLang="en-US" sz="2800" dirty="0">
                <a:cs typeface="Times New Roman" panose="02020603050405020304" pitchFamily="18" charset="0"/>
              </a:rPr>
              <a:t>Lock brakes on chair</a:t>
            </a:r>
          </a:p>
          <a:p>
            <a:pPr>
              <a:spcBef>
                <a:spcPct val="50000"/>
              </a:spcBef>
            </a:pPr>
            <a:r>
              <a:rPr lang="en-GB" altLang="en-US" sz="2800" dirty="0">
                <a:cs typeface="Times New Roman" panose="02020603050405020304" pitchFamily="18" charset="0"/>
              </a:rPr>
              <a:t>Stand behind the wheelchair and put your arms around the client linking your hands together in front over the lower ribcage and upper abdomen.</a:t>
            </a:r>
          </a:p>
          <a:p>
            <a:pPr>
              <a:spcBef>
                <a:spcPct val="50000"/>
              </a:spcBef>
            </a:pPr>
            <a:r>
              <a:rPr lang="en-GB" altLang="en-US" sz="2800" dirty="0">
                <a:cs typeface="Times New Roman" panose="02020603050405020304" pitchFamily="18" charset="0"/>
              </a:rPr>
              <a:t>As client attempts to cough pull your hands up and inwards to assist.</a:t>
            </a:r>
          </a:p>
        </p:txBody>
      </p:sp>
      <p:pic>
        <p:nvPicPr>
          <p:cNvPr id="10" name="Picture 2">
            <a:extLst>
              <a:ext uri="{FF2B5EF4-FFF2-40B4-BE49-F238E27FC236}">
                <a16:creationId xmlns:a16="http://schemas.microsoft.com/office/drawing/2014/main" id="{8BF5ED56-246F-42D9-9794-693E358A4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082" y="1570403"/>
            <a:ext cx="2379368" cy="269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EC2412EA-37B0-4F13-B919-F6251DACB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7533" y="3483573"/>
            <a:ext cx="2379368" cy="284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69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821C99B2-FE33-4B83-9F3E-0DB8898179CB}"/>
              </a:ext>
            </a:extLst>
          </p:cNvPr>
          <p:cNvSpPr txBox="1"/>
          <p:nvPr/>
        </p:nvSpPr>
        <p:spPr>
          <a:xfrm>
            <a:off x="781350" y="2235846"/>
            <a:ext cx="6416403" cy="3108543"/>
          </a:xfrm>
          <a:prstGeom prst="rect">
            <a:avLst/>
          </a:prstGeom>
          <a:noFill/>
        </p:spPr>
        <p:txBody>
          <a:bodyPr wrap="square">
            <a:spAutoFit/>
          </a:bodyPr>
          <a:lstStyle/>
          <a:p>
            <a:pPr marL="0" indent="0">
              <a:buNone/>
            </a:pPr>
            <a:r>
              <a:rPr lang="en-GB" sz="2800" dirty="0">
                <a:cs typeface="Times New Roman" panose="02020603050405020304" pitchFamily="18" charset="0"/>
              </a:rPr>
              <a:t>Back wheelchair up against wall so that it won’t tip backwards. </a:t>
            </a:r>
          </a:p>
          <a:p>
            <a:pPr marL="0" indent="0">
              <a:buNone/>
            </a:pPr>
            <a:r>
              <a:rPr lang="en-GB" sz="2800" dirty="0">
                <a:cs typeface="Times New Roman" panose="02020603050405020304" pitchFamily="18" charset="0"/>
              </a:rPr>
              <a:t>LOCK BRAKES.</a:t>
            </a:r>
          </a:p>
          <a:p>
            <a:pPr marL="0" indent="0">
              <a:buNone/>
            </a:pPr>
            <a:r>
              <a:rPr lang="en-GB" sz="2800" dirty="0">
                <a:cs typeface="Times New Roman" panose="02020603050405020304" pitchFamily="18" charset="0"/>
              </a:rPr>
              <a:t>Position yourself in front of client and place hands over lower ribs and upper abdomen. Push upwards and inwards as client attempts to cough.</a:t>
            </a:r>
          </a:p>
        </p:txBody>
      </p:sp>
      <p:pic>
        <p:nvPicPr>
          <p:cNvPr id="10" name="Picture 2">
            <a:extLst>
              <a:ext uri="{FF2B5EF4-FFF2-40B4-BE49-F238E27FC236}">
                <a16:creationId xmlns:a16="http://schemas.microsoft.com/office/drawing/2014/main" id="{7E1739BF-7A8A-449A-BB78-58A79A82F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62" y="1570403"/>
            <a:ext cx="3628103" cy="432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447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FC3BE65D-F2C5-4618-83D7-AF3BF84B0A3F}"/>
              </a:ext>
            </a:extLst>
          </p:cNvPr>
          <p:cNvSpPr txBox="1"/>
          <p:nvPr/>
        </p:nvSpPr>
        <p:spPr>
          <a:xfrm>
            <a:off x="1805419" y="485844"/>
            <a:ext cx="8934635" cy="707886"/>
          </a:xfrm>
          <a:prstGeom prst="rect">
            <a:avLst/>
          </a:prstGeom>
          <a:noFill/>
        </p:spPr>
        <p:txBody>
          <a:bodyPr wrap="square">
            <a:spAutoFit/>
          </a:bodyPr>
          <a:lstStyle/>
          <a:p>
            <a:pPr algn="ctr"/>
            <a:r>
              <a:rPr lang="en-GB" sz="4000" u="sng" dirty="0">
                <a:cs typeface="Times New Roman" panose="02020603050405020304" pitchFamily="18" charset="0"/>
              </a:rPr>
              <a:t>Body Temperature</a:t>
            </a:r>
          </a:p>
        </p:txBody>
      </p:sp>
      <p:sp>
        <p:nvSpPr>
          <p:cNvPr id="7" name="TextBox 6">
            <a:extLst>
              <a:ext uri="{FF2B5EF4-FFF2-40B4-BE49-F238E27FC236}">
                <a16:creationId xmlns:a16="http://schemas.microsoft.com/office/drawing/2014/main" id="{954F9909-09B9-4B6C-8ED4-EB6AAE932A76}"/>
              </a:ext>
            </a:extLst>
          </p:cNvPr>
          <p:cNvSpPr txBox="1"/>
          <p:nvPr/>
        </p:nvSpPr>
        <p:spPr>
          <a:xfrm>
            <a:off x="715099" y="1777612"/>
            <a:ext cx="10648318" cy="4524315"/>
          </a:xfrm>
          <a:prstGeom prst="rect">
            <a:avLst/>
          </a:prstGeom>
          <a:noFill/>
        </p:spPr>
        <p:txBody>
          <a:bodyPr wrap="square">
            <a:spAutoFit/>
          </a:bodyPr>
          <a:lstStyle/>
          <a:p>
            <a:r>
              <a:rPr lang="en-GB" sz="2400" dirty="0">
                <a:cs typeface="Times New Roman" panose="02020603050405020304" pitchFamily="18" charset="0"/>
              </a:rPr>
              <a:t>Following cervical or thoracic SCI, the body’s normal ability to maintain its temperature within the normal limits is disrupted.  </a:t>
            </a:r>
          </a:p>
          <a:p>
            <a:r>
              <a:rPr lang="en-GB" sz="2400" dirty="0">
                <a:cs typeface="Times New Roman" panose="02020603050405020304" pitchFamily="18" charset="0"/>
              </a:rPr>
              <a:t>This is largely the result of the inability of the autonomic nervous system (ANS) to constrict and dilate the blood vessels.  </a:t>
            </a:r>
          </a:p>
          <a:p>
            <a:r>
              <a:rPr lang="en-GB" sz="2400" dirty="0">
                <a:cs typeface="Times New Roman" panose="02020603050405020304" pitchFamily="18" charset="0"/>
              </a:rPr>
              <a:t>Normally, when the body is too hot the ANS in response to instruction from the brain dilates the blood vessels, this brings them nearer to the surface of the skin causing the skin to become flushed and allowing heat loss, lowering the body temperature.  </a:t>
            </a:r>
          </a:p>
          <a:p>
            <a:r>
              <a:rPr lang="en-GB" sz="2400" dirty="0">
                <a:cs typeface="Times New Roman" panose="02020603050405020304" pitchFamily="18" charset="0"/>
              </a:rPr>
              <a:t>Conversely, if the body temperature is too cold, the message from the brain to the ANS results in constriction or narrowing of the blood vessels, which moves them away from the skin surface, the skin appears pale and the body gains heat.  </a:t>
            </a:r>
          </a:p>
          <a:p>
            <a:r>
              <a:rPr lang="en-GB" sz="2400" dirty="0">
                <a:cs typeface="Times New Roman" panose="02020603050405020304" pitchFamily="18" charset="0"/>
              </a:rPr>
              <a:t>The ability to lower body temperature by sweating is impaired.</a:t>
            </a:r>
          </a:p>
        </p:txBody>
      </p:sp>
      <p:pic>
        <p:nvPicPr>
          <p:cNvPr id="18434" name="Picture 2" descr="Image result for body temp  icon">
            <a:extLst>
              <a:ext uri="{FF2B5EF4-FFF2-40B4-BE49-F238E27FC236}">
                <a16:creationId xmlns:a16="http://schemas.microsoft.com/office/drawing/2014/main" id="{618554B7-1359-42E3-BD3F-743859076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0979" y="305408"/>
            <a:ext cx="1712853" cy="147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348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6" name="TextBox 5">
            <a:extLst>
              <a:ext uri="{FF2B5EF4-FFF2-40B4-BE49-F238E27FC236}">
                <a16:creationId xmlns:a16="http://schemas.microsoft.com/office/drawing/2014/main" id="{9E629BC5-D476-4A1E-AC44-CD1020652F9B}"/>
              </a:ext>
            </a:extLst>
          </p:cNvPr>
          <p:cNvSpPr txBox="1"/>
          <p:nvPr/>
        </p:nvSpPr>
        <p:spPr>
          <a:xfrm>
            <a:off x="715099" y="1806093"/>
            <a:ext cx="10886875" cy="3108543"/>
          </a:xfrm>
          <a:prstGeom prst="rect">
            <a:avLst/>
          </a:prstGeom>
          <a:noFill/>
        </p:spPr>
        <p:txBody>
          <a:bodyPr wrap="square">
            <a:spAutoFit/>
          </a:bodyPr>
          <a:lstStyle/>
          <a:p>
            <a:r>
              <a:rPr lang="en-GB" sz="2800" dirty="0">
                <a:cs typeface="Times New Roman" panose="02020603050405020304" pitchFamily="18" charset="0"/>
              </a:rPr>
              <a:t>Following SCI the ANS is unable to respond appropriately resulting in the person assuming the temperature of their surroundings.</a:t>
            </a:r>
          </a:p>
          <a:p>
            <a:r>
              <a:rPr lang="en-GB" sz="2800" dirty="0">
                <a:cs typeface="Times New Roman" panose="02020603050405020304" pitchFamily="18" charset="0"/>
              </a:rPr>
              <a:t>It is important to be aware of the temperature of the environment and the clients body.  </a:t>
            </a:r>
          </a:p>
          <a:p>
            <a:endParaRPr lang="en-GB" sz="2800" dirty="0">
              <a:cs typeface="Times New Roman" panose="02020603050405020304" pitchFamily="18" charset="0"/>
            </a:endParaRPr>
          </a:p>
          <a:p>
            <a:r>
              <a:rPr lang="en-GB" sz="2800" dirty="0">
                <a:cs typeface="Times New Roman" panose="02020603050405020304" pitchFamily="18" charset="0"/>
              </a:rPr>
              <a:t>Wear warm clothes when going out into the cold, keep dry in the rain, remove layers of clothing that the client does not need.</a:t>
            </a:r>
          </a:p>
        </p:txBody>
      </p:sp>
      <p:pic>
        <p:nvPicPr>
          <p:cNvPr id="19458" name="Picture 2" descr="Image result for seasons banner icon">
            <a:extLst>
              <a:ext uri="{FF2B5EF4-FFF2-40B4-BE49-F238E27FC236}">
                <a16:creationId xmlns:a16="http://schemas.microsoft.com/office/drawing/2014/main" id="{036E9CD8-C833-478A-BEAA-6E6C90B03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751" y="4984195"/>
            <a:ext cx="3455172" cy="138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091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CFCA8D39-E409-4F3B-A844-004197E59FF2}"/>
              </a:ext>
            </a:extLst>
          </p:cNvPr>
          <p:cNvSpPr txBox="1"/>
          <p:nvPr/>
        </p:nvSpPr>
        <p:spPr>
          <a:xfrm>
            <a:off x="1846555" y="619345"/>
            <a:ext cx="8866865" cy="707886"/>
          </a:xfrm>
          <a:prstGeom prst="rect">
            <a:avLst/>
          </a:prstGeom>
          <a:noFill/>
        </p:spPr>
        <p:txBody>
          <a:bodyPr wrap="square">
            <a:spAutoFit/>
          </a:bodyPr>
          <a:lstStyle/>
          <a:p>
            <a:pPr algn="ctr"/>
            <a:r>
              <a:rPr lang="en-GB" sz="4000" u="sng" dirty="0">
                <a:cs typeface="Times New Roman" panose="02020603050405020304" pitchFamily="18" charset="0"/>
              </a:rPr>
              <a:t>Tips For Keeping Warm</a:t>
            </a:r>
          </a:p>
        </p:txBody>
      </p:sp>
      <p:sp>
        <p:nvSpPr>
          <p:cNvPr id="7" name="TextBox 6">
            <a:extLst>
              <a:ext uri="{FF2B5EF4-FFF2-40B4-BE49-F238E27FC236}">
                <a16:creationId xmlns:a16="http://schemas.microsoft.com/office/drawing/2014/main" id="{66CBBC9F-9B80-45CE-97E9-689698EC20E0}"/>
              </a:ext>
            </a:extLst>
          </p:cNvPr>
          <p:cNvSpPr txBox="1"/>
          <p:nvPr/>
        </p:nvSpPr>
        <p:spPr>
          <a:xfrm>
            <a:off x="715099" y="2239616"/>
            <a:ext cx="10728218" cy="2677656"/>
          </a:xfrm>
          <a:prstGeom prst="rect">
            <a:avLst/>
          </a:prstGeom>
          <a:noFill/>
        </p:spPr>
        <p:txBody>
          <a:bodyPr wrap="square">
            <a:spAutoFit/>
          </a:bodyPr>
          <a:lstStyle/>
          <a:p>
            <a:pPr marL="457200" indent="-457200">
              <a:buFont typeface="Arial" panose="020B0604020202020204" pitchFamily="34" charset="0"/>
              <a:buChar char="•"/>
            </a:pPr>
            <a:r>
              <a:rPr lang="en-GB" sz="2400" dirty="0">
                <a:cs typeface="Times New Roman" panose="02020603050405020304" pitchFamily="18" charset="0"/>
              </a:rPr>
              <a:t>Be prepared for weather changes when going outdoors</a:t>
            </a:r>
          </a:p>
          <a:p>
            <a:pPr marL="457200" indent="-457200">
              <a:buFont typeface="Arial" panose="020B0604020202020204" pitchFamily="34" charset="0"/>
              <a:buChar char="•"/>
            </a:pPr>
            <a:r>
              <a:rPr lang="en-GB" sz="2400" dirty="0">
                <a:cs typeface="Times New Roman" panose="02020603050405020304" pitchFamily="18" charset="0"/>
              </a:rPr>
              <a:t>Ask your client to wear several layers of clothing rather than one thick layer.</a:t>
            </a:r>
          </a:p>
          <a:p>
            <a:pPr marL="457200" indent="-457200">
              <a:buFont typeface="Arial" panose="020B0604020202020204" pitchFamily="34" charset="0"/>
              <a:buChar char="•"/>
            </a:pPr>
            <a:r>
              <a:rPr lang="en-GB" sz="2400" dirty="0">
                <a:cs typeface="Times New Roman" panose="02020603050405020304" pitchFamily="18" charset="0"/>
              </a:rPr>
              <a:t>Ask your client to wear a hat and gloves</a:t>
            </a:r>
          </a:p>
          <a:p>
            <a:pPr marL="457200" indent="-457200">
              <a:buFont typeface="Arial" panose="020B0604020202020204" pitchFamily="34" charset="0"/>
              <a:buChar char="•"/>
            </a:pPr>
            <a:r>
              <a:rPr lang="en-GB" sz="2400" dirty="0">
                <a:cs typeface="Times New Roman" panose="02020603050405020304" pitchFamily="18" charset="0"/>
              </a:rPr>
              <a:t>Add layers when out in the cold, even for short trips.</a:t>
            </a:r>
          </a:p>
          <a:p>
            <a:pPr marL="457200" indent="-457200">
              <a:buFont typeface="Arial" panose="020B0604020202020204" pitchFamily="34" charset="0"/>
              <a:buChar char="•"/>
            </a:pPr>
            <a:r>
              <a:rPr lang="en-GB" sz="2400" dirty="0">
                <a:cs typeface="Times New Roman" panose="02020603050405020304" pitchFamily="18" charset="0"/>
              </a:rPr>
              <a:t>Have warm drinks</a:t>
            </a:r>
          </a:p>
          <a:p>
            <a:pPr marL="457200" indent="-457200">
              <a:buFont typeface="Arial" panose="020B0604020202020204" pitchFamily="34" charset="0"/>
              <a:buChar char="•"/>
            </a:pPr>
            <a:r>
              <a:rPr lang="en-GB" sz="2400" dirty="0">
                <a:cs typeface="Times New Roman" panose="02020603050405020304" pitchFamily="18" charset="0"/>
              </a:rPr>
              <a:t>If the client goes into a heated area i.e. shopping centre or a pub, remove the outer layer of clothing and put it back on when going outside again.</a:t>
            </a:r>
          </a:p>
        </p:txBody>
      </p:sp>
    </p:spTree>
    <p:extLst>
      <p:ext uri="{BB962C8B-B14F-4D97-AF65-F5344CB8AC3E}">
        <p14:creationId xmlns:p14="http://schemas.microsoft.com/office/powerpoint/2010/main" val="177029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9476E197-7DCF-4486-8535-1ED012648D5D}"/>
              </a:ext>
            </a:extLst>
          </p:cNvPr>
          <p:cNvSpPr txBox="1"/>
          <p:nvPr/>
        </p:nvSpPr>
        <p:spPr>
          <a:xfrm>
            <a:off x="715099" y="2125285"/>
            <a:ext cx="10761802" cy="4093428"/>
          </a:xfrm>
          <a:prstGeom prst="rect">
            <a:avLst/>
          </a:prstGeom>
          <a:noFill/>
        </p:spPr>
        <p:txBody>
          <a:bodyPr wrap="square">
            <a:spAutoFit/>
          </a:bodyPr>
          <a:lstStyle/>
          <a:p>
            <a:pPr marL="342900" indent="-342900" algn="l">
              <a:buFont typeface="Arial" panose="020B0604020202020204" pitchFamily="34" charset="0"/>
              <a:buChar char="•"/>
            </a:pPr>
            <a:r>
              <a:rPr lang="en-GB" sz="2000" b="0" i="0" dirty="0">
                <a:effectLst/>
                <a:latin typeface="Avenir W01"/>
              </a:rPr>
              <a:t>To carry out a chest compression:</a:t>
            </a:r>
          </a:p>
          <a:p>
            <a:pPr marL="342900" indent="-342900" algn="l">
              <a:buFont typeface="Arial" panose="020B0604020202020204" pitchFamily="34" charset="0"/>
              <a:buChar char="•"/>
            </a:pPr>
            <a:r>
              <a:rPr lang="en-GB" sz="2000" b="0" i="0" dirty="0">
                <a:effectLst/>
                <a:latin typeface="Avenir W01"/>
              </a:rPr>
              <a:t>Place the heel of your hand on the breastbone at the centre of the person’s chest. Place your other hand on top of your first hand and interlock your fingers</a:t>
            </a:r>
          </a:p>
          <a:p>
            <a:pPr marL="342900" indent="-342900" algn="l">
              <a:buFont typeface="Arial" panose="020B0604020202020204" pitchFamily="34" charset="0"/>
              <a:buChar char="•"/>
            </a:pPr>
            <a:r>
              <a:rPr lang="en-GB" sz="2000" b="0" i="0" dirty="0">
                <a:effectLst/>
                <a:latin typeface="Avenir W01"/>
              </a:rPr>
              <a:t>Position yourself with your shoulders above your hands</a:t>
            </a:r>
          </a:p>
          <a:p>
            <a:pPr marL="342900" indent="-342900" algn="l">
              <a:buFont typeface="Arial" panose="020B0604020202020204" pitchFamily="34" charset="0"/>
              <a:buChar char="•"/>
            </a:pPr>
            <a:r>
              <a:rPr lang="en-GB" sz="2000" b="0" i="0" dirty="0">
                <a:effectLst/>
                <a:latin typeface="Avenir W01"/>
              </a:rPr>
              <a:t>Using your body weight (not just your arms), press straight down by 5-6cm (2-2.5 inches) on their chest</a:t>
            </a:r>
          </a:p>
          <a:p>
            <a:pPr marL="342900" indent="-342900" algn="l">
              <a:buFont typeface="Arial" panose="020B0604020202020204" pitchFamily="34" charset="0"/>
              <a:buChar char="•"/>
            </a:pPr>
            <a:r>
              <a:rPr lang="en-GB" sz="2000" b="0" i="0" dirty="0">
                <a:effectLst/>
                <a:latin typeface="Avenir W01"/>
              </a:rPr>
              <a:t>Keeping your hands on their chest, release the compression and allow the chest to return to its original position</a:t>
            </a:r>
          </a:p>
          <a:p>
            <a:pPr marL="342900" indent="-342900" algn="l">
              <a:buFont typeface="Arial" panose="020B0604020202020204" pitchFamily="34" charset="0"/>
              <a:buChar char="•"/>
            </a:pPr>
            <a:r>
              <a:rPr lang="en-GB" sz="2000" b="0" i="0" dirty="0">
                <a:effectLst/>
                <a:latin typeface="Avenir W01"/>
              </a:rPr>
              <a:t>Repeat these compressions at a rate of 100 to 120 times per minute until an ambulance arrives or you become exhausted</a:t>
            </a:r>
          </a:p>
          <a:p>
            <a:pPr marL="342900" indent="-342900" algn="l">
              <a:buFont typeface="Arial" panose="020B0604020202020204" pitchFamily="34" charset="0"/>
              <a:buChar char="•"/>
            </a:pPr>
            <a:r>
              <a:rPr lang="en-GB" sz="2000" b="0" i="0" dirty="0">
                <a:effectLst/>
                <a:latin typeface="Avenir W01"/>
              </a:rPr>
              <a:t>When you call for an ambulance, telephone systems now exist that can give basic life-saving instructions, including advice about CPR. These are now common and are easily accessible with mobile phones.</a:t>
            </a:r>
          </a:p>
        </p:txBody>
      </p:sp>
      <p:sp>
        <p:nvSpPr>
          <p:cNvPr id="10" name="TextBox 9">
            <a:extLst>
              <a:ext uri="{FF2B5EF4-FFF2-40B4-BE49-F238E27FC236}">
                <a16:creationId xmlns:a16="http://schemas.microsoft.com/office/drawing/2014/main" id="{F32D8D4C-E749-42ED-96BB-A22C267C036C}"/>
              </a:ext>
            </a:extLst>
          </p:cNvPr>
          <p:cNvSpPr txBox="1"/>
          <p:nvPr/>
        </p:nvSpPr>
        <p:spPr>
          <a:xfrm>
            <a:off x="4188203" y="619345"/>
            <a:ext cx="6094602" cy="646331"/>
          </a:xfrm>
          <a:prstGeom prst="rect">
            <a:avLst/>
          </a:prstGeom>
          <a:noFill/>
        </p:spPr>
        <p:txBody>
          <a:bodyPr wrap="square">
            <a:spAutoFit/>
          </a:bodyPr>
          <a:lstStyle/>
          <a:p>
            <a:pPr algn="l"/>
            <a:r>
              <a:rPr lang="en-GB" sz="3600" b="1" i="0" u="sng" dirty="0">
                <a:effectLst/>
              </a:rPr>
              <a:t>Hands Only CPR</a:t>
            </a:r>
          </a:p>
        </p:txBody>
      </p:sp>
      <p:sp>
        <p:nvSpPr>
          <p:cNvPr id="4" name="Rectangle 1">
            <a:extLst>
              <a:ext uri="{FF2B5EF4-FFF2-40B4-BE49-F238E27FC236}">
                <a16:creationId xmlns:a16="http://schemas.microsoft.com/office/drawing/2014/main" id="{014EE3E7-CEA7-478C-BF13-91544B41488E}"/>
              </a:ext>
            </a:extLst>
          </p:cNvPr>
          <p:cNvSpPr>
            <a:spLocks noChangeArrowheads="1"/>
          </p:cNvSpPr>
          <p:nvPr/>
        </p:nvSpPr>
        <p:spPr bwMode="auto">
          <a:xfrm>
            <a:off x="10887170" y="62665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4000" b="0" i="0" u="none" strike="noStrike" cap="none" normalizeH="0" baseline="0">
                <a:ln>
                  <a:noFill/>
                </a:ln>
                <a:solidFill>
                  <a:schemeClr val="tx1"/>
                </a:solidFill>
                <a:effectLst/>
                <a:latin typeface="Arial" panose="020B0604020202020204" pitchFamily="34" charset="0"/>
              </a:rPr>
              <a:t>      </a:t>
            </a:r>
            <a:endParaRPr kumimoji="0" lang="en-US" altLang="en-US" sz="900" b="0" i="0" u="none" strike="noStrike" cap="none" normalizeH="0" baseline="0">
              <a:ln>
                <a:noFill/>
              </a:ln>
              <a:solidFill>
                <a:srgbClr val="707070"/>
              </a:solidFill>
              <a:effectLst/>
              <a:latin typeface="Avenir W01"/>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707070"/>
                </a:solidFill>
                <a:effectLst/>
                <a:latin typeface="Avenir W01"/>
              </a:rPr>
              <a:t>Source: </a:t>
            </a:r>
            <a:r>
              <a:rPr kumimoji="0" lang="en-US" altLang="en-US" sz="900" b="0" i="0" u="none" strike="noStrike" cap="none" normalizeH="0" baseline="0">
                <a:ln>
                  <a:noFill/>
                </a:ln>
                <a:solidFill>
                  <a:srgbClr val="0391BF"/>
                </a:solidFill>
                <a:effectLst/>
                <a:latin typeface="Avenir W01"/>
                <a:hlinkClick r:id="rId3"/>
              </a:rPr>
              <a:t>NHS 24</a:t>
            </a:r>
            <a:endParaRPr kumimoji="0" lang="en-US" altLang="en-US" sz="900" b="0" i="0" u="none" strike="noStrike" cap="none" normalizeH="0" baseline="0">
              <a:ln>
                <a:noFill/>
              </a:ln>
              <a:solidFill>
                <a:srgbClr val="707070"/>
              </a:solidFill>
              <a:effectLst/>
              <a:latin typeface="Avenir W01"/>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4" name="Picture 2" descr="NHS 24 Logo">
            <a:extLst>
              <a:ext uri="{FF2B5EF4-FFF2-40B4-BE49-F238E27FC236}">
                <a16:creationId xmlns:a16="http://schemas.microsoft.com/office/drawing/2014/main" id="{6619A6C6-1C63-4D54-9068-B2D78DD2B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4170" y="5755401"/>
            <a:ext cx="71437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0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21973FC3-2D0D-44D0-B0C1-CD9A7F511807}"/>
              </a:ext>
            </a:extLst>
          </p:cNvPr>
          <p:cNvSpPr txBox="1"/>
          <p:nvPr/>
        </p:nvSpPr>
        <p:spPr>
          <a:xfrm>
            <a:off x="1560474" y="477302"/>
            <a:ext cx="9071051" cy="707886"/>
          </a:xfrm>
          <a:prstGeom prst="rect">
            <a:avLst/>
          </a:prstGeom>
          <a:noFill/>
        </p:spPr>
        <p:txBody>
          <a:bodyPr wrap="square">
            <a:spAutoFit/>
          </a:bodyPr>
          <a:lstStyle/>
          <a:p>
            <a:pPr algn="ctr"/>
            <a:r>
              <a:rPr lang="en-GB" sz="4000" u="sng" dirty="0">
                <a:cs typeface="Times New Roman" panose="02020603050405020304" pitchFamily="18" charset="0"/>
              </a:rPr>
              <a:t>Tips For Keeping Cool</a:t>
            </a:r>
          </a:p>
        </p:txBody>
      </p:sp>
      <p:sp>
        <p:nvSpPr>
          <p:cNvPr id="7" name="TextBox 6">
            <a:extLst>
              <a:ext uri="{FF2B5EF4-FFF2-40B4-BE49-F238E27FC236}">
                <a16:creationId xmlns:a16="http://schemas.microsoft.com/office/drawing/2014/main" id="{55DBE786-B71C-4DC8-B49B-F7FCA440ED8B}"/>
              </a:ext>
            </a:extLst>
          </p:cNvPr>
          <p:cNvSpPr txBox="1"/>
          <p:nvPr/>
        </p:nvSpPr>
        <p:spPr>
          <a:xfrm>
            <a:off x="715099" y="2070649"/>
            <a:ext cx="11021099"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Times New Roman" panose="02020603050405020304" pitchFamily="18" charset="0"/>
              </a:rPr>
              <a:t>Wear a hat when in the sun</a:t>
            </a:r>
          </a:p>
          <a:p>
            <a:pPr marL="342900" indent="-342900">
              <a:buFont typeface="Arial" panose="020B0604020202020204" pitchFamily="34" charset="0"/>
              <a:buChar char="•"/>
            </a:pPr>
            <a:r>
              <a:rPr lang="en-GB" sz="2400" dirty="0">
                <a:cs typeface="Times New Roman" panose="02020603050405020304" pitchFamily="18" charset="0"/>
              </a:rPr>
              <a:t>Sit in the shade when possible</a:t>
            </a:r>
          </a:p>
          <a:p>
            <a:pPr marL="342900" indent="-342900">
              <a:buFont typeface="Arial" panose="020B0604020202020204" pitchFamily="34" charset="0"/>
              <a:buChar char="•"/>
            </a:pPr>
            <a:r>
              <a:rPr lang="en-GB" sz="2400" dirty="0">
                <a:cs typeface="Times New Roman" panose="02020603050405020304" pitchFamily="18" charset="0"/>
              </a:rPr>
              <a:t>Wear light coloured clothes in the sun, darker colours absorb heat</a:t>
            </a:r>
          </a:p>
          <a:p>
            <a:pPr marL="342900" indent="-342900">
              <a:buFont typeface="Arial" panose="020B0604020202020204" pitchFamily="34" charset="0"/>
              <a:buChar char="•"/>
            </a:pPr>
            <a:r>
              <a:rPr lang="en-GB" sz="2400" dirty="0">
                <a:cs typeface="Times New Roman" panose="02020603050405020304" pitchFamily="18" charset="0"/>
              </a:rPr>
              <a:t>Avoid sunburn, when sitting the clients knees and feet will burn first, apply sunscreen and keep covered up when possible</a:t>
            </a:r>
          </a:p>
          <a:p>
            <a:pPr marL="342900" indent="-342900">
              <a:buFont typeface="Arial" panose="020B0604020202020204" pitchFamily="34" charset="0"/>
              <a:buChar char="•"/>
            </a:pPr>
            <a:r>
              <a:rPr lang="en-GB" sz="2400" dirty="0">
                <a:cs typeface="Times New Roman" panose="02020603050405020304" pitchFamily="18" charset="0"/>
              </a:rPr>
              <a:t>Use a water spray (tepid water) on the clients face and neck to keep them cool in the sun</a:t>
            </a:r>
          </a:p>
          <a:p>
            <a:pPr marL="342900" indent="-342900">
              <a:buFont typeface="Arial" panose="020B0604020202020204" pitchFamily="34" charset="0"/>
              <a:buChar char="•"/>
            </a:pPr>
            <a:r>
              <a:rPr lang="en-GB" sz="2400" dirty="0">
                <a:cs typeface="Times New Roman" panose="02020603050405020304" pitchFamily="18" charset="0"/>
              </a:rPr>
              <a:t>An electric fan is useful in the home</a:t>
            </a:r>
          </a:p>
          <a:p>
            <a:pPr marL="342900" indent="-342900">
              <a:buFont typeface="Arial" panose="020B0604020202020204" pitchFamily="34" charset="0"/>
              <a:buChar char="•"/>
            </a:pPr>
            <a:r>
              <a:rPr lang="en-GB" sz="2400" dirty="0">
                <a:cs typeface="Times New Roman" panose="02020603050405020304" pitchFamily="18" charset="0"/>
              </a:rPr>
              <a:t>DO NOT transfer onto a chair cushion if it has been in the sun</a:t>
            </a:r>
          </a:p>
          <a:p>
            <a:pPr marL="342900" indent="-342900">
              <a:buFont typeface="Arial" panose="020B0604020202020204" pitchFamily="34" charset="0"/>
              <a:buChar char="•"/>
            </a:pPr>
            <a:r>
              <a:rPr lang="en-GB" sz="2400" dirty="0">
                <a:cs typeface="Times New Roman" panose="02020603050405020304" pitchFamily="18" charset="0"/>
              </a:rPr>
              <a:t>Encourage your client to drink plenty of fluids</a:t>
            </a:r>
          </a:p>
        </p:txBody>
      </p:sp>
    </p:spTree>
    <p:extLst>
      <p:ext uri="{BB962C8B-B14F-4D97-AF65-F5344CB8AC3E}">
        <p14:creationId xmlns:p14="http://schemas.microsoft.com/office/powerpoint/2010/main" val="288800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10" name="TextBox 9">
            <a:extLst>
              <a:ext uri="{FF2B5EF4-FFF2-40B4-BE49-F238E27FC236}">
                <a16:creationId xmlns:a16="http://schemas.microsoft.com/office/drawing/2014/main" id="{3923D2E1-CB16-4E78-A70D-921C72C6E311}"/>
              </a:ext>
            </a:extLst>
          </p:cNvPr>
          <p:cNvSpPr txBox="1"/>
          <p:nvPr/>
        </p:nvSpPr>
        <p:spPr>
          <a:xfrm>
            <a:off x="5639500" y="3279205"/>
            <a:ext cx="6094602" cy="369332"/>
          </a:xfrm>
          <a:prstGeom prst="rect">
            <a:avLst/>
          </a:prstGeom>
          <a:noFill/>
        </p:spPr>
        <p:txBody>
          <a:bodyPr wrap="square">
            <a:spAutoFit/>
          </a:bodyPr>
          <a:lstStyle/>
          <a:p>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https://youtu.be/GmqXqwSV3bo</a:t>
            </a:r>
            <a:endParaRPr lang="en-GB" sz="2000" dirty="0"/>
          </a:p>
        </p:txBody>
      </p:sp>
      <p:pic>
        <p:nvPicPr>
          <p:cNvPr id="11" name="Picture 8" descr="Image result for saint john ambulance logo">
            <a:extLst>
              <a:ext uri="{FF2B5EF4-FFF2-40B4-BE49-F238E27FC236}">
                <a16:creationId xmlns:a16="http://schemas.microsoft.com/office/drawing/2014/main" id="{B1730D02-222C-41E1-B8FE-931E85D3CD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442" b="29614"/>
          <a:stretch/>
        </p:blipFill>
        <p:spPr bwMode="auto">
          <a:xfrm>
            <a:off x="998184" y="5156812"/>
            <a:ext cx="2920068" cy="12247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9704EC4-DE54-4F80-BE67-8CE916A92A5F}"/>
              </a:ext>
            </a:extLst>
          </p:cNvPr>
          <p:cNvSpPr txBox="1"/>
          <p:nvPr/>
        </p:nvSpPr>
        <p:spPr>
          <a:xfrm>
            <a:off x="4488111" y="1257950"/>
            <a:ext cx="5729680" cy="1497589"/>
          </a:xfrm>
          <a:prstGeom prst="rect">
            <a:avLst/>
          </a:prstGeom>
          <a:noFill/>
        </p:spPr>
        <p:txBody>
          <a:bodyPr wrap="square">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You will now be shown 2 videos from St Johns Ambulance</a:t>
            </a:r>
          </a:p>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H</a:t>
            </a:r>
            <a:r>
              <a:rPr lang="en-GB" sz="2000" dirty="0">
                <a:effectLst/>
                <a:latin typeface="Calibri" panose="020F0502020204030204" pitchFamily="34" charset="0"/>
                <a:ea typeface="Calibri" panose="020F0502020204030204" pitchFamily="34" charset="0"/>
                <a:cs typeface="Times New Roman" panose="02020603050405020304" pitchFamily="18" charset="0"/>
              </a:rPr>
              <a:t>ow to place someone unresponsive in the recovery position &amp; how to preform CPR</a:t>
            </a:r>
          </a:p>
        </p:txBody>
      </p:sp>
      <p:pic>
        <p:nvPicPr>
          <p:cNvPr id="5122" name="Picture 2" descr="Adult recovery position - make sure airway is open">
            <a:extLst>
              <a:ext uri="{FF2B5EF4-FFF2-40B4-BE49-F238E27FC236}">
                <a16:creationId xmlns:a16="http://schemas.microsoft.com/office/drawing/2014/main" id="{1D3034F4-5BCD-4262-A355-7FF17C643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5838" y="2602121"/>
            <a:ext cx="2229200" cy="2229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911419A-6B8D-4C69-A555-AC0F865ECDED}"/>
              </a:ext>
            </a:extLst>
          </p:cNvPr>
          <p:cNvSpPr txBox="1"/>
          <p:nvPr/>
        </p:nvSpPr>
        <p:spPr>
          <a:xfrm>
            <a:off x="5639500" y="4286666"/>
            <a:ext cx="6094602" cy="369332"/>
          </a:xfrm>
          <a:prstGeom prst="rect">
            <a:avLst/>
          </a:prstGeom>
          <a:noFill/>
        </p:spPr>
        <p:txBody>
          <a:bodyPr wrap="square">
            <a:spAutoFit/>
          </a:bodyPr>
          <a:lstStyle/>
          <a:p>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https://youtu.be/BQNNOh8c8ks</a:t>
            </a:r>
            <a:endParaRPr lang="en-GB" dirty="0"/>
          </a:p>
        </p:txBody>
      </p:sp>
    </p:spTree>
    <p:extLst>
      <p:ext uri="{BB962C8B-B14F-4D97-AF65-F5344CB8AC3E}">
        <p14:creationId xmlns:p14="http://schemas.microsoft.com/office/powerpoint/2010/main" val="185068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11" name="Picture 8" descr="Image result for saint john ambulance logo">
            <a:extLst>
              <a:ext uri="{FF2B5EF4-FFF2-40B4-BE49-F238E27FC236}">
                <a16:creationId xmlns:a16="http://schemas.microsoft.com/office/drawing/2014/main" id="{B1730D02-222C-41E1-B8FE-931E85D3CD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442" b="29614"/>
          <a:stretch/>
        </p:blipFill>
        <p:spPr bwMode="auto">
          <a:xfrm>
            <a:off x="8934169" y="5165201"/>
            <a:ext cx="2920068" cy="12247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AD2FA59-2318-4C65-AB27-BD09BB09B629}"/>
              </a:ext>
            </a:extLst>
          </p:cNvPr>
          <p:cNvSpPr txBox="1"/>
          <p:nvPr/>
        </p:nvSpPr>
        <p:spPr>
          <a:xfrm>
            <a:off x="2955023" y="1094874"/>
            <a:ext cx="6094602" cy="1200329"/>
          </a:xfrm>
          <a:prstGeom prst="rect">
            <a:avLst/>
          </a:prstGeom>
          <a:noFill/>
        </p:spPr>
        <p:txBody>
          <a:bodyPr wrap="square">
            <a:spAutoFit/>
          </a:bodyPr>
          <a:lstStyle/>
          <a:p>
            <a:pPr algn="ctr"/>
            <a:r>
              <a:rPr lang="en-GB" sz="3600" i="0" u="sng" dirty="0">
                <a:solidFill>
                  <a:srgbClr val="000000"/>
                </a:solidFill>
                <a:effectLst/>
              </a:rPr>
              <a:t>How to do the primary survey (DR ABC)</a:t>
            </a:r>
          </a:p>
        </p:txBody>
      </p:sp>
      <p:pic>
        <p:nvPicPr>
          <p:cNvPr id="21506" name="Picture 2" descr="Primary survey - danger - always make sure the area is safe">
            <a:extLst>
              <a:ext uri="{FF2B5EF4-FFF2-40B4-BE49-F238E27FC236}">
                <a16:creationId xmlns:a16="http://schemas.microsoft.com/office/drawing/2014/main" id="{0A0F17B6-C91A-4DC7-B85F-00C38202F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62" y="2760510"/>
            <a:ext cx="1651380" cy="165138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Primary survey - response - check if the casualty is responsive or unresponsive">
            <a:extLst>
              <a:ext uri="{FF2B5EF4-FFF2-40B4-BE49-F238E27FC236}">
                <a16:creationId xmlns:a16="http://schemas.microsoft.com/office/drawing/2014/main" id="{02777153-B94A-49AB-B287-AFC3AA672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932" y="2911157"/>
            <a:ext cx="1751024" cy="1751024"/>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Primary survey - airway - check their airway is open and clear">
            <a:extLst>
              <a:ext uri="{FF2B5EF4-FFF2-40B4-BE49-F238E27FC236}">
                <a16:creationId xmlns:a16="http://schemas.microsoft.com/office/drawing/2014/main" id="{AE1F59CF-D27A-42F5-ABCD-B8212535AD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4932" y="3135916"/>
            <a:ext cx="1644244" cy="164424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Primary survey - breathing - check casualty is breathing normally">
            <a:extLst>
              <a:ext uri="{FF2B5EF4-FFF2-40B4-BE49-F238E27FC236}">
                <a16:creationId xmlns:a16="http://schemas.microsoft.com/office/drawing/2014/main" id="{39923D26-EE08-4799-8F20-3CF998F63F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1884" y="3082526"/>
            <a:ext cx="1751025" cy="1751025"/>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Primary survey - circulation - check for severe bleeding">
            <a:extLst>
              <a:ext uri="{FF2B5EF4-FFF2-40B4-BE49-F238E27FC236}">
                <a16:creationId xmlns:a16="http://schemas.microsoft.com/office/drawing/2014/main" id="{72BEEA5A-6C15-438F-9FB2-617720513B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7099" y="2854689"/>
            <a:ext cx="1751025" cy="17510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6215D5F-C94A-4F0E-8C00-C6FE28B4AD70}"/>
              </a:ext>
            </a:extLst>
          </p:cNvPr>
          <p:cNvSpPr txBox="1"/>
          <p:nvPr/>
        </p:nvSpPr>
        <p:spPr>
          <a:xfrm>
            <a:off x="663676" y="4411890"/>
            <a:ext cx="963441" cy="369332"/>
          </a:xfrm>
          <a:prstGeom prst="rect">
            <a:avLst/>
          </a:prstGeom>
          <a:noFill/>
        </p:spPr>
        <p:txBody>
          <a:bodyPr wrap="square">
            <a:spAutoFit/>
          </a:bodyPr>
          <a:lstStyle/>
          <a:p>
            <a:r>
              <a:rPr lang="en-GB" b="1" i="0">
                <a:solidFill>
                  <a:srgbClr val="000000"/>
                </a:solidFill>
                <a:effectLst/>
                <a:latin typeface="Whitney A"/>
              </a:rPr>
              <a:t>Danger.</a:t>
            </a:r>
            <a:endParaRPr lang="en-GB" dirty="0"/>
          </a:p>
        </p:txBody>
      </p:sp>
      <p:sp>
        <p:nvSpPr>
          <p:cNvPr id="17" name="TextBox 16">
            <a:extLst>
              <a:ext uri="{FF2B5EF4-FFF2-40B4-BE49-F238E27FC236}">
                <a16:creationId xmlns:a16="http://schemas.microsoft.com/office/drawing/2014/main" id="{2A5A8BEB-3120-4025-B4D7-B60632B9BCB9}"/>
              </a:ext>
            </a:extLst>
          </p:cNvPr>
          <p:cNvSpPr txBox="1"/>
          <p:nvPr/>
        </p:nvSpPr>
        <p:spPr>
          <a:xfrm>
            <a:off x="2786462" y="4411890"/>
            <a:ext cx="1155583" cy="369332"/>
          </a:xfrm>
          <a:prstGeom prst="rect">
            <a:avLst/>
          </a:prstGeom>
          <a:noFill/>
        </p:spPr>
        <p:txBody>
          <a:bodyPr wrap="square">
            <a:spAutoFit/>
          </a:bodyPr>
          <a:lstStyle/>
          <a:p>
            <a:r>
              <a:rPr lang="en-GB" b="1" i="0" dirty="0">
                <a:solidFill>
                  <a:srgbClr val="000000"/>
                </a:solidFill>
                <a:effectLst/>
                <a:latin typeface="Whitney A"/>
              </a:rPr>
              <a:t>Response.</a:t>
            </a:r>
            <a:endParaRPr lang="en-GB" dirty="0"/>
          </a:p>
        </p:txBody>
      </p:sp>
      <p:sp>
        <p:nvSpPr>
          <p:cNvPr id="19" name="TextBox 18">
            <a:extLst>
              <a:ext uri="{FF2B5EF4-FFF2-40B4-BE49-F238E27FC236}">
                <a16:creationId xmlns:a16="http://schemas.microsoft.com/office/drawing/2014/main" id="{9CBC866A-2BA1-4E1B-AF12-3B3316DA5B50}"/>
              </a:ext>
            </a:extLst>
          </p:cNvPr>
          <p:cNvSpPr txBox="1"/>
          <p:nvPr/>
        </p:nvSpPr>
        <p:spPr>
          <a:xfrm>
            <a:off x="4861030" y="4382586"/>
            <a:ext cx="1009655" cy="369332"/>
          </a:xfrm>
          <a:prstGeom prst="rect">
            <a:avLst/>
          </a:prstGeom>
          <a:noFill/>
        </p:spPr>
        <p:txBody>
          <a:bodyPr wrap="square">
            <a:spAutoFit/>
          </a:bodyPr>
          <a:lstStyle/>
          <a:p>
            <a:r>
              <a:rPr lang="en-GB" b="1" i="0" dirty="0">
                <a:solidFill>
                  <a:srgbClr val="000000"/>
                </a:solidFill>
                <a:effectLst/>
                <a:latin typeface="Whitney A"/>
              </a:rPr>
              <a:t>Airway.</a:t>
            </a:r>
            <a:endParaRPr lang="en-GB" dirty="0"/>
          </a:p>
        </p:txBody>
      </p:sp>
      <p:sp>
        <p:nvSpPr>
          <p:cNvPr id="21" name="TextBox 20">
            <a:extLst>
              <a:ext uri="{FF2B5EF4-FFF2-40B4-BE49-F238E27FC236}">
                <a16:creationId xmlns:a16="http://schemas.microsoft.com/office/drawing/2014/main" id="{F5BC9130-7A6D-4FAC-A38D-1BF70DF4566E}"/>
              </a:ext>
            </a:extLst>
          </p:cNvPr>
          <p:cNvSpPr txBox="1"/>
          <p:nvPr/>
        </p:nvSpPr>
        <p:spPr>
          <a:xfrm>
            <a:off x="6788305" y="4410828"/>
            <a:ext cx="1311769" cy="369332"/>
          </a:xfrm>
          <a:prstGeom prst="rect">
            <a:avLst/>
          </a:prstGeom>
          <a:noFill/>
        </p:spPr>
        <p:txBody>
          <a:bodyPr wrap="square">
            <a:spAutoFit/>
          </a:bodyPr>
          <a:lstStyle/>
          <a:p>
            <a:r>
              <a:rPr lang="en-GB" b="1" i="0" dirty="0">
                <a:solidFill>
                  <a:srgbClr val="000000"/>
                </a:solidFill>
                <a:effectLst/>
                <a:latin typeface="Whitney A"/>
              </a:rPr>
              <a:t>Breathing.</a:t>
            </a:r>
            <a:r>
              <a:rPr lang="en-GB" b="0" i="0" dirty="0">
                <a:solidFill>
                  <a:srgbClr val="363636"/>
                </a:solidFill>
                <a:effectLst/>
                <a:latin typeface="Whitney A"/>
              </a:rPr>
              <a:t> </a:t>
            </a:r>
            <a:endParaRPr lang="en-GB" dirty="0"/>
          </a:p>
        </p:txBody>
      </p:sp>
      <p:sp>
        <p:nvSpPr>
          <p:cNvPr id="23" name="TextBox 22">
            <a:extLst>
              <a:ext uri="{FF2B5EF4-FFF2-40B4-BE49-F238E27FC236}">
                <a16:creationId xmlns:a16="http://schemas.microsoft.com/office/drawing/2014/main" id="{C48248C5-B108-4E25-B307-29935003FFF8}"/>
              </a:ext>
            </a:extLst>
          </p:cNvPr>
          <p:cNvSpPr txBox="1"/>
          <p:nvPr/>
        </p:nvSpPr>
        <p:spPr>
          <a:xfrm>
            <a:off x="8900095" y="4410828"/>
            <a:ext cx="1311769" cy="369332"/>
          </a:xfrm>
          <a:prstGeom prst="rect">
            <a:avLst/>
          </a:prstGeom>
          <a:noFill/>
        </p:spPr>
        <p:txBody>
          <a:bodyPr wrap="square">
            <a:spAutoFit/>
          </a:bodyPr>
          <a:lstStyle/>
          <a:p>
            <a:r>
              <a:rPr lang="en-GB" b="1" i="0" dirty="0">
                <a:solidFill>
                  <a:srgbClr val="000000"/>
                </a:solidFill>
                <a:effectLst/>
                <a:latin typeface="Whitney A"/>
              </a:rPr>
              <a:t>Circulation.</a:t>
            </a:r>
            <a:endParaRPr lang="en-GB" dirty="0"/>
          </a:p>
        </p:txBody>
      </p:sp>
    </p:spTree>
    <p:extLst>
      <p:ext uri="{BB962C8B-B14F-4D97-AF65-F5344CB8AC3E}">
        <p14:creationId xmlns:p14="http://schemas.microsoft.com/office/powerpoint/2010/main" val="85588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11" name="Picture 8" descr="Image result for saint john ambulance logo">
            <a:extLst>
              <a:ext uri="{FF2B5EF4-FFF2-40B4-BE49-F238E27FC236}">
                <a16:creationId xmlns:a16="http://schemas.microsoft.com/office/drawing/2014/main" id="{B1730D02-222C-41E1-B8FE-931E85D3CD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442" b="29614"/>
          <a:stretch/>
        </p:blipFill>
        <p:spPr bwMode="auto">
          <a:xfrm>
            <a:off x="8934169" y="5165201"/>
            <a:ext cx="2920068" cy="12247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BC54204-2124-4B70-ABAB-EDBB7ACEBC79}"/>
              </a:ext>
            </a:extLst>
          </p:cNvPr>
          <p:cNvSpPr txBox="1"/>
          <p:nvPr/>
        </p:nvSpPr>
        <p:spPr>
          <a:xfrm>
            <a:off x="2208402" y="771708"/>
            <a:ext cx="6094602" cy="646331"/>
          </a:xfrm>
          <a:prstGeom prst="rect">
            <a:avLst/>
          </a:prstGeom>
          <a:noFill/>
        </p:spPr>
        <p:txBody>
          <a:bodyPr wrap="square">
            <a:spAutoFit/>
          </a:bodyPr>
          <a:lstStyle/>
          <a:p>
            <a:r>
              <a:rPr lang="en-GB" b="1" i="0" dirty="0">
                <a:solidFill>
                  <a:srgbClr val="000000"/>
                </a:solidFill>
                <a:effectLst/>
                <a:latin typeface="Whitney A"/>
              </a:rPr>
              <a:t>Danger.</a:t>
            </a:r>
            <a:r>
              <a:rPr lang="en-GB" b="0" i="0" dirty="0">
                <a:solidFill>
                  <a:srgbClr val="363636"/>
                </a:solidFill>
                <a:effectLst/>
                <a:latin typeface="Whitney A"/>
              </a:rPr>
              <a:t> Before approaching the casualty, always make sure the area is safe.</a:t>
            </a:r>
            <a:endParaRPr lang="en-GB" dirty="0"/>
          </a:p>
        </p:txBody>
      </p:sp>
      <p:sp>
        <p:nvSpPr>
          <p:cNvPr id="17" name="TextBox 16">
            <a:extLst>
              <a:ext uri="{FF2B5EF4-FFF2-40B4-BE49-F238E27FC236}">
                <a16:creationId xmlns:a16="http://schemas.microsoft.com/office/drawing/2014/main" id="{8CEB9C0A-2311-4FF9-9BCF-835DA28480A5}"/>
              </a:ext>
            </a:extLst>
          </p:cNvPr>
          <p:cNvSpPr txBox="1"/>
          <p:nvPr/>
        </p:nvSpPr>
        <p:spPr>
          <a:xfrm>
            <a:off x="2208402" y="1494577"/>
            <a:ext cx="6094602" cy="2585323"/>
          </a:xfrm>
          <a:prstGeom prst="rect">
            <a:avLst/>
          </a:prstGeom>
          <a:noFill/>
        </p:spPr>
        <p:txBody>
          <a:bodyPr wrap="square">
            <a:spAutoFit/>
          </a:bodyPr>
          <a:lstStyle/>
          <a:p>
            <a:pPr algn="l"/>
            <a:r>
              <a:rPr lang="en-GB" b="1" i="0" dirty="0">
                <a:solidFill>
                  <a:srgbClr val="000000"/>
                </a:solidFill>
                <a:effectLst/>
                <a:latin typeface="Whitney A"/>
              </a:rPr>
              <a:t>Response.</a:t>
            </a:r>
            <a:r>
              <a:rPr lang="en-GB" b="0" i="0" dirty="0">
                <a:solidFill>
                  <a:srgbClr val="363636"/>
                </a:solidFill>
                <a:effectLst/>
                <a:latin typeface="Whitney A"/>
              </a:rPr>
              <a:t> Check if the casualty is responsive or unresponsive. As you approach them, introduce yourself and ask them questions to see if you can get a response. Kneel next to their chest and gently shake their shoulders, asking, ‘What has happened?’, ‘Open your eyes!’.</a:t>
            </a:r>
          </a:p>
          <a:p>
            <a:pPr algn="l">
              <a:buFont typeface="Arial" panose="020B0604020202020204" pitchFamily="34" charset="0"/>
              <a:buChar char="•"/>
            </a:pPr>
            <a:r>
              <a:rPr lang="en-GB" b="0" i="0" dirty="0">
                <a:solidFill>
                  <a:srgbClr val="363636"/>
                </a:solidFill>
                <a:effectLst/>
                <a:latin typeface="Whitney A"/>
              </a:rPr>
              <a:t>If the casualty opens their eyes, or gives another gesture, they are responsive.</a:t>
            </a:r>
          </a:p>
          <a:p>
            <a:pPr algn="l">
              <a:buFont typeface="Arial" panose="020B0604020202020204" pitchFamily="34" charset="0"/>
              <a:buChar char="•"/>
            </a:pPr>
            <a:r>
              <a:rPr lang="en-GB" b="0" i="0" dirty="0">
                <a:solidFill>
                  <a:srgbClr val="363636"/>
                </a:solidFill>
                <a:effectLst/>
                <a:latin typeface="Whitney A"/>
              </a:rPr>
              <a:t>If they do not respond to you in any way they are unresponsive and should be treated as quickly as possible.</a:t>
            </a:r>
          </a:p>
        </p:txBody>
      </p:sp>
      <p:sp>
        <p:nvSpPr>
          <p:cNvPr id="19" name="TextBox 18">
            <a:extLst>
              <a:ext uri="{FF2B5EF4-FFF2-40B4-BE49-F238E27FC236}">
                <a16:creationId xmlns:a16="http://schemas.microsoft.com/office/drawing/2014/main" id="{66605111-5802-472A-8D48-8F8FB1F70D49}"/>
              </a:ext>
            </a:extLst>
          </p:cNvPr>
          <p:cNvSpPr txBox="1"/>
          <p:nvPr/>
        </p:nvSpPr>
        <p:spPr>
          <a:xfrm>
            <a:off x="2208402" y="4057583"/>
            <a:ext cx="6094602" cy="1754326"/>
          </a:xfrm>
          <a:prstGeom prst="rect">
            <a:avLst/>
          </a:prstGeom>
          <a:noFill/>
        </p:spPr>
        <p:txBody>
          <a:bodyPr wrap="square">
            <a:spAutoFit/>
          </a:bodyPr>
          <a:lstStyle/>
          <a:p>
            <a:pPr algn="l"/>
            <a:r>
              <a:rPr lang="en-GB" b="1" i="0" dirty="0">
                <a:solidFill>
                  <a:srgbClr val="000000"/>
                </a:solidFill>
                <a:effectLst/>
                <a:latin typeface="Whitney A"/>
              </a:rPr>
              <a:t>Airway.</a:t>
            </a:r>
            <a:r>
              <a:rPr lang="en-GB" b="0" i="0" dirty="0">
                <a:solidFill>
                  <a:srgbClr val="363636"/>
                </a:solidFill>
                <a:effectLst/>
                <a:latin typeface="Whitney A"/>
              </a:rPr>
              <a:t> Next, you need to check that the airway is open and clear. Open the airway by placing one hand on the forehead to tilt the head back and use two fingers from the other hand to lift the chin.</a:t>
            </a:r>
          </a:p>
          <a:p>
            <a:pPr algn="l">
              <a:buFont typeface="Arial" panose="020B0604020202020204" pitchFamily="34" charset="0"/>
              <a:buChar char="•"/>
            </a:pPr>
            <a:r>
              <a:rPr lang="en-GB" b="0" i="0" dirty="0">
                <a:solidFill>
                  <a:srgbClr val="363636"/>
                </a:solidFill>
                <a:effectLst/>
                <a:latin typeface="Whitney A"/>
              </a:rPr>
              <a:t>If they are unresponsive, you need to move on to </a:t>
            </a:r>
            <a:r>
              <a:rPr lang="en-GB" b="1" i="0" dirty="0">
                <a:solidFill>
                  <a:srgbClr val="000000"/>
                </a:solidFill>
                <a:effectLst/>
                <a:latin typeface="Whitney A"/>
              </a:rPr>
              <a:t>breathing</a:t>
            </a:r>
            <a:r>
              <a:rPr lang="en-GB" b="0" i="0" dirty="0">
                <a:solidFill>
                  <a:srgbClr val="363636"/>
                </a:solidFill>
                <a:effectLst/>
                <a:latin typeface="Whitney A"/>
              </a:rPr>
              <a:t> as quickly as possible.</a:t>
            </a:r>
          </a:p>
        </p:txBody>
      </p:sp>
    </p:spTree>
    <p:extLst>
      <p:ext uri="{BB962C8B-B14F-4D97-AF65-F5344CB8AC3E}">
        <p14:creationId xmlns:p14="http://schemas.microsoft.com/office/powerpoint/2010/main" val="308240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11" name="Picture 8" descr="Image result for saint john ambulance logo">
            <a:extLst>
              <a:ext uri="{FF2B5EF4-FFF2-40B4-BE49-F238E27FC236}">
                <a16:creationId xmlns:a16="http://schemas.microsoft.com/office/drawing/2014/main" id="{B1730D02-222C-41E1-B8FE-931E85D3CD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442" b="29614"/>
          <a:stretch/>
        </p:blipFill>
        <p:spPr bwMode="auto">
          <a:xfrm>
            <a:off x="8934169" y="5165201"/>
            <a:ext cx="2920068" cy="12247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69A6B90-5EF0-4C19-915C-D9EA009A62FB}"/>
              </a:ext>
            </a:extLst>
          </p:cNvPr>
          <p:cNvSpPr txBox="1"/>
          <p:nvPr/>
        </p:nvSpPr>
        <p:spPr>
          <a:xfrm>
            <a:off x="2542265" y="1094874"/>
            <a:ext cx="6094602" cy="2585323"/>
          </a:xfrm>
          <a:prstGeom prst="rect">
            <a:avLst/>
          </a:prstGeom>
          <a:noFill/>
        </p:spPr>
        <p:txBody>
          <a:bodyPr wrap="square">
            <a:spAutoFit/>
          </a:bodyPr>
          <a:lstStyle/>
          <a:p>
            <a:pPr algn="l"/>
            <a:r>
              <a:rPr lang="en-GB" b="1" i="0" dirty="0">
                <a:solidFill>
                  <a:srgbClr val="000000"/>
                </a:solidFill>
                <a:effectLst/>
                <a:latin typeface="Whitney A"/>
              </a:rPr>
              <a:t>Breathing.</a:t>
            </a:r>
            <a:r>
              <a:rPr lang="en-GB" b="0" i="0" dirty="0">
                <a:solidFill>
                  <a:srgbClr val="363636"/>
                </a:solidFill>
                <a:effectLst/>
                <a:latin typeface="Whitney A"/>
              </a:rPr>
              <a:t> You now need to check if the casualty is breathing normally. Place your ear above their mouth, looking down their body. Listen for sounds of breathing and see if you can feel their breath on your cheek. Watch to see if their chest moves. Do this for 10 seconds.</a:t>
            </a:r>
          </a:p>
          <a:p>
            <a:pPr algn="l">
              <a:buFont typeface="Arial" panose="020B0604020202020204" pitchFamily="34" charset="0"/>
              <a:buChar char="•"/>
            </a:pPr>
            <a:r>
              <a:rPr lang="en-GB" b="0" i="0" dirty="0">
                <a:solidFill>
                  <a:srgbClr val="363636"/>
                </a:solidFill>
                <a:effectLst/>
                <a:latin typeface="Whitney A"/>
              </a:rPr>
              <a:t>If they are unresponsive and not breathing, you need to call 999/112 for emergency help and start </a:t>
            </a:r>
            <a:r>
              <a:rPr lang="en-GB" dirty="0">
                <a:solidFill>
                  <a:srgbClr val="363636"/>
                </a:solidFill>
                <a:latin typeface="Whitney A"/>
              </a:rPr>
              <a:t>CPR </a:t>
            </a:r>
            <a:r>
              <a:rPr lang="en-GB" b="0" i="0" dirty="0">
                <a:solidFill>
                  <a:srgbClr val="363636"/>
                </a:solidFill>
                <a:effectLst/>
                <a:latin typeface="Whitney A"/>
              </a:rPr>
              <a:t>straight away. Ask a helper to find and bring a defibrillator (AED).</a:t>
            </a:r>
          </a:p>
          <a:p>
            <a:pPr algn="l">
              <a:buFont typeface="Arial" panose="020B0604020202020204" pitchFamily="34" charset="0"/>
              <a:buChar char="•"/>
            </a:pPr>
            <a:r>
              <a:rPr lang="en-GB" b="0" i="0" dirty="0">
                <a:solidFill>
                  <a:srgbClr val="363636"/>
                </a:solidFill>
                <a:effectLst/>
                <a:latin typeface="Whitney A"/>
              </a:rPr>
              <a:t>If they are responsive and breathing move on to circulation.</a:t>
            </a:r>
          </a:p>
        </p:txBody>
      </p:sp>
      <p:sp>
        <p:nvSpPr>
          <p:cNvPr id="12" name="TextBox 11">
            <a:extLst>
              <a:ext uri="{FF2B5EF4-FFF2-40B4-BE49-F238E27FC236}">
                <a16:creationId xmlns:a16="http://schemas.microsoft.com/office/drawing/2014/main" id="{734699E0-84EA-460C-AE07-76214FAB3D58}"/>
              </a:ext>
            </a:extLst>
          </p:cNvPr>
          <p:cNvSpPr txBox="1"/>
          <p:nvPr/>
        </p:nvSpPr>
        <p:spPr>
          <a:xfrm>
            <a:off x="2542265" y="3870843"/>
            <a:ext cx="6094602" cy="2308324"/>
          </a:xfrm>
          <a:prstGeom prst="rect">
            <a:avLst/>
          </a:prstGeom>
          <a:noFill/>
        </p:spPr>
        <p:txBody>
          <a:bodyPr wrap="square">
            <a:spAutoFit/>
          </a:bodyPr>
          <a:lstStyle/>
          <a:p>
            <a:pPr algn="l"/>
            <a:r>
              <a:rPr lang="en-GB" b="1" i="0" dirty="0">
                <a:solidFill>
                  <a:srgbClr val="000000"/>
                </a:solidFill>
                <a:effectLst/>
                <a:latin typeface="Whitney A"/>
              </a:rPr>
              <a:t>Circulation.</a:t>
            </a:r>
            <a:r>
              <a:rPr lang="en-GB" b="0" i="0" dirty="0">
                <a:solidFill>
                  <a:srgbClr val="363636"/>
                </a:solidFill>
                <a:effectLst/>
                <a:latin typeface="Whitney A"/>
              </a:rPr>
              <a:t> Once you have established they are breathing, look and check for any signs of </a:t>
            </a:r>
            <a:r>
              <a:rPr lang="en-GB" b="0" i="0" u="none" strike="noStrike" dirty="0">
                <a:solidFill>
                  <a:srgbClr val="363636"/>
                </a:solidFill>
                <a:effectLst/>
                <a:latin typeface="Whitney A"/>
              </a:rPr>
              <a:t>Severe Bleeding.</a:t>
            </a:r>
            <a:endParaRPr lang="en-GB" b="0" i="0" dirty="0">
              <a:solidFill>
                <a:srgbClr val="363636"/>
              </a:solidFill>
              <a:effectLst/>
              <a:latin typeface="Whitney A"/>
            </a:endParaRPr>
          </a:p>
          <a:p>
            <a:pPr algn="l">
              <a:buFont typeface="Arial" panose="020B0604020202020204" pitchFamily="34" charset="0"/>
              <a:buChar char="•"/>
            </a:pPr>
            <a:r>
              <a:rPr lang="en-GB" b="0" i="0" dirty="0">
                <a:solidFill>
                  <a:srgbClr val="363636"/>
                </a:solidFill>
                <a:effectLst/>
                <a:latin typeface="Whitney A"/>
              </a:rPr>
              <a:t>If they are bleeding severely you will need to control and treat the bleeding by applying direct pressure to the wound. Call 999/112 for emergency help.</a:t>
            </a:r>
          </a:p>
          <a:p>
            <a:pPr algn="l">
              <a:buFont typeface="Arial" panose="020B0604020202020204" pitchFamily="34" charset="0"/>
              <a:buChar char="•"/>
            </a:pPr>
            <a:r>
              <a:rPr lang="en-GB" b="0" i="0" dirty="0">
                <a:solidFill>
                  <a:srgbClr val="363636"/>
                </a:solidFill>
                <a:effectLst/>
                <a:latin typeface="Whitney A"/>
              </a:rPr>
              <a:t>If they are unresponsive and breathing but with no bleeding, put them in the </a:t>
            </a:r>
            <a:r>
              <a:rPr lang="en-GB" b="0" i="0" u="none" strike="noStrike" dirty="0">
                <a:solidFill>
                  <a:srgbClr val="363636"/>
                </a:solidFill>
                <a:effectLst/>
                <a:latin typeface="Whitney A"/>
              </a:rPr>
              <a:t>Recovery </a:t>
            </a:r>
            <a:r>
              <a:rPr lang="en-GB" dirty="0">
                <a:solidFill>
                  <a:srgbClr val="363636"/>
                </a:solidFill>
                <a:latin typeface="Whitney A"/>
              </a:rPr>
              <a:t>Position </a:t>
            </a:r>
            <a:r>
              <a:rPr lang="en-GB" b="0" i="0" dirty="0">
                <a:solidFill>
                  <a:srgbClr val="363636"/>
                </a:solidFill>
                <a:effectLst/>
                <a:latin typeface="Whitney A"/>
              </a:rPr>
              <a:t>and call 999/112 for emergency help.</a:t>
            </a:r>
          </a:p>
        </p:txBody>
      </p:sp>
      <p:pic>
        <p:nvPicPr>
          <p:cNvPr id="13" name="Picture 2" descr="Image result for call  999 112">
            <a:extLst>
              <a:ext uri="{FF2B5EF4-FFF2-40B4-BE49-F238E27FC236}">
                <a16:creationId xmlns:a16="http://schemas.microsoft.com/office/drawing/2014/main" id="{370003AC-1867-48A6-9D34-FDB3FF376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786" y="5703638"/>
            <a:ext cx="951058" cy="95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0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D7D2F24B-C6D7-4BF7-81EB-103E83F24A2C}"/>
              </a:ext>
            </a:extLst>
          </p:cNvPr>
          <p:cNvSpPr txBox="1"/>
          <p:nvPr/>
        </p:nvSpPr>
        <p:spPr>
          <a:xfrm>
            <a:off x="2451683" y="493435"/>
            <a:ext cx="8194088" cy="1323439"/>
          </a:xfrm>
          <a:prstGeom prst="rect">
            <a:avLst/>
          </a:prstGeom>
          <a:noFill/>
        </p:spPr>
        <p:txBody>
          <a:bodyPr wrap="square">
            <a:spAutoFit/>
          </a:bodyPr>
          <a:lstStyle/>
          <a:p>
            <a:pPr marL="0" indent="0" algn="ctr">
              <a:buNone/>
            </a:pPr>
            <a:r>
              <a:rPr lang="en-GB" sz="4000" dirty="0">
                <a:cs typeface="Times New Roman" panose="02020603050405020304" pitchFamily="18" charset="0"/>
              </a:rPr>
              <a:t>What kind of injuries and conditions might occur in your care setting?</a:t>
            </a:r>
          </a:p>
        </p:txBody>
      </p:sp>
      <p:sp>
        <p:nvSpPr>
          <p:cNvPr id="6" name="TextBox 5">
            <a:extLst>
              <a:ext uri="{FF2B5EF4-FFF2-40B4-BE49-F238E27FC236}">
                <a16:creationId xmlns:a16="http://schemas.microsoft.com/office/drawing/2014/main" id="{8E2EEA55-6638-4B8F-A35F-42AE86A20E40}"/>
              </a:ext>
            </a:extLst>
          </p:cNvPr>
          <p:cNvSpPr txBox="1"/>
          <p:nvPr/>
        </p:nvSpPr>
        <p:spPr>
          <a:xfrm>
            <a:off x="715099" y="2539223"/>
            <a:ext cx="10593261" cy="3114058"/>
          </a:xfrm>
          <a:prstGeom prst="rect">
            <a:avLst/>
          </a:prstGeom>
          <a:noFill/>
        </p:spPr>
        <p:txBody>
          <a:bodyPr wrap="square">
            <a:spAutoFit/>
          </a:bodyPr>
          <a:lstStyle/>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Cuts 				 	UTI Water Infection</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Bruises				Postural Hypertension</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Slip, Trips, Falls			Muscle Spasm</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Burns &amp; Scalds			Autonomic Dysreflexia </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Choking 				Chest Infections</a:t>
            </a:r>
          </a:p>
        </p:txBody>
      </p:sp>
    </p:spTree>
    <p:extLst>
      <p:ext uri="{BB962C8B-B14F-4D97-AF65-F5344CB8AC3E}">
        <p14:creationId xmlns:p14="http://schemas.microsoft.com/office/powerpoint/2010/main" val="3921465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3462</TotalTime>
  <Words>3748</Words>
  <Application>Microsoft Office PowerPoint</Application>
  <PresentationFormat>Widescreen</PresentationFormat>
  <Paragraphs>307</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Avenir W01</vt:lpstr>
      <vt:lpstr>Calibri</vt:lpstr>
      <vt:lpstr>Calibri Light</vt:lpstr>
      <vt:lpstr>Times New Roman</vt:lpstr>
      <vt:lpstr>Whitney 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Bebb</dc:creator>
  <cp:lastModifiedBy>Carol Bebb</cp:lastModifiedBy>
  <cp:revision>79</cp:revision>
  <dcterms:created xsi:type="dcterms:W3CDTF">2021-02-10T13:23:41Z</dcterms:created>
  <dcterms:modified xsi:type="dcterms:W3CDTF">2021-03-16T13:16:15Z</dcterms:modified>
</cp:coreProperties>
</file>