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2" r:id="rId8"/>
    <p:sldId id="263" r:id="rId9"/>
    <p:sldId id="264" r:id="rId10"/>
    <p:sldId id="265" r:id="rId11"/>
    <p:sldId id="275" r:id="rId12"/>
    <p:sldId id="274" r:id="rId13"/>
    <p:sldId id="266" r:id="rId14"/>
    <p:sldId id="267" r:id="rId15"/>
    <p:sldId id="270" r:id="rId16"/>
    <p:sldId id="273" r:id="rId17"/>
    <p:sldId id="271" r:id="rId18"/>
    <p:sldId id="272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3746B-9328-4CEE-986A-AF5ABBC86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2F3DD5-A2A4-466C-B8C6-89F754818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F1D53-F712-4D0A-AFFA-955DABFE3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2D06-11A1-4637-A025-A4BDE20C013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CA4CD-3852-4381-8931-5B4DDD09E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F3312-DEE9-4B1D-ADEE-85AD32F6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659B-DAA8-436B-8A38-7497F7705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58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4E8B0-EEC6-4BB2-901E-7981DF7F9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F940E1-6D4A-42A9-B8D3-D66398D6B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9E178-F554-46CB-B35F-C102B8B7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2D06-11A1-4637-A025-A4BDE20C013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A95C4-812E-4E67-B8FD-EE25262E0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051DE-7E13-4F5F-B3E9-40224FAE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659B-DAA8-436B-8A38-7497F7705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37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9B1A40-B29E-4BAE-A4E0-4FF1D9E5C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F6D4A-5716-4A31-A59F-712CF7B6D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00239-E3D1-4BA2-A719-F08132298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2D06-11A1-4637-A025-A4BDE20C013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49930-7455-461D-923A-1A735655D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F738A-1FC3-4DA6-A9EA-2A95F866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659B-DAA8-436B-8A38-7497F7705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53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BC22D-BE29-4C6C-934C-2BE5C23FD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CA706-8880-4171-BA07-3E479C18C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85435-7F76-476E-9D59-A42510F90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2D06-11A1-4637-A025-A4BDE20C013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F8922-8D5F-4B8E-9845-8362DC832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7922F-F493-4178-8C7E-250E492AC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659B-DAA8-436B-8A38-7497F7705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15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8F465-9248-4828-8749-1AE61AC9F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3E081-9B3A-4B96-BE9B-52E3C88B7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966D2-BE64-48B1-AF57-13BFD208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2D06-11A1-4637-A025-A4BDE20C013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91624-F928-4B83-8F21-311BD93A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CD0DE-425C-4AEA-BB32-994CE55A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659B-DAA8-436B-8A38-7497F7705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84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7CB94-3D28-42A9-BA78-88373DC3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8E2E0-6157-4D55-B2C7-3BB3E953B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5DFC1-AE81-48E1-B653-6F76F6BD0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7B13C-8583-4C72-B946-9452677B2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2D06-11A1-4637-A025-A4BDE20C013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28EDC-22CB-4DB8-85A2-1FAB1685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9B58B-75C3-466B-AD43-5BA2BF4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659B-DAA8-436B-8A38-7497F7705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30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D1C4D-077A-40B5-955F-FB537741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78E74-BD5D-4C80-8D4B-0317E310E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A3DC2-1C51-47F2-91BC-029C2E4C9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E86D9-6277-44DD-A555-17470D685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CD4302-351D-454F-BB88-B247D2B95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B945FC-43F4-4AC3-BFB4-1DB1F8F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2D06-11A1-4637-A025-A4BDE20C013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086FA-4414-4143-9FA7-49106E5D5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07A05F-1251-4FC6-8A85-6B129542A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659B-DAA8-436B-8A38-7497F7705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56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02830-8090-43D5-80DB-E75C21F40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40D555-657A-4A6E-A10E-348210EAD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2D06-11A1-4637-A025-A4BDE20C013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6AE01-6012-4281-B091-8D67474DB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CB9A2-0DF6-4705-91D4-A0693FBD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659B-DAA8-436B-8A38-7497F7705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40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E3399F-0B75-4B74-950D-DD60081F9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2D06-11A1-4637-A025-A4BDE20C013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95F1BC-9AB6-4630-8B0E-B3B9C8B50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1AAA6-52F9-4301-99B1-4B29195E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659B-DAA8-436B-8A38-7497F7705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27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E5A5D-69CC-47F8-851A-80B11CA7C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ACA0D-CE49-4E9F-96B2-9FCB1E7DF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6EA8A-8584-4D87-8217-2B006FFA7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EC680-0A88-402A-BDFE-7BECB078E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2D06-11A1-4637-A025-A4BDE20C013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21244-7CCB-4DA1-894F-C2A80E8E5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A791B-9EC8-41CC-84A6-CC6B77B9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659B-DAA8-436B-8A38-7497F7705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34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7DE63-9214-4E73-8646-F1B3777B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FE6CBF-577B-41CA-826A-E16C1DB81B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8E7A7-C8B9-4B55-84B1-E308235E1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DEAC1-E2BC-4855-9EE4-764106C1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2D06-11A1-4637-A025-A4BDE20C013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CB73D-48B3-460F-8B7E-16C2D1BC3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E8A88-7D67-4971-981E-E3B4424E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659B-DAA8-436B-8A38-7497F7705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17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AFA32A-F1D8-4236-A7FD-866D7452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AA7EF-30E2-462E-8158-460BE0BE4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1D3C0-240E-451B-85D2-8B83340E8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92D06-11A1-4637-A025-A4BDE20C013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9F6BD-DA51-40F1-992D-36F1CE607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DFBEB-CD30-43AB-977A-6230E09DD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E659B-DAA8-436B-8A38-7497F7705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29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cid:image002.jpg@01D6A3BC.697B8490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cid:b6233b09-d89d-455b-a3b2-2ddf077ae1c7@GBRP123.PROD.OUTLOOK.COM" TargetMode="Externa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56" y="323254"/>
            <a:ext cx="1329043" cy="95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3E1ED2-819F-43FD-A9FF-8D33189A419F}"/>
              </a:ext>
            </a:extLst>
          </p:cNvPr>
          <p:cNvSpPr txBox="1"/>
          <p:nvPr/>
        </p:nvSpPr>
        <p:spPr>
          <a:xfrm>
            <a:off x="4435614" y="561077"/>
            <a:ext cx="3651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/>
              <a:t>Human Rights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08C9C-0A6D-420F-9797-9EFAA47DA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812" y="2911784"/>
            <a:ext cx="5286375" cy="2686050"/>
          </a:xfrm>
          <a:prstGeom prst="rect">
            <a:avLst/>
          </a:prstGeom>
        </p:spPr>
      </p:pic>
      <p:pic>
        <p:nvPicPr>
          <p:cNvPr id="12290" name="Picture 2" descr="Human Rights in Northern Ireland: What if the Human Rights Act were  repealed? - Research Matters">
            <a:extLst>
              <a:ext uri="{FF2B5EF4-FFF2-40B4-BE49-F238E27FC236}">
                <a16:creationId xmlns:a16="http://schemas.microsoft.com/office/drawing/2014/main" id="{E77C030A-7F21-4169-AD56-0111D99C4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1197284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05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56" y="323254"/>
            <a:ext cx="1329043" cy="951058"/>
          </a:xfrm>
          <a:prstGeom prst="rect">
            <a:avLst/>
          </a:prstGeom>
        </p:spPr>
      </p:pic>
      <p:pic>
        <p:nvPicPr>
          <p:cNvPr id="4" name="Picture 2" descr="Maslow%27s_hierarchy_of_needs[1]">
            <a:extLst>
              <a:ext uri="{FF2B5EF4-FFF2-40B4-BE49-F238E27FC236}">
                <a16:creationId xmlns:a16="http://schemas.microsoft.com/office/drawing/2014/main" id="{A4877A34-D74A-42D9-A6EE-11DE1EB70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34" y="936584"/>
            <a:ext cx="8208963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DDA019CC-B1AB-4486-920B-5320D2A9A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934" y="1071623"/>
            <a:ext cx="274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dirty="0">
                <a:latin typeface="+mn-lt"/>
              </a:rPr>
              <a:t>Maslow’s Hierarchy of needs</a:t>
            </a:r>
          </a:p>
        </p:txBody>
      </p:sp>
    </p:spTree>
    <p:extLst>
      <p:ext uri="{BB962C8B-B14F-4D97-AF65-F5344CB8AC3E}">
        <p14:creationId xmlns:p14="http://schemas.microsoft.com/office/powerpoint/2010/main" val="1327855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56" y="323254"/>
            <a:ext cx="1329043" cy="951058"/>
          </a:xfrm>
          <a:prstGeom prst="rect">
            <a:avLst/>
          </a:prstGeom>
        </p:spPr>
      </p:pic>
      <p:pic>
        <p:nvPicPr>
          <p:cNvPr id="10242" name="Picture 2" descr="What is Person-Centered Care? — Care Connect | Person-Centered Care App">
            <a:extLst>
              <a:ext uri="{FF2B5EF4-FFF2-40B4-BE49-F238E27FC236}">
                <a16:creationId xmlns:a16="http://schemas.microsoft.com/office/drawing/2014/main" id="{D3C22584-C242-4099-B13A-BA1B461D7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2238374"/>
            <a:ext cx="320992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17715E-DCFD-46F1-B4FC-DF0CDD8FEBEA}"/>
              </a:ext>
            </a:extLst>
          </p:cNvPr>
          <p:cNvSpPr txBox="1"/>
          <p:nvPr/>
        </p:nvSpPr>
        <p:spPr>
          <a:xfrm>
            <a:off x="2981325" y="444840"/>
            <a:ext cx="7991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/>
              <a:t>What is Person Centred Care ?</a:t>
            </a:r>
          </a:p>
        </p:txBody>
      </p:sp>
    </p:spTree>
    <p:extLst>
      <p:ext uri="{BB962C8B-B14F-4D97-AF65-F5344CB8AC3E}">
        <p14:creationId xmlns:p14="http://schemas.microsoft.com/office/powerpoint/2010/main" val="1682745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56" y="323254"/>
            <a:ext cx="1329043" cy="9510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2D74CD-B86C-48A9-A2E3-52CB4841EB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30"/>
          <a:stretch/>
        </p:blipFill>
        <p:spPr>
          <a:xfrm>
            <a:off x="2362200" y="1119187"/>
            <a:ext cx="8401050" cy="527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03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56" y="323254"/>
            <a:ext cx="1329043" cy="951058"/>
          </a:xfrm>
          <a:prstGeom prst="rect">
            <a:avLst/>
          </a:prstGeom>
        </p:spPr>
      </p:pic>
      <p:pic>
        <p:nvPicPr>
          <p:cNvPr id="4" name="Picture 2" descr="Image result for equality and diversity powerpoint">
            <a:extLst>
              <a:ext uri="{FF2B5EF4-FFF2-40B4-BE49-F238E27FC236}">
                <a16:creationId xmlns:a16="http://schemas.microsoft.com/office/drawing/2014/main" id="{6FFB289E-7296-4CE1-A1E4-3267E4276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66" y="435886"/>
            <a:ext cx="8066198" cy="60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523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56" y="323254"/>
            <a:ext cx="1329043" cy="9510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D96A25-188F-4784-B4F0-7066CEC6A70D}"/>
              </a:ext>
            </a:extLst>
          </p:cNvPr>
          <p:cNvSpPr txBox="1"/>
          <p:nvPr/>
        </p:nvSpPr>
        <p:spPr>
          <a:xfrm>
            <a:off x="3201099" y="422959"/>
            <a:ext cx="7914314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the Equality Act 2010 there are 9 protected characteristics </a:t>
            </a:r>
          </a:p>
        </p:txBody>
      </p:sp>
      <p:pic>
        <p:nvPicPr>
          <p:cNvPr id="5" name="Picture 8" descr="Image result for equality act 9 points">
            <a:extLst>
              <a:ext uri="{FF2B5EF4-FFF2-40B4-BE49-F238E27FC236}">
                <a16:creationId xmlns:a16="http://schemas.microsoft.com/office/drawing/2014/main" id="{061352A4-0A02-425D-ADA2-A77CB56E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59" y="1326728"/>
            <a:ext cx="4170184" cy="512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608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56" y="323254"/>
            <a:ext cx="1329043" cy="9510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A8104-9429-4E97-A4A0-5ABC34AB31B4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779414-E5FC-4648-9018-6E1156931EAD}"/>
              </a:ext>
            </a:extLst>
          </p:cNvPr>
          <p:cNvSpPr txBox="1"/>
          <p:nvPr/>
        </p:nvSpPr>
        <p:spPr>
          <a:xfrm>
            <a:off x="631209" y="3003975"/>
            <a:ext cx="106771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Contact your Line manager and discuss , we are available 9am </a:t>
            </a:r>
            <a:r>
              <a:rPr lang="en-GB" sz="1800" dirty="0" err="1"/>
              <a:t>til</a:t>
            </a:r>
            <a:r>
              <a:rPr lang="en-GB" sz="1800" dirty="0"/>
              <a:t> 4.30pm (but many times outside of these hours) </a:t>
            </a:r>
          </a:p>
          <a:p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If it is urgent please call the on call number provided to you at the end of this training</a:t>
            </a:r>
            <a:r>
              <a:rPr lang="en-GB" dirty="0"/>
              <a:t> d</a:t>
            </a:r>
            <a:r>
              <a:rPr lang="en-GB" sz="1800" dirty="0"/>
              <a:t>ocument , this is very important .</a:t>
            </a:r>
          </a:p>
          <a:p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If you are unhappy with your line managers response both Managing Directors are contactable at Spinal Homecare’s Head Office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75E451-3569-44F4-B69A-EECA84154699}"/>
              </a:ext>
            </a:extLst>
          </p:cNvPr>
          <p:cNvSpPr txBox="1"/>
          <p:nvPr/>
        </p:nvSpPr>
        <p:spPr>
          <a:xfrm>
            <a:off x="2922484" y="619345"/>
            <a:ext cx="6094602" cy="138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to do if you feel you have been treated unfairly ?</a:t>
            </a:r>
          </a:p>
        </p:txBody>
      </p:sp>
      <p:pic>
        <p:nvPicPr>
          <p:cNvPr id="10" name="Picture 4" descr="Image result for equality act powerpoint">
            <a:extLst>
              <a:ext uri="{FF2B5EF4-FFF2-40B4-BE49-F238E27FC236}">
                <a16:creationId xmlns:a16="http://schemas.microsoft.com/office/drawing/2014/main" id="{622325BD-77A6-405E-AAFA-5CE6F9C26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052" y="802740"/>
            <a:ext cx="1948873" cy="101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764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3E301-F2A6-426A-BC26-A8B7502D63A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9F5AE-B273-4736-B1DB-A0DF75098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05" y="390023"/>
            <a:ext cx="1329043" cy="951058"/>
          </a:xfrm>
          <a:prstGeom prst="rect">
            <a:avLst/>
          </a:prstGeom>
        </p:spPr>
      </p:pic>
      <p:sp>
        <p:nvSpPr>
          <p:cNvPr id="4" name="AutoShape 4" descr="Image result for equality act 9 points">
            <a:extLst>
              <a:ext uri="{FF2B5EF4-FFF2-40B4-BE49-F238E27FC236}">
                <a16:creationId xmlns:a16="http://schemas.microsoft.com/office/drawing/2014/main" id="{E295F138-584A-4054-9EF3-7F608F4A48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-30061"/>
            <a:ext cx="3611461" cy="36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ADF 8134 Protected Characteristics Image 030918 002">
            <a:extLst>
              <a:ext uri="{FF2B5EF4-FFF2-40B4-BE49-F238E27FC236}">
                <a16:creationId xmlns:a16="http://schemas.microsoft.com/office/drawing/2014/main" id="{0C1317B4-53E3-42CD-9986-1FD55A72F5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7C5DFE-8707-48FB-BAB9-4A3B7AED94FB}"/>
              </a:ext>
            </a:extLst>
          </p:cNvPr>
          <p:cNvSpPr txBox="1"/>
          <p:nvPr/>
        </p:nvSpPr>
        <p:spPr>
          <a:xfrm>
            <a:off x="1968137" y="3378330"/>
            <a:ext cx="71758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Clients have a right to expect that information about them will be held in confidence. This is central to the trust between them, their professional care team and their carer. </a:t>
            </a:r>
          </a:p>
          <a:p>
            <a:endParaRPr lang="en-GB" dirty="0"/>
          </a:p>
          <a:p>
            <a:r>
              <a:rPr lang="en-GB" sz="1400" dirty="0"/>
              <a:t>https://www.slam.nhs.uk/media/13524/carers-and-confidentiality.pdf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53CB7-1784-43C5-9C3A-C9751E8250D2}"/>
              </a:ext>
            </a:extLst>
          </p:cNvPr>
          <p:cNvSpPr txBox="1"/>
          <p:nvPr/>
        </p:nvSpPr>
        <p:spPr>
          <a:xfrm>
            <a:off x="4419600" y="619345"/>
            <a:ext cx="609600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Confidentiality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2612A1-D053-4F6A-8AE9-FE4340D5B400}"/>
              </a:ext>
            </a:extLst>
          </p:cNvPr>
          <p:cNvSpPr txBox="1"/>
          <p:nvPr/>
        </p:nvSpPr>
        <p:spPr>
          <a:xfrm>
            <a:off x="1968137" y="2404361"/>
            <a:ext cx="7036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Duty of confidentiality </a:t>
            </a:r>
          </a:p>
        </p:txBody>
      </p:sp>
      <p:pic>
        <p:nvPicPr>
          <p:cNvPr id="9" name="Picture 2" descr="Image result for confidentiality icon">
            <a:extLst>
              <a:ext uri="{FF2B5EF4-FFF2-40B4-BE49-F238E27FC236}">
                <a16:creationId xmlns:a16="http://schemas.microsoft.com/office/drawing/2014/main" id="{18344C51-FC72-4499-A356-63860F73F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14167" r="18446" b="38966"/>
          <a:stretch/>
        </p:blipFill>
        <p:spPr bwMode="auto">
          <a:xfrm>
            <a:off x="9144001" y="940525"/>
            <a:ext cx="1863634" cy="149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924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56" y="323254"/>
            <a:ext cx="1329043" cy="9510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C3B503-A5AB-40D8-A417-0C8235774822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utoShape 4" descr="Image result for equality act 9 points">
            <a:extLst>
              <a:ext uri="{FF2B5EF4-FFF2-40B4-BE49-F238E27FC236}">
                <a16:creationId xmlns:a16="http://schemas.microsoft.com/office/drawing/2014/main" id="{DB014C57-CE5F-4D75-AEB6-3CE68FFBEE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-30061"/>
            <a:ext cx="3611461" cy="36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6" descr="ADF 8134 Protected Characteristics Image 030918 002">
            <a:extLst>
              <a:ext uri="{FF2B5EF4-FFF2-40B4-BE49-F238E27FC236}">
                <a16:creationId xmlns:a16="http://schemas.microsoft.com/office/drawing/2014/main" id="{772C11BA-7FCD-4DB0-8171-70F0A5E5D5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2" descr="Image result for Mentorship">
            <a:extLst>
              <a:ext uri="{FF2B5EF4-FFF2-40B4-BE49-F238E27FC236}">
                <a16:creationId xmlns:a16="http://schemas.microsoft.com/office/drawing/2014/main" id="{F26D62B8-573E-49AA-AD0D-0F78D483F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161" y="509587"/>
            <a:ext cx="3296873" cy="185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40AB2CC7-5227-482E-AE83-D8345D331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8" t="10927" r="3789" b="-841"/>
          <a:stretch>
            <a:fillRect/>
          </a:stretch>
        </p:blipFill>
        <p:spPr bwMode="auto">
          <a:xfrm>
            <a:off x="5300662" y="2326205"/>
            <a:ext cx="159067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" descr="https://spinalhomecare.co.uk/wp-content/uploads/2019/02/KS-3.jpg">
            <a:extLst>
              <a:ext uri="{FF2B5EF4-FFF2-40B4-BE49-F238E27FC236}">
                <a16:creationId xmlns:a16="http://schemas.microsoft.com/office/drawing/2014/main" id="{DBFFA4A6-BAE0-49B2-BEB0-3D59CE1E4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75" y="2319601"/>
            <a:ext cx="1420813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8B04821C-3F57-4550-8154-F7C2BF7FF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469" y="2327339"/>
            <a:ext cx="1404938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F1A9218-1813-411F-825C-DFD55C5BCAEF}"/>
              </a:ext>
            </a:extLst>
          </p:cNvPr>
          <p:cNvSpPr txBox="1"/>
          <p:nvPr/>
        </p:nvSpPr>
        <p:spPr>
          <a:xfrm>
            <a:off x="838200" y="4505437"/>
            <a:ext cx="10401299" cy="2032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Spinal Homecare we like to see our PA’s supported , after your online induction you will be given a mentor.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Mentor is there to support you into the role of PA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Supervisions are every 3 months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to us we don’t bite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B2FAD0-FD6C-452D-95D6-62E8224AE4A9}"/>
              </a:ext>
            </a:extLst>
          </p:cNvPr>
          <p:cNvSpPr txBox="1"/>
          <p:nvPr/>
        </p:nvSpPr>
        <p:spPr>
          <a:xfrm>
            <a:off x="5300662" y="3692911"/>
            <a:ext cx="1698720" cy="435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1000" dirty="0">
                <a:effectLst/>
              </a:rPr>
              <a:t>Kirsty Sims – Regional </a:t>
            </a:r>
            <a:br>
              <a:rPr lang="en-GB" sz="1000" dirty="0"/>
            </a:br>
            <a:r>
              <a:rPr lang="en-GB" sz="1000" dirty="0">
                <a:effectLst/>
              </a:rPr>
              <a:t>Care Manager (South East)</a:t>
            </a:r>
            <a:endParaRPr lang="en-GB" sz="1000" dirty="0">
              <a:effectLst/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95FFED-DDDD-4A44-A698-9983CF19EF57}"/>
              </a:ext>
            </a:extLst>
          </p:cNvPr>
          <p:cNvSpPr txBox="1"/>
          <p:nvPr/>
        </p:nvSpPr>
        <p:spPr>
          <a:xfrm>
            <a:off x="7268592" y="3715091"/>
            <a:ext cx="1698720" cy="435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1000" dirty="0">
                <a:effectLst/>
              </a:rPr>
              <a:t>Michelle Howard – Regional </a:t>
            </a:r>
            <a:br>
              <a:rPr lang="en-GB" sz="1000" dirty="0">
                <a:effectLst/>
              </a:rPr>
            </a:br>
            <a:r>
              <a:rPr lang="en-GB" sz="1000" dirty="0">
                <a:effectLst/>
              </a:rPr>
              <a:t>Care Manager (Swindon)</a:t>
            </a:r>
            <a:endParaRPr lang="en-GB" sz="1000" dirty="0">
              <a:effectLst/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7E7212-6C9C-4825-B2A8-BD12656D6B1A}"/>
              </a:ext>
            </a:extLst>
          </p:cNvPr>
          <p:cNvSpPr txBox="1"/>
          <p:nvPr/>
        </p:nvSpPr>
        <p:spPr>
          <a:xfrm>
            <a:off x="3397705" y="3732276"/>
            <a:ext cx="1794912" cy="401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900" dirty="0">
                <a:effectLst/>
              </a:rPr>
              <a:t>Lisa Wright – Regional </a:t>
            </a:r>
            <a:br>
              <a:rPr lang="en-GB" sz="900" dirty="0"/>
            </a:br>
            <a:r>
              <a:rPr lang="en-GB" sz="900" dirty="0">
                <a:effectLst/>
              </a:rPr>
              <a:t>Care Manager (Midlands+ North)</a:t>
            </a:r>
            <a:endParaRPr lang="en-GB" sz="900" dirty="0">
              <a:effectLst/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54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56" y="323254"/>
            <a:ext cx="1329043" cy="951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5AA72E-3B8E-4320-AC07-520AE9397696}"/>
              </a:ext>
            </a:extLst>
          </p:cNvPr>
          <p:cNvSpPr txBox="1"/>
          <p:nvPr/>
        </p:nvSpPr>
        <p:spPr>
          <a:xfrm>
            <a:off x="397592" y="2083745"/>
            <a:ext cx="89750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Supervision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is the regular, contact between a </a:t>
            </a:r>
            <a:r>
              <a:rPr lang="en-GB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supervisor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and a </a:t>
            </a:r>
            <a:r>
              <a:rPr lang="en-GB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social care worker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in which to monitor and reflect on practice; review and prioritise work with individuals; provide guidance and </a:t>
            </a:r>
            <a:r>
              <a:rPr lang="en-GB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support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and identify areas of work that need development.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4E69F1-01DE-4B06-AC13-4DFD0AFA0A3C}"/>
              </a:ext>
            </a:extLst>
          </p:cNvPr>
          <p:cNvSpPr txBox="1"/>
          <p:nvPr/>
        </p:nvSpPr>
        <p:spPr>
          <a:xfrm>
            <a:off x="397592" y="1457414"/>
            <a:ext cx="501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What is a Supervision ?</a:t>
            </a:r>
          </a:p>
        </p:txBody>
      </p:sp>
      <p:pic>
        <p:nvPicPr>
          <p:cNvPr id="1026" name="Picture 2" descr="Max mit Fragezeichen 3 | CONEXIÓN PERMANENTE.">
            <a:extLst>
              <a:ext uri="{FF2B5EF4-FFF2-40B4-BE49-F238E27FC236}">
                <a16:creationId xmlns:a16="http://schemas.microsoft.com/office/drawing/2014/main" id="{9458290D-67F3-4247-B667-6B9A21935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588" y="50375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611C6F-C24C-489A-9D9B-43701E89A3CA}"/>
              </a:ext>
            </a:extLst>
          </p:cNvPr>
          <p:cNvSpPr txBox="1"/>
          <p:nvPr/>
        </p:nvSpPr>
        <p:spPr>
          <a:xfrm>
            <a:off x="397592" y="4509400"/>
            <a:ext cx="9146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purpose of </a:t>
            </a:r>
            <a:r>
              <a:rPr lang="en-GB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appraisal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is to develop and support staff so that they can perform at their best for the organisation. The </a:t>
            </a:r>
            <a:r>
              <a:rPr lang="en-GB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appraisal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meeting provides the opportunity to: review past and current performance. discuss performance strengths and areas for improvement.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368939-87D7-4560-8E0D-A46F397AE790}"/>
              </a:ext>
            </a:extLst>
          </p:cNvPr>
          <p:cNvSpPr txBox="1"/>
          <p:nvPr/>
        </p:nvSpPr>
        <p:spPr>
          <a:xfrm>
            <a:off x="397592" y="373487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u="sng" dirty="0"/>
              <a:t>What is an Appraisal ?</a:t>
            </a:r>
          </a:p>
        </p:txBody>
      </p:sp>
    </p:spTree>
    <p:extLst>
      <p:ext uri="{BB962C8B-B14F-4D97-AF65-F5344CB8AC3E}">
        <p14:creationId xmlns:p14="http://schemas.microsoft.com/office/powerpoint/2010/main" val="1969083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56" y="323254"/>
            <a:ext cx="1329043" cy="951058"/>
          </a:xfrm>
          <a:prstGeom prst="rect">
            <a:avLst/>
          </a:prstGeom>
        </p:spPr>
      </p:pic>
      <p:pic>
        <p:nvPicPr>
          <p:cNvPr id="11268" name="Picture 4" descr="Understanding Lunch-Break Policy Rules for Technicians - Security Sales &amp;  Integration">
            <a:extLst>
              <a:ext uri="{FF2B5EF4-FFF2-40B4-BE49-F238E27FC236}">
                <a16:creationId xmlns:a16="http://schemas.microsoft.com/office/drawing/2014/main" id="{37782619-24D0-47E1-923D-DB4415517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7" y="1375410"/>
            <a:ext cx="6296025" cy="377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84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56" y="323254"/>
            <a:ext cx="1329043" cy="951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9C6E3D-39D6-498B-B752-41FF506F8BAC}"/>
              </a:ext>
            </a:extLst>
          </p:cNvPr>
          <p:cNvSpPr txBox="1"/>
          <p:nvPr/>
        </p:nvSpPr>
        <p:spPr>
          <a:xfrm>
            <a:off x="1771999" y="1527910"/>
            <a:ext cx="8991251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3200" dirty="0"/>
              <a:t>To raise awareness of legislation that ensures that clients with spinal cord injuries are treated fairly and are not discriminated against.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3200" dirty="0"/>
              <a:t>Understand the importance of confidentiality.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3200" dirty="0"/>
              <a:t>Understanding the importance of ‘Person Centred Care’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3200" dirty="0"/>
              <a:t>What support you will receive from Spinal Homecare and your progression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FE4526-1842-43C1-BF5E-DF84E10D81BB}"/>
              </a:ext>
            </a:extLst>
          </p:cNvPr>
          <p:cNvSpPr txBox="1"/>
          <p:nvPr/>
        </p:nvSpPr>
        <p:spPr>
          <a:xfrm>
            <a:off x="2933700" y="42945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en-US" sz="4000" u="sng" dirty="0"/>
              <a:t>Aims of the Session</a:t>
            </a:r>
          </a:p>
        </p:txBody>
      </p:sp>
    </p:spTree>
    <p:extLst>
      <p:ext uri="{BB962C8B-B14F-4D97-AF65-F5344CB8AC3E}">
        <p14:creationId xmlns:p14="http://schemas.microsoft.com/office/powerpoint/2010/main" val="3067006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56" y="323254"/>
            <a:ext cx="1329043" cy="951058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BD7C6FF3-CCE6-4466-AFBE-E1828BC0C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406709"/>
            <a:ext cx="76962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000" u="sng" dirty="0">
                <a:latin typeface="+mn-lt"/>
              </a:rPr>
              <a:t>The Human Rights Act</a:t>
            </a:r>
          </a:p>
          <a:p>
            <a:pPr algn="ctr" eaLnBrk="1" hangingPunct="1">
              <a:spcBef>
                <a:spcPct val="50000"/>
              </a:spcBef>
            </a:pPr>
            <a:endParaRPr lang="en-GB" altLang="en-US" sz="2800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endParaRPr lang="en-GB" altLang="en-US" sz="2800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endParaRPr lang="en-GB" altLang="en-US" sz="2800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endParaRPr lang="en-GB" altLang="en-US" sz="2800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3200" dirty="0">
                <a:latin typeface="+mn-lt"/>
              </a:rPr>
              <a:t>This 1998 Act brings the rights from the European Convention on Human Rights into UK law</a:t>
            </a:r>
          </a:p>
        </p:txBody>
      </p:sp>
      <p:pic>
        <p:nvPicPr>
          <p:cNvPr id="5" name="Picture 2" descr="Human Rights in Northern Ireland: What if the Human Rights Act were  repealed? - Research Matters">
            <a:extLst>
              <a:ext uri="{FF2B5EF4-FFF2-40B4-BE49-F238E27FC236}">
                <a16:creationId xmlns:a16="http://schemas.microsoft.com/office/drawing/2014/main" id="{54BD0CFF-5EBD-41FB-8886-E00DD5520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1274312"/>
            <a:ext cx="3662392" cy="234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546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56" y="323254"/>
            <a:ext cx="1329043" cy="951058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D6D3DDC2-ACBC-4846-AE02-5922E2C33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502" y="2767100"/>
            <a:ext cx="9665298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dirty="0">
                <a:latin typeface="+mn-lt"/>
              </a:rPr>
              <a:t>There is a Court of Human Rights in Strasbourg where people can go to claim their ‘rights’ under the convention.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3200" dirty="0">
                <a:latin typeface="+mn-lt"/>
              </a:rPr>
              <a:t>Courts in the UK can also be used to uphold the ‘Human Rights’</a:t>
            </a:r>
          </a:p>
          <a:p>
            <a:pPr eaLnBrk="1" hangingPunct="1">
              <a:spcBef>
                <a:spcPct val="50000"/>
              </a:spcBef>
            </a:pPr>
            <a:endParaRPr lang="en-GB" altLang="en-US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B884E-6200-4922-BDBF-7C2556117FD3}"/>
              </a:ext>
            </a:extLst>
          </p:cNvPr>
          <p:cNvSpPr txBox="1"/>
          <p:nvPr/>
        </p:nvSpPr>
        <p:spPr>
          <a:xfrm>
            <a:off x="1695799" y="432199"/>
            <a:ext cx="102009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en-US" sz="4000" u="sng" dirty="0">
                <a:latin typeface="+mn-lt"/>
              </a:rPr>
              <a:t>European Convention on Human Rights (ECHR)</a:t>
            </a:r>
          </a:p>
        </p:txBody>
      </p:sp>
      <p:pic>
        <p:nvPicPr>
          <p:cNvPr id="8194" name="Picture 2" descr="Brexit, the Good Friday Agreement and the European Convention on Human  Rights | IIEA">
            <a:extLst>
              <a:ext uri="{FF2B5EF4-FFF2-40B4-BE49-F238E27FC236}">
                <a16:creationId xmlns:a16="http://schemas.microsoft.com/office/drawing/2014/main" id="{C9DA59C6-2E15-4D9F-B905-4788E57FE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2" y="1274312"/>
            <a:ext cx="34956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9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56" y="323254"/>
            <a:ext cx="1329043" cy="951058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7263A782-299C-4035-B232-BB3F2C054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850" y="-476846"/>
            <a:ext cx="1072515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GB" altLang="en-US" sz="40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4000" dirty="0">
                <a:latin typeface="+mn-lt"/>
              </a:rPr>
              <a:t>There are 16 rights in the Human Rights Act, each one is called an Article.</a:t>
            </a:r>
          </a:p>
          <a:p>
            <a:pPr algn="ctr" eaLnBrk="1" hangingPunct="1">
              <a:spcBef>
                <a:spcPct val="50000"/>
              </a:spcBef>
            </a:pPr>
            <a:endParaRPr lang="en-GB" altLang="en-US" sz="4000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endParaRPr lang="en-GB" altLang="en-US" sz="40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GB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833C63FC-46C5-4353-86EA-4839D4C7F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37"/>
          <a:stretch/>
        </p:blipFill>
        <p:spPr bwMode="auto">
          <a:xfrm>
            <a:off x="6809244" y="1939200"/>
            <a:ext cx="3486151" cy="414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38E10162-EA5F-45B4-BF6B-78CA3ED21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347" y="2356283"/>
            <a:ext cx="5867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600" dirty="0">
                <a:latin typeface="+mn-lt"/>
              </a:rPr>
              <a:t>The right to life.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600" dirty="0">
                <a:latin typeface="+mn-lt"/>
              </a:rPr>
              <a:t>The right to freedom of torture and inhuman or degrading treatment or punishment.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600" dirty="0">
                <a:latin typeface="+mn-lt"/>
              </a:rPr>
              <a:t>The right to freedom from slavery, servitude and forced or compulsory labour.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600" dirty="0">
                <a:latin typeface="+mn-lt"/>
              </a:rPr>
              <a:t>The right to liberty and security of person.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600" dirty="0">
                <a:latin typeface="+mn-lt"/>
              </a:rPr>
              <a:t>The right to a fair and public trial within a reasonable time.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600" dirty="0">
                <a:latin typeface="+mn-lt"/>
              </a:rPr>
              <a:t>The right to freedom from retrospective criminal law and no punishment without law.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600" dirty="0">
                <a:latin typeface="+mn-lt"/>
              </a:rPr>
              <a:t>The right to respect for private and family life, home and correspondence. </a:t>
            </a:r>
          </a:p>
        </p:txBody>
      </p:sp>
    </p:spTree>
    <p:extLst>
      <p:ext uri="{BB962C8B-B14F-4D97-AF65-F5344CB8AC3E}">
        <p14:creationId xmlns:p14="http://schemas.microsoft.com/office/powerpoint/2010/main" val="342833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56" y="323254"/>
            <a:ext cx="1329043" cy="951058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43291CA2-6387-4086-A129-06F9882F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1659687"/>
            <a:ext cx="508635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dirty="0">
                <a:latin typeface="+mn-lt"/>
              </a:rPr>
              <a:t>8. The right to freedom of thought, conscience and religion.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 dirty="0">
                <a:latin typeface="+mn-lt"/>
              </a:rPr>
              <a:t>9. The right to freedom of expression.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 dirty="0">
                <a:latin typeface="+mn-lt"/>
              </a:rPr>
              <a:t>10. The right to freedom of assembly and association.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 dirty="0">
                <a:latin typeface="+mn-lt"/>
              </a:rPr>
              <a:t>11. The right to marry and found a family.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 dirty="0">
                <a:latin typeface="+mn-lt"/>
              </a:rPr>
              <a:t>12. The prohibition of discrimination in the enjoyment of convention rights.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 dirty="0">
                <a:latin typeface="+mn-lt"/>
              </a:rPr>
              <a:t>13. The right to peaceful enjoyment of possessions and protection of property.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 dirty="0">
                <a:latin typeface="+mn-lt"/>
              </a:rPr>
              <a:t>14. The right of access to an education.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 dirty="0">
                <a:latin typeface="+mn-lt"/>
              </a:rPr>
              <a:t>15. The right of free elections.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 dirty="0">
                <a:latin typeface="+mn-lt"/>
              </a:rPr>
              <a:t>16. The right not to be subjected to the death penalty.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2EC385A-2406-40B7-B3FD-A5A7B924E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5"/>
          <a:stretch/>
        </p:blipFill>
        <p:spPr bwMode="auto">
          <a:xfrm>
            <a:off x="6860099" y="1274312"/>
            <a:ext cx="3829050" cy="457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25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56" y="323254"/>
            <a:ext cx="1329043" cy="951058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CDCB8B88-105D-403C-BCC1-CA0A0C494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474" y="1632600"/>
            <a:ext cx="884872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GB" altLang="en-US" sz="3200" u="sng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3200" dirty="0">
                <a:latin typeface="+mn-lt"/>
              </a:rPr>
              <a:t>The Commission wants to stop inequality, remove discrimination, strengthen good relations between people, and promote and protect human rights.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3200" dirty="0">
                <a:latin typeface="+mn-lt"/>
              </a:rPr>
              <a:t>The Commission has also taken over the role of the Disability Rights Commission and will work to stop discrimination against disabled people.</a:t>
            </a:r>
          </a:p>
        </p:txBody>
      </p:sp>
      <p:pic>
        <p:nvPicPr>
          <p:cNvPr id="5122" name="Picture 2" descr="Equality and Human Rights Commission - Wikipedia">
            <a:extLst>
              <a:ext uri="{FF2B5EF4-FFF2-40B4-BE49-F238E27FC236}">
                <a16:creationId xmlns:a16="http://schemas.microsoft.com/office/drawing/2014/main" id="{A8007FAE-F40A-4D2D-899E-118128CE7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743" y="431050"/>
            <a:ext cx="4518513" cy="161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335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56" y="323254"/>
            <a:ext cx="1329043" cy="951058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9B6EE269-205C-418E-B82C-90611884E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1778877"/>
            <a:ext cx="921067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GB" altLang="en-US" sz="2800" u="sng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latin typeface="+mn-lt"/>
              </a:rPr>
              <a:t>The Disability Discrimination Act was implemented to address the discrimination faced by disabled people in the UK.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8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latin typeface="+mn-lt"/>
              </a:rPr>
              <a:t>Disabilities is defined as a ‘physical or mental impairment, which has a substantial and long term effect on a persons ability to carry out normal day to day activities’</a:t>
            </a:r>
          </a:p>
          <a:p>
            <a:pPr algn="ctr" eaLnBrk="1" hangingPunct="1">
              <a:spcBef>
                <a:spcPct val="50000"/>
              </a:spcBef>
            </a:pPr>
            <a:endParaRPr lang="en-GB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C844B-F0EC-49B2-AF5E-D62569E8EC3B}"/>
              </a:ext>
            </a:extLst>
          </p:cNvPr>
          <p:cNvSpPr txBox="1"/>
          <p:nvPr/>
        </p:nvSpPr>
        <p:spPr>
          <a:xfrm>
            <a:off x="1695798" y="320709"/>
            <a:ext cx="101294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en-US" sz="4000" u="sng" dirty="0"/>
              <a:t>Disability Discrimination Act 1995 </a:t>
            </a:r>
            <a:br>
              <a:rPr lang="en-GB" altLang="en-US" sz="4000" u="sng" dirty="0"/>
            </a:br>
            <a:r>
              <a:rPr lang="en-GB" altLang="en-US" sz="4000" u="sng" dirty="0"/>
              <a:t>(updated 2005)</a:t>
            </a:r>
          </a:p>
        </p:txBody>
      </p:sp>
      <p:pic>
        <p:nvPicPr>
          <p:cNvPr id="4098" name="Picture 2" descr="Disability Poster Template | PosterMyWall">
            <a:extLst>
              <a:ext uri="{FF2B5EF4-FFF2-40B4-BE49-F238E27FC236}">
                <a16:creationId xmlns:a16="http://schemas.microsoft.com/office/drawing/2014/main" id="{EEB988D8-F4F2-4FEB-84B3-9A49B7663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0"/>
          <a:stretch/>
        </p:blipFill>
        <p:spPr bwMode="auto">
          <a:xfrm>
            <a:off x="9833432" y="3637943"/>
            <a:ext cx="2009775" cy="289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594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8DCC06-5B6F-4917-80DC-57C52BB7ED6D}"/>
              </a:ext>
            </a:extLst>
          </p:cNvPr>
          <p:cNvSpPr/>
          <p:nvPr/>
        </p:nvSpPr>
        <p:spPr>
          <a:xfrm>
            <a:off x="216976" y="185980"/>
            <a:ext cx="11763214" cy="65557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730E0-7FA8-470A-82FB-F2E342B3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56" y="323254"/>
            <a:ext cx="1329043" cy="951058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EAA5DA1F-76A9-44CD-B4BE-3739C5E2D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09" y="2022878"/>
            <a:ext cx="922972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latin typeface="+mn-lt"/>
              </a:rPr>
              <a:t>The Act is designed to prevent discrimination against people with disabilities in employment, access to education and transport, housing and obtaining goods and services.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latin typeface="+mn-lt"/>
              </a:rPr>
              <a:t>Employers and landlords must not treat a disabled person less favourably than a non disabled person.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latin typeface="+mn-lt"/>
              </a:rPr>
              <a:t>New transport facilities must meet the needs of disabled people and colleges, shops and other services must ensure that disabled people can use their services.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E0281-14F9-4626-A75D-F856355FC07F}"/>
              </a:ext>
            </a:extLst>
          </p:cNvPr>
          <p:cNvSpPr txBox="1"/>
          <p:nvPr/>
        </p:nvSpPr>
        <p:spPr>
          <a:xfrm>
            <a:off x="1695799" y="491522"/>
            <a:ext cx="98436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en-US" sz="4000" u="sng" dirty="0"/>
              <a:t>The Disability Discrimination Act 1995</a:t>
            </a:r>
          </a:p>
        </p:txBody>
      </p:sp>
      <p:pic>
        <p:nvPicPr>
          <p:cNvPr id="3074" name="Picture 2" descr="Disability and Voluntarism in British Policymaking | Voluntary Action  History Society">
            <a:extLst>
              <a:ext uri="{FF2B5EF4-FFF2-40B4-BE49-F238E27FC236}">
                <a16:creationId xmlns:a16="http://schemas.microsoft.com/office/drawing/2014/main" id="{9EDC909D-2C04-4A20-8E5F-86D69EC55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735" y="411133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25E02E-E84B-4C24-B2D6-711E54A20CDD}"/>
              </a:ext>
            </a:extLst>
          </p:cNvPr>
          <p:cNvSpPr txBox="1"/>
          <p:nvPr/>
        </p:nvSpPr>
        <p:spPr>
          <a:xfrm>
            <a:off x="4145280" y="12792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800" dirty="0">
                <a:latin typeface="+mn-lt"/>
              </a:rPr>
              <a:t>(now part of the equality act 2010)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19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5542</TotalTime>
  <Words>842</Words>
  <Application>Microsoft Office PowerPoint</Application>
  <PresentationFormat>Widescreen</PresentationFormat>
  <Paragraphs>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</vt:lpstr>
      <vt:lpstr>Calibri</vt:lpstr>
      <vt:lpstr>Calibri Light</vt:lpstr>
      <vt:lpstr>Comic Sans MS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Bebb</dc:creator>
  <cp:lastModifiedBy>Carol Bebb</cp:lastModifiedBy>
  <cp:revision>24</cp:revision>
  <dcterms:created xsi:type="dcterms:W3CDTF">2021-02-10T13:23:41Z</dcterms:created>
  <dcterms:modified xsi:type="dcterms:W3CDTF">2021-03-16T12:56:57Z</dcterms:modified>
</cp:coreProperties>
</file>