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8" r:id="rId13"/>
    <p:sldId id="269" r:id="rId14"/>
    <p:sldId id="270" r:id="rId15"/>
    <p:sldId id="273" r:id="rId16"/>
    <p:sldId id="271" r:id="rId17"/>
    <p:sldId id="274" r:id="rId18"/>
    <p:sldId id="272" r:id="rId19"/>
    <p:sldId id="278" r:id="rId20"/>
    <p:sldId id="279" r:id="rId21"/>
    <p:sldId id="277" r:id="rId22"/>
    <p:sldId id="267" r:id="rId23"/>
    <p:sldId id="275" r:id="rId24"/>
    <p:sldId id="276" r:id="rId25"/>
    <p:sldId id="282" r:id="rId26"/>
    <p:sldId id="283" r:id="rId27"/>
    <p:sldId id="280" r:id="rId28"/>
    <p:sldId id="281" r:id="rId29"/>
    <p:sldId id="284" r:id="rId3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110" d="100"/>
          <a:sy n="110" d="100"/>
        </p:scale>
        <p:origin x="630"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C3746B-9328-4CEE-986A-AF5ABBC86E0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6B2F3DD5-A2A4-466C-B8C6-89F75481815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3B6F1D53-F712-4D0A-AFFA-955DABFE3FC7}"/>
              </a:ext>
            </a:extLst>
          </p:cNvPr>
          <p:cNvSpPr>
            <a:spLocks noGrp="1"/>
          </p:cNvSpPr>
          <p:nvPr>
            <p:ph type="dt" sz="half" idx="10"/>
          </p:nvPr>
        </p:nvSpPr>
        <p:spPr/>
        <p:txBody>
          <a:bodyPr/>
          <a:lstStyle/>
          <a:p>
            <a:fld id="{26C92D06-11A1-4637-A025-A4BDE20C0138}" type="datetimeFigureOut">
              <a:rPr lang="en-GB" smtClean="0"/>
              <a:t>16/03/2021</a:t>
            </a:fld>
            <a:endParaRPr lang="en-GB"/>
          </a:p>
        </p:txBody>
      </p:sp>
      <p:sp>
        <p:nvSpPr>
          <p:cNvPr id="5" name="Footer Placeholder 4">
            <a:extLst>
              <a:ext uri="{FF2B5EF4-FFF2-40B4-BE49-F238E27FC236}">
                <a16:creationId xmlns:a16="http://schemas.microsoft.com/office/drawing/2014/main" id="{CF0CA4CD-3852-4381-8931-5B4DDD09EAA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DEF3312-DEE9-4B1D-ADEE-85AD32F6BCDA}"/>
              </a:ext>
            </a:extLst>
          </p:cNvPr>
          <p:cNvSpPr>
            <a:spLocks noGrp="1"/>
          </p:cNvSpPr>
          <p:nvPr>
            <p:ph type="sldNum" sz="quarter" idx="12"/>
          </p:nvPr>
        </p:nvSpPr>
        <p:spPr/>
        <p:txBody>
          <a:bodyPr/>
          <a:lstStyle/>
          <a:p>
            <a:fld id="{57AE659B-DAA8-436B-8A38-7497F7705DA8}" type="slidenum">
              <a:rPr lang="en-GB" smtClean="0"/>
              <a:t>‹#›</a:t>
            </a:fld>
            <a:endParaRPr lang="en-GB"/>
          </a:p>
        </p:txBody>
      </p:sp>
    </p:spTree>
    <p:extLst>
      <p:ext uri="{BB962C8B-B14F-4D97-AF65-F5344CB8AC3E}">
        <p14:creationId xmlns:p14="http://schemas.microsoft.com/office/powerpoint/2010/main" val="18505827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F4E8B0-EEC6-4BB2-901E-7981DF7F9D42}"/>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C4F940E1-6D4A-42A9-B8D3-D66398D6B9E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179E178-F554-46CB-B35F-C102B8B74C16}"/>
              </a:ext>
            </a:extLst>
          </p:cNvPr>
          <p:cNvSpPr>
            <a:spLocks noGrp="1"/>
          </p:cNvSpPr>
          <p:nvPr>
            <p:ph type="dt" sz="half" idx="10"/>
          </p:nvPr>
        </p:nvSpPr>
        <p:spPr/>
        <p:txBody>
          <a:bodyPr/>
          <a:lstStyle/>
          <a:p>
            <a:fld id="{26C92D06-11A1-4637-A025-A4BDE20C0138}" type="datetimeFigureOut">
              <a:rPr lang="en-GB" smtClean="0"/>
              <a:t>16/03/2021</a:t>
            </a:fld>
            <a:endParaRPr lang="en-GB"/>
          </a:p>
        </p:txBody>
      </p:sp>
      <p:sp>
        <p:nvSpPr>
          <p:cNvPr id="5" name="Footer Placeholder 4">
            <a:extLst>
              <a:ext uri="{FF2B5EF4-FFF2-40B4-BE49-F238E27FC236}">
                <a16:creationId xmlns:a16="http://schemas.microsoft.com/office/drawing/2014/main" id="{38DA95C4-812E-4E67-B8FD-EE25262E085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BA051DE-7E13-4F5F-B3E9-40224FAE54C9}"/>
              </a:ext>
            </a:extLst>
          </p:cNvPr>
          <p:cNvSpPr>
            <a:spLocks noGrp="1"/>
          </p:cNvSpPr>
          <p:nvPr>
            <p:ph type="sldNum" sz="quarter" idx="12"/>
          </p:nvPr>
        </p:nvSpPr>
        <p:spPr/>
        <p:txBody>
          <a:bodyPr/>
          <a:lstStyle/>
          <a:p>
            <a:fld id="{57AE659B-DAA8-436B-8A38-7497F7705DA8}" type="slidenum">
              <a:rPr lang="en-GB" smtClean="0"/>
              <a:t>‹#›</a:t>
            </a:fld>
            <a:endParaRPr lang="en-GB"/>
          </a:p>
        </p:txBody>
      </p:sp>
    </p:spTree>
    <p:extLst>
      <p:ext uri="{BB962C8B-B14F-4D97-AF65-F5344CB8AC3E}">
        <p14:creationId xmlns:p14="http://schemas.microsoft.com/office/powerpoint/2010/main" val="22143736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B9B1A40-B29E-4BAE-A4E0-4FF1D9E5C3BA}"/>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CE5F6D4A-5716-4A31-A59F-712CF7B6D34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4A00239-E3D1-4BA2-A719-F081322984B3}"/>
              </a:ext>
            </a:extLst>
          </p:cNvPr>
          <p:cNvSpPr>
            <a:spLocks noGrp="1"/>
          </p:cNvSpPr>
          <p:nvPr>
            <p:ph type="dt" sz="half" idx="10"/>
          </p:nvPr>
        </p:nvSpPr>
        <p:spPr/>
        <p:txBody>
          <a:bodyPr/>
          <a:lstStyle/>
          <a:p>
            <a:fld id="{26C92D06-11A1-4637-A025-A4BDE20C0138}" type="datetimeFigureOut">
              <a:rPr lang="en-GB" smtClean="0"/>
              <a:t>16/03/2021</a:t>
            </a:fld>
            <a:endParaRPr lang="en-GB"/>
          </a:p>
        </p:txBody>
      </p:sp>
      <p:sp>
        <p:nvSpPr>
          <p:cNvPr id="5" name="Footer Placeholder 4">
            <a:extLst>
              <a:ext uri="{FF2B5EF4-FFF2-40B4-BE49-F238E27FC236}">
                <a16:creationId xmlns:a16="http://schemas.microsoft.com/office/drawing/2014/main" id="{4F449930-7455-461D-923A-1A735655DAD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2EF738A-1FC3-4DA6-A9EA-2A95F8666694}"/>
              </a:ext>
            </a:extLst>
          </p:cNvPr>
          <p:cNvSpPr>
            <a:spLocks noGrp="1"/>
          </p:cNvSpPr>
          <p:nvPr>
            <p:ph type="sldNum" sz="quarter" idx="12"/>
          </p:nvPr>
        </p:nvSpPr>
        <p:spPr/>
        <p:txBody>
          <a:bodyPr/>
          <a:lstStyle/>
          <a:p>
            <a:fld id="{57AE659B-DAA8-436B-8A38-7497F7705DA8}" type="slidenum">
              <a:rPr lang="en-GB" smtClean="0"/>
              <a:t>‹#›</a:t>
            </a:fld>
            <a:endParaRPr lang="en-GB"/>
          </a:p>
        </p:txBody>
      </p:sp>
    </p:spTree>
    <p:extLst>
      <p:ext uri="{BB962C8B-B14F-4D97-AF65-F5344CB8AC3E}">
        <p14:creationId xmlns:p14="http://schemas.microsoft.com/office/powerpoint/2010/main" val="40895391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DBC22D-BE29-4C6C-934C-2BE5C23FDED1}"/>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1A7CA706-8880-4171-BA07-3E479C18C25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7685435-7F76-476E-9D59-A42510F9066F}"/>
              </a:ext>
            </a:extLst>
          </p:cNvPr>
          <p:cNvSpPr>
            <a:spLocks noGrp="1"/>
          </p:cNvSpPr>
          <p:nvPr>
            <p:ph type="dt" sz="half" idx="10"/>
          </p:nvPr>
        </p:nvSpPr>
        <p:spPr/>
        <p:txBody>
          <a:bodyPr/>
          <a:lstStyle/>
          <a:p>
            <a:fld id="{26C92D06-11A1-4637-A025-A4BDE20C0138}" type="datetimeFigureOut">
              <a:rPr lang="en-GB" smtClean="0"/>
              <a:t>16/03/2021</a:t>
            </a:fld>
            <a:endParaRPr lang="en-GB"/>
          </a:p>
        </p:txBody>
      </p:sp>
      <p:sp>
        <p:nvSpPr>
          <p:cNvPr id="5" name="Footer Placeholder 4">
            <a:extLst>
              <a:ext uri="{FF2B5EF4-FFF2-40B4-BE49-F238E27FC236}">
                <a16:creationId xmlns:a16="http://schemas.microsoft.com/office/drawing/2014/main" id="{4CDF8922-8D5F-4B8E-9845-8362DC832F5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D77922F-F493-4178-8C7E-250E492AC984}"/>
              </a:ext>
            </a:extLst>
          </p:cNvPr>
          <p:cNvSpPr>
            <a:spLocks noGrp="1"/>
          </p:cNvSpPr>
          <p:nvPr>
            <p:ph type="sldNum" sz="quarter" idx="12"/>
          </p:nvPr>
        </p:nvSpPr>
        <p:spPr/>
        <p:txBody>
          <a:bodyPr/>
          <a:lstStyle/>
          <a:p>
            <a:fld id="{57AE659B-DAA8-436B-8A38-7497F7705DA8}" type="slidenum">
              <a:rPr lang="en-GB" smtClean="0"/>
              <a:t>‹#›</a:t>
            </a:fld>
            <a:endParaRPr lang="en-GB"/>
          </a:p>
        </p:txBody>
      </p:sp>
    </p:spTree>
    <p:extLst>
      <p:ext uri="{BB962C8B-B14F-4D97-AF65-F5344CB8AC3E}">
        <p14:creationId xmlns:p14="http://schemas.microsoft.com/office/powerpoint/2010/main" val="13741528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B8F465-9248-4828-8749-1AE61AC9FDC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5D03E081-9B3A-4B96-BE9B-52E3C88B74E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1F966D2-BE64-48B1-AF57-13BFD208F3EB}"/>
              </a:ext>
            </a:extLst>
          </p:cNvPr>
          <p:cNvSpPr>
            <a:spLocks noGrp="1"/>
          </p:cNvSpPr>
          <p:nvPr>
            <p:ph type="dt" sz="half" idx="10"/>
          </p:nvPr>
        </p:nvSpPr>
        <p:spPr/>
        <p:txBody>
          <a:bodyPr/>
          <a:lstStyle/>
          <a:p>
            <a:fld id="{26C92D06-11A1-4637-A025-A4BDE20C0138}" type="datetimeFigureOut">
              <a:rPr lang="en-GB" smtClean="0"/>
              <a:t>16/03/2021</a:t>
            </a:fld>
            <a:endParaRPr lang="en-GB"/>
          </a:p>
        </p:txBody>
      </p:sp>
      <p:sp>
        <p:nvSpPr>
          <p:cNvPr id="5" name="Footer Placeholder 4">
            <a:extLst>
              <a:ext uri="{FF2B5EF4-FFF2-40B4-BE49-F238E27FC236}">
                <a16:creationId xmlns:a16="http://schemas.microsoft.com/office/drawing/2014/main" id="{B7B91624-F928-4B83-8F21-311BD93ACD8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92CD0DE-425C-4AEA-BB32-994CE55A1A84}"/>
              </a:ext>
            </a:extLst>
          </p:cNvPr>
          <p:cNvSpPr>
            <a:spLocks noGrp="1"/>
          </p:cNvSpPr>
          <p:nvPr>
            <p:ph type="sldNum" sz="quarter" idx="12"/>
          </p:nvPr>
        </p:nvSpPr>
        <p:spPr/>
        <p:txBody>
          <a:bodyPr/>
          <a:lstStyle/>
          <a:p>
            <a:fld id="{57AE659B-DAA8-436B-8A38-7497F7705DA8}" type="slidenum">
              <a:rPr lang="en-GB" smtClean="0"/>
              <a:t>‹#›</a:t>
            </a:fld>
            <a:endParaRPr lang="en-GB"/>
          </a:p>
        </p:txBody>
      </p:sp>
    </p:spTree>
    <p:extLst>
      <p:ext uri="{BB962C8B-B14F-4D97-AF65-F5344CB8AC3E}">
        <p14:creationId xmlns:p14="http://schemas.microsoft.com/office/powerpoint/2010/main" val="16888433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57CB94-3D28-42A9-BA78-88373DC31BD7}"/>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7648E2E0-6157-4D55-B2C7-3BB3E953B4A2}"/>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7FA5DFC1-AE81-48E1-B653-6F76F6BD05D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8647B13C-8583-4C72-B946-9452677B203E}"/>
              </a:ext>
            </a:extLst>
          </p:cNvPr>
          <p:cNvSpPr>
            <a:spLocks noGrp="1"/>
          </p:cNvSpPr>
          <p:nvPr>
            <p:ph type="dt" sz="half" idx="10"/>
          </p:nvPr>
        </p:nvSpPr>
        <p:spPr/>
        <p:txBody>
          <a:bodyPr/>
          <a:lstStyle/>
          <a:p>
            <a:fld id="{26C92D06-11A1-4637-A025-A4BDE20C0138}" type="datetimeFigureOut">
              <a:rPr lang="en-GB" smtClean="0"/>
              <a:t>16/03/2021</a:t>
            </a:fld>
            <a:endParaRPr lang="en-GB"/>
          </a:p>
        </p:txBody>
      </p:sp>
      <p:sp>
        <p:nvSpPr>
          <p:cNvPr id="6" name="Footer Placeholder 5">
            <a:extLst>
              <a:ext uri="{FF2B5EF4-FFF2-40B4-BE49-F238E27FC236}">
                <a16:creationId xmlns:a16="http://schemas.microsoft.com/office/drawing/2014/main" id="{B4728EDC-22CB-4DB8-85A2-1FAB1685173E}"/>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94E9B58B-75C3-466B-AD43-5BA2BF4EBAFF}"/>
              </a:ext>
            </a:extLst>
          </p:cNvPr>
          <p:cNvSpPr>
            <a:spLocks noGrp="1"/>
          </p:cNvSpPr>
          <p:nvPr>
            <p:ph type="sldNum" sz="quarter" idx="12"/>
          </p:nvPr>
        </p:nvSpPr>
        <p:spPr/>
        <p:txBody>
          <a:bodyPr/>
          <a:lstStyle/>
          <a:p>
            <a:fld id="{57AE659B-DAA8-436B-8A38-7497F7705DA8}" type="slidenum">
              <a:rPr lang="en-GB" smtClean="0"/>
              <a:t>‹#›</a:t>
            </a:fld>
            <a:endParaRPr lang="en-GB"/>
          </a:p>
        </p:txBody>
      </p:sp>
    </p:spTree>
    <p:extLst>
      <p:ext uri="{BB962C8B-B14F-4D97-AF65-F5344CB8AC3E}">
        <p14:creationId xmlns:p14="http://schemas.microsoft.com/office/powerpoint/2010/main" val="11443073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CD1C4D-077A-40B5-955F-FB53774162D7}"/>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1AA78E74-BD5D-4C80-8D4B-0317E310E3F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97A3DC2-1C51-47F2-91BC-029C2E4C9CC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12FE86D9-6277-44DD-A555-17470D68568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6CCD4302-351D-454F-BB88-B247D2B959B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8CB945FC-43F4-4AC3-BFB4-1DB1F8FE87AE}"/>
              </a:ext>
            </a:extLst>
          </p:cNvPr>
          <p:cNvSpPr>
            <a:spLocks noGrp="1"/>
          </p:cNvSpPr>
          <p:nvPr>
            <p:ph type="dt" sz="half" idx="10"/>
          </p:nvPr>
        </p:nvSpPr>
        <p:spPr/>
        <p:txBody>
          <a:bodyPr/>
          <a:lstStyle/>
          <a:p>
            <a:fld id="{26C92D06-11A1-4637-A025-A4BDE20C0138}" type="datetimeFigureOut">
              <a:rPr lang="en-GB" smtClean="0"/>
              <a:t>16/03/2021</a:t>
            </a:fld>
            <a:endParaRPr lang="en-GB"/>
          </a:p>
        </p:txBody>
      </p:sp>
      <p:sp>
        <p:nvSpPr>
          <p:cNvPr id="8" name="Footer Placeholder 7">
            <a:extLst>
              <a:ext uri="{FF2B5EF4-FFF2-40B4-BE49-F238E27FC236}">
                <a16:creationId xmlns:a16="http://schemas.microsoft.com/office/drawing/2014/main" id="{0B7086FA-4414-4143-9FA7-49106E5D5418}"/>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2607A05F-1251-4FC6-8A85-6B129542AD00}"/>
              </a:ext>
            </a:extLst>
          </p:cNvPr>
          <p:cNvSpPr>
            <a:spLocks noGrp="1"/>
          </p:cNvSpPr>
          <p:nvPr>
            <p:ph type="sldNum" sz="quarter" idx="12"/>
          </p:nvPr>
        </p:nvSpPr>
        <p:spPr/>
        <p:txBody>
          <a:bodyPr/>
          <a:lstStyle/>
          <a:p>
            <a:fld id="{57AE659B-DAA8-436B-8A38-7497F7705DA8}" type="slidenum">
              <a:rPr lang="en-GB" smtClean="0"/>
              <a:t>‹#›</a:t>
            </a:fld>
            <a:endParaRPr lang="en-GB"/>
          </a:p>
        </p:txBody>
      </p:sp>
    </p:spTree>
    <p:extLst>
      <p:ext uri="{BB962C8B-B14F-4D97-AF65-F5344CB8AC3E}">
        <p14:creationId xmlns:p14="http://schemas.microsoft.com/office/powerpoint/2010/main" val="28335635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002830-8090-43D5-80DB-E75C21F40B92}"/>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D840D555-657A-4A6E-A10E-348210EADE8C}"/>
              </a:ext>
            </a:extLst>
          </p:cNvPr>
          <p:cNvSpPr>
            <a:spLocks noGrp="1"/>
          </p:cNvSpPr>
          <p:nvPr>
            <p:ph type="dt" sz="half" idx="10"/>
          </p:nvPr>
        </p:nvSpPr>
        <p:spPr/>
        <p:txBody>
          <a:bodyPr/>
          <a:lstStyle/>
          <a:p>
            <a:fld id="{26C92D06-11A1-4637-A025-A4BDE20C0138}" type="datetimeFigureOut">
              <a:rPr lang="en-GB" smtClean="0"/>
              <a:t>16/03/2021</a:t>
            </a:fld>
            <a:endParaRPr lang="en-GB"/>
          </a:p>
        </p:txBody>
      </p:sp>
      <p:sp>
        <p:nvSpPr>
          <p:cNvPr id="4" name="Footer Placeholder 3">
            <a:extLst>
              <a:ext uri="{FF2B5EF4-FFF2-40B4-BE49-F238E27FC236}">
                <a16:creationId xmlns:a16="http://schemas.microsoft.com/office/drawing/2014/main" id="{BA46AE01-6012-4281-B091-8D67474DB44E}"/>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704CB9A2-0DF6-4705-91D4-A0693FBD7BA8}"/>
              </a:ext>
            </a:extLst>
          </p:cNvPr>
          <p:cNvSpPr>
            <a:spLocks noGrp="1"/>
          </p:cNvSpPr>
          <p:nvPr>
            <p:ph type="sldNum" sz="quarter" idx="12"/>
          </p:nvPr>
        </p:nvSpPr>
        <p:spPr/>
        <p:txBody>
          <a:bodyPr/>
          <a:lstStyle/>
          <a:p>
            <a:fld id="{57AE659B-DAA8-436B-8A38-7497F7705DA8}" type="slidenum">
              <a:rPr lang="en-GB" smtClean="0"/>
              <a:t>‹#›</a:t>
            </a:fld>
            <a:endParaRPr lang="en-GB"/>
          </a:p>
        </p:txBody>
      </p:sp>
    </p:spTree>
    <p:extLst>
      <p:ext uri="{BB962C8B-B14F-4D97-AF65-F5344CB8AC3E}">
        <p14:creationId xmlns:p14="http://schemas.microsoft.com/office/powerpoint/2010/main" val="23004059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2E3399F-0B75-4B74-950D-DD60081F9E37}"/>
              </a:ext>
            </a:extLst>
          </p:cNvPr>
          <p:cNvSpPr>
            <a:spLocks noGrp="1"/>
          </p:cNvSpPr>
          <p:nvPr>
            <p:ph type="dt" sz="half" idx="10"/>
          </p:nvPr>
        </p:nvSpPr>
        <p:spPr/>
        <p:txBody>
          <a:bodyPr/>
          <a:lstStyle/>
          <a:p>
            <a:fld id="{26C92D06-11A1-4637-A025-A4BDE20C0138}" type="datetimeFigureOut">
              <a:rPr lang="en-GB" smtClean="0"/>
              <a:t>16/03/2021</a:t>
            </a:fld>
            <a:endParaRPr lang="en-GB"/>
          </a:p>
        </p:txBody>
      </p:sp>
      <p:sp>
        <p:nvSpPr>
          <p:cNvPr id="3" name="Footer Placeholder 2">
            <a:extLst>
              <a:ext uri="{FF2B5EF4-FFF2-40B4-BE49-F238E27FC236}">
                <a16:creationId xmlns:a16="http://schemas.microsoft.com/office/drawing/2014/main" id="{1F95F1BC-9AB6-4630-8B0E-B3B9C8B5001F}"/>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5C31AAA6-52F9-4301-99B1-4B29195EF42D}"/>
              </a:ext>
            </a:extLst>
          </p:cNvPr>
          <p:cNvSpPr>
            <a:spLocks noGrp="1"/>
          </p:cNvSpPr>
          <p:nvPr>
            <p:ph type="sldNum" sz="quarter" idx="12"/>
          </p:nvPr>
        </p:nvSpPr>
        <p:spPr/>
        <p:txBody>
          <a:bodyPr/>
          <a:lstStyle/>
          <a:p>
            <a:fld id="{57AE659B-DAA8-436B-8A38-7497F7705DA8}" type="slidenum">
              <a:rPr lang="en-GB" smtClean="0"/>
              <a:t>‹#›</a:t>
            </a:fld>
            <a:endParaRPr lang="en-GB"/>
          </a:p>
        </p:txBody>
      </p:sp>
    </p:spTree>
    <p:extLst>
      <p:ext uri="{BB962C8B-B14F-4D97-AF65-F5344CB8AC3E}">
        <p14:creationId xmlns:p14="http://schemas.microsoft.com/office/powerpoint/2010/main" val="21182743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3E5A5D-69CC-47F8-851A-80B11CA7C00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6FCACA0D-CE49-4E9F-96B2-9FCB1E7DF30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1996EA8A-8584-4D87-8217-2B006FFA76E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16EC680-0A88-402A-BDFE-7BECB078E895}"/>
              </a:ext>
            </a:extLst>
          </p:cNvPr>
          <p:cNvSpPr>
            <a:spLocks noGrp="1"/>
          </p:cNvSpPr>
          <p:nvPr>
            <p:ph type="dt" sz="half" idx="10"/>
          </p:nvPr>
        </p:nvSpPr>
        <p:spPr/>
        <p:txBody>
          <a:bodyPr/>
          <a:lstStyle/>
          <a:p>
            <a:fld id="{26C92D06-11A1-4637-A025-A4BDE20C0138}" type="datetimeFigureOut">
              <a:rPr lang="en-GB" smtClean="0"/>
              <a:t>16/03/2021</a:t>
            </a:fld>
            <a:endParaRPr lang="en-GB"/>
          </a:p>
        </p:txBody>
      </p:sp>
      <p:sp>
        <p:nvSpPr>
          <p:cNvPr id="6" name="Footer Placeholder 5">
            <a:extLst>
              <a:ext uri="{FF2B5EF4-FFF2-40B4-BE49-F238E27FC236}">
                <a16:creationId xmlns:a16="http://schemas.microsoft.com/office/drawing/2014/main" id="{0CC21244-7CCB-4DA1-894F-C2A80E8E5FA7}"/>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41FA791B-9EC8-41CC-84A6-CC6B77B9BE73}"/>
              </a:ext>
            </a:extLst>
          </p:cNvPr>
          <p:cNvSpPr>
            <a:spLocks noGrp="1"/>
          </p:cNvSpPr>
          <p:nvPr>
            <p:ph type="sldNum" sz="quarter" idx="12"/>
          </p:nvPr>
        </p:nvSpPr>
        <p:spPr/>
        <p:txBody>
          <a:bodyPr/>
          <a:lstStyle/>
          <a:p>
            <a:fld id="{57AE659B-DAA8-436B-8A38-7497F7705DA8}" type="slidenum">
              <a:rPr lang="en-GB" smtClean="0"/>
              <a:t>‹#›</a:t>
            </a:fld>
            <a:endParaRPr lang="en-GB"/>
          </a:p>
        </p:txBody>
      </p:sp>
    </p:spTree>
    <p:extLst>
      <p:ext uri="{BB962C8B-B14F-4D97-AF65-F5344CB8AC3E}">
        <p14:creationId xmlns:p14="http://schemas.microsoft.com/office/powerpoint/2010/main" val="5413476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F7DE63-9214-4E73-8646-F1B3777B19B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E7FE6CBF-577B-41CA-826A-E16C1DB81B3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F908E7A7-C8B9-4B55-84B1-E308235E17C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90DEAC1-E2BC-4855-9EE4-764106C11106}"/>
              </a:ext>
            </a:extLst>
          </p:cNvPr>
          <p:cNvSpPr>
            <a:spLocks noGrp="1"/>
          </p:cNvSpPr>
          <p:nvPr>
            <p:ph type="dt" sz="half" idx="10"/>
          </p:nvPr>
        </p:nvSpPr>
        <p:spPr/>
        <p:txBody>
          <a:bodyPr/>
          <a:lstStyle/>
          <a:p>
            <a:fld id="{26C92D06-11A1-4637-A025-A4BDE20C0138}" type="datetimeFigureOut">
              <a:rPr lang="en-GB" smtClean="0"/>
              <a:t>16/03/2021</a:t>
            </a:fld>
            <a:endParaRPr lang="en-GB"/>
          </a:p>
        </p:txBody>
      </p:sp>
      <p:sp>
        <p:nvSpPr>
          <p:cNvPr id="6" name="Footer Placeholder 5">
            <a:extLst>
              <a:ext uri="{FF2B5EF4-FFF2-40B4-BE49-F238E27FC236}">
                <a16:creationId xmlns:a16="http://schemas.microsoft.com/office/drawing/2014/main" id="{012CB73D-48B3-460F-8B7E-16C2D1BC3051}"/>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E45E8A88-7D67-4971-981E-E3B4424E0A64}"/>
              </a:ext>
            </a:extLst>
          </p:cNvPr>
          <p:cNvSpPr>
            <a:spLocks noGrp="1"/>
          </p:cNvSpPr>
          <p:nvPr>
            <p:ph type="sldNum" sz="quarter" idx="12"/>
          </p:nvPr>
        </p:nvSpPr>
        <p:spPr/>
        <p:txBody>
          <a:bodyPr/>
          <a:lstStyle/>
          <a:p>
            <a:fld id="{57AE659B-DAA8-436B-8A38-7497F7705DA8}" type="slidenum">
              <a:rPr lang="en-GB" smtClean="0"/>
              <a:t>‹#›</a:t>
            </a:fld>
            <a:endParaRPr lang="en-GB"/>
          </a:p>
        </p:txBody>
      </p:sp>
    </p:spTree>
    <p:extLst>
      <p:ext uri="{BB962C8B-B14F-4D97-AF65-F5344CB8AC3E}">
        <p14:creationId xmlns:p14="http://schemas.microsoft.com/office/powerpoint/2010/main" val="5421763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9AFA32A-F1D8-4236-A7FD-866D74529BC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873AA7EF-30E2-462E-8158-460BE0BE41F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6C1D3C0-240E-451B-85D2-8B83340E856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6C92D06-11A1-4637-A025-A4BDE20C0138}" type="datetimeFigureOut">
              <a:rPr lang="en-GB" smtClean="0"/>
              <a:t>16/03/2021</a:t>
            </a:fld>
            <a:endParaRPr lang="en-GB"/>
          </a:p>
        </p:txBody>
      </p:sp>
      <p:sp>
        <p:nvSpPr>
          <p:cNvPr id="5" name="Footer Placeholder 4">
            <a:extLst>
              <a:ext uri="{FF2B5EF4-FFF2-40B4-BE49-F238E27FC236}">
                <a16:creationId xmlns:a16="http://schemas.microsoft.com/office/drawing/2014/main" id="{A599F6BD-DA51-40F1-992D-36F1CE607F8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B55DFBEB-CD30-43AB-977A-6230E09DDE1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7AE659B-DAA8-436B-8A38-7497F7705DA8}" type="slidenum">
              <a:rPr lang="en-GB" smtClean="0"/>
              <a:t>‹#›</a:t>
            </a:fld>
            <a:endParaRPr lang="en-GB"/>
          </a:p>
        </p:txBody>
      </p:sp>
    </p:spTree>
    <p:extLst>
      <p:ext uri="{BB962C8B-B14F-4D97-AF65-F5344CB8AC3E}">
        <p14:creationId xmlns:p14="http://schemas.microsoft.com/office/powerpoint/2010/main" val="426829437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5.jpeg"/></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08DCC06-5B6F-4917-80DC-57C52BB7ED6D}"/>
              </a:ext>
            </a:extLst>
          </p:cNvPr>
          <p:cNvSpPr/>
          <p:nvPr/>
        </p:nvSpPr>
        <p:spPr>
          <a:xfrm>
            <a:off x="216976" y="185980"/>
            <a:ext cx="11763214" cy="6555783"/>
          </a:xfrm>
          <a:prstGeom prst="rect">
            <a:avLst/>
          </a:prstGeom>
          <a:noFill/>
          <a:ln>
            <a:solidFill>
              <a:schemeClr val="accent5">
                <a:lumMod val="60000"/>
                <a:lumOff val="40000"/>
              </a:schemeClr>
            </a:solidFill>
          </a:ln>
          <a:effectLst>
            <a:glow rad="635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9" name="Picture 8">
            <a:extLst>
              <a:ext uri="{FF2B5EF4-FFF2-40B4-BE49-F238E27FC236}">
                <a16:creationId xmlns:a16="http://schemas.microsoft.com/office/drawing/2014/main" id="{5CD730E0-7FA8-470A-82FB-F2E342B3F5A7}"/>
              </a:ext>
            </a:extLst>
          </p:cNvPr>
          <p:cNvPicPr>
            <a:picLocks noChangeAspect="1"/>
          </p:cNvPicPr>
          <p:nvPr/>
        </p:nvPicPr>
        <p:blipFill>
          <a:blip r:embed="rId2"/>
          <a:stretch>
            <a:fillRect/>
          </a:stretch>
        </p:blipFill>
        <p:spPr>
          <a:xfrm>
            <a:off x="342237" y="417525"/>
            <a:ext cx="1329043" cy="951058"/>
          </a:xfrm>
          <a:prstGeom prst="rect">
            <a:avLst/>
          </a:prstGeom>
        </p:spPr>
      </p:pic>
      <p:sp>
        <p:nvSpPr>
          <p:cNvPr id="5" name="TextBox 4">
            <a:extLst>
              <a:ext uri="{FF2B5EF4-FFF2-40B4-BE49-F238E27FC236}">
                <a16:creationId xmlns:a16="http://schemas.microsoft.com/office/drawing/2014/main" id="{4D3EF9A9-D01D-4CF6-8915-41C853D281E4}"/>
              </a:ext>
            </a:extLst>
          </p:cNvPr>
          <p:cNvSpPr txBox="1"/>
          <p:nvPr/>
        </p:nvSpPr>
        <p:spPr>
          <a:xfrm>
            <a:off x="1796541" y="367785"/>
            <a:ext cx="9124317" cy="707886"/>
          </a:xfrm>
          <a:prstGeom prst="rect">
            <a:avLst/>
          </a:prstGeom>
          <a:noFill/>
        </p:spPr>
        <p:txBody>
          <a:bodyPr wrap="square">
            <a:spAutoFit/>
          </a:bodyPr>
          <a:lstStyle/>
          <a:p>
            <a:pPr algn="ctr"/>
            <a:r>
              <a:rPr lang="en-GB" altLang="en-US" sz="4000" b="1" u="sng" dirty="0">
                <a:latin typeface="+mn-lt"/>
              </a:rPr>
              <a:t>Safeguarding of Vulnerable Adults (SOVA)</a:t>
            </a:r>
            <a:endParaRPr lang="en-GB" sz="4000" u="sng" dirty="0"/>
          </a:p>
        </p:txBody>
      </p:sp>
      <p:pic>
        <p:nvPicPr>
          <p:cNvPr id="6" name="Picture 2">
            <a:extLst>
              <a:ext uri="{FF2B5EF4-FFF2-40B4-BE49-F238E27FC236}">
                <a16:creationId xmlns:a16="http://schemas.microsoft.com/office/drawing/2014/main" id="{C45765BC-994E-4819-A49A-66CF6BF18A1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488925" y="2272101"/>
            <a:ext cx="5087383" cy="3273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7270553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08DCC06-5B6F-4917-80DC-57C52BB7ED6D}"/>
              </a:ext>
            </a:extLst>
          </p:cNvPr>
          <p:cNvSpPr/>
          <p:nvPr/>
        </p:nvSpPr>
        <p:spPr>
          <a:xfrm>
            <a:off x="216976" y="185980"/>
            <a:ext cx="11763214" cy="6555783"/>
          </a:xfrm>
          <a:prstGeom prst="rect">
            <a:avLst/>
          </a:prstGeom>
          <a:noFill/>
          <a:ln>
            <a:solidFill>
              <a:schemeClr val="accent5">
                <a:lumMod val="60000"/>
                <a:lumOff val="40000"/>
              </a:schemeClr>
            </a:solidFill>
          </a:ln>
          <a:effectLst>
            <a:glow rad="635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9" name="Picture 8">
            <a:extLst>
              <a:ext uri="{FF2B5EF4-FFF2-40B4-BE49-F238E27FC236}">
                <a16:creationId xmlns:a16="http://schemas.microsoft.com/office/drawing/2014/main" id="{5CD730E0-7FA8-470A-82FB-F2E342B3F5A7}"/>
              </a:ext>
            </a:extLst>
          </p:cNvPr>
          <p:cNvPicPr>
            <a:picLocks noChangeAspect="1"/>
          </p:cNvPicPr>
          <p:nvPr/>
        </p:nvPicPr>
        <p:blipFill>
          <a:blip r:embed="rId2"/>
          <a:stretch>
            <a:fillRect/>
          </a:stretch>
        </p:blipFill>
        <p:spPr>
          <a:xfrm>
            <a:off x="715099" y="619345"/>
            <a:ext cx="1329043" cy="951058"/>
          </a:xfrm>
          <a:prstGeom prst="rect">
            <a:avLst/>
          </a:prstGeom>
        </p:spPr>
      </p:pic>
      <p:sp>
        <p:nvSpPr>
          <p:cNvPr id="5" name="TextBox 4">
            <a:extLst>
              <a:ext uri="{FF2B5EF4-FFF2-40B4-BE49-F238E27FC236}">
                <a16:creationId xmlns:a16="http://schemas.microsoft.com/office/drawing/2014/main" id="{1C3EDDCA-021B-46FE-9828-8A19F685F604}"/>
              </a:ext>
            </a:extLst>
          </p:cNvPr>
          <p:cNvSpPr txBox="1"/>
          <p:nvPr/>
        </p:nvSpPr>
        <p:spPr>
          <a:xfrm>
            <a:off x="1716642" y="619345"/>
            <a:ext cx="9007583" cy="707886"/>
          </a:xfrm>
          <a:prstGeom prst="rect">
            <a:avLst/>
          </a:prstGeom>
          <a:noFill/>
        </p:spPr>
        <p:txBody>
          <a:bodyPr wrap="square">
            <a:spAutoFit/>
          </a:bodyPr>
          <a:lstStyle/>
          <a:p>
            <a:pPr algn="ctr"/>
            <a:r>
              <a:rPr lang="en-GB" altLang="en-US" sz="4000" b="1" u="sng" dirty="0">
                <a:latin typeface="+mn-lt"/>
              </a:rPr>
              <a:t>Types of abuse</a:t>
            </a:r>
            <a:endParaRPr lang="en-GB" sz="4000" u="sng" dirty="0"/>
          </a:p>
        </p:txBody>
      </p:sp>
      <p:sp>
        <p:nvSpPr>
          <p:cNvPr id="7" name="TextBox 6">
            <a:extLst>
              <a:ext uri="{FF2B5EF4-FFF2-40B4-BE49-F238E27FC236}">
                <a16:creationId xmlns:a16="http://schemas.microsoft.com/office/drawing/2014/main" id="{26A120CD-90B3-4C2B-866D-C7EC4B149036}"/>
              </a:ext>
            </a:extLst>
          </p:cNvPr>
          <p:cNvSpPr txBox="1"/>
          <p:nvPr/>
        </p:nvSpPr>
        <p:spPr>
          <a:xfrm>
            <a:off x="581933" y="2062988"/>
            <a:ext cx="10772606" cy="3970318"/>
          </a:xfrm>
          <a:prstGeom prst="rect">
            <a:avLst/>
          </a:prstGeom>
          <a:noFill/>
        </p:spPr>
        <p:txBody>
          <a:bodyPr wrap="square">
            <a:spAutoFit/>
          </a:bodyPr>
          <a:lstStyle/>
          <a:p>
            <a:pPr eaLnBrk="1" hangingPunct="1"/>
            <a:r>
              <a:rPr lang="en-GB" altLang="en-US" sz="2800" dirty="0"/>
              <a:t>Physical</a:t>
            </a:r>
          </a:p>
          <a:p>
            <a:pPr eaLnBrk="1" hangingPunct="1"/>
            <a:r>
              <a:rPr lang="en-GB" altLang="en-US" sz="2800" dirty="0"/>
              <a:t>Sexual</a:t>
            </a:r>
          </a:p>
          <a:p>
            <a:pPr eaLnBrk="1" hangingPunct="1"/>
            <a:r>
              <a:rPr lang="en-GB" altLang="en-US" sz="2800" dirty="0"/>
              <a:t>Emotional </a:t>
            </a:r>
          </a:p>
          <a:p>
            <a:pPr eaLnBrk="1" hangingPunct="1"/>
            <a:r>
              <a:rPr lang="en-GB" altLang="en-US" sz="2800" dirty="0"/>
              <a:t>Neglect – neglect by self or neglect by others</a:t>
            </a:r>
          </a:p>
          <a:p>
            <a:pPr eaLnBrk="1" hangingPunct="1"/>
            <a:r>
              <a:rPr lang="en-GB" altLang="en-US" sz="2800" dirty="0"/>
              <a:t>Financial</a:t>
            </a:r>
          </a:p>
          <a:p>
            <a:pPr eaLnBrk="1" hangingPunct="1"/>
            <a:r>
              <a:rPr lang="en-GB" altLang="en-US" sz="2800" dirty="0"/>
              <a:t>Organisational</a:t>
            </a:r>
          </a:p>
          <a:p>
            <a:pPr eaLnBrk="1" hangingPunct="1"/>
            <a:r>
              <a:rPr lang="en-GB" altLang="en-US" sz="2800" dirty="0"/>
              <a:t>Discriminatory</a:t>
            </a:r>
          </a:p>
          <a:p>
            <a:pPr eaLnBrk="1" hangingPunct="1"/>
            <a:r>
              <a:rPr lang="en-GB" altLang="en-US" sz="2800" dirty="0"/>
              <a:t>Modern Slavery (Human Trafficking)</a:t>
            </a:r>
          </a:p>
          <a:p>
            <a:pPr eaLnBrk="1" hangingPunct="1"/>
            <a:r>
              <a:rPr lang="en-GB" altLang="en-US" sz="2800" dirty="0"/>
              <a:t>Domestic Violence (Honour based violence)</a:t>
            </a:r>
          </a:p>
        </p:txBody>
      </p:sp>
    </p:spTree>
    <p:extLst>
      <p:ext uri="{BB962C8B-B14F-4D97-AF65-F5344CB8AC3E}">
        <p14:creationId xmlns:p14="http://schemas.microsoft.com/office/powerpoint/2010/main" val="37079054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08DCC06-5B6F-4917-80DC-57C52BB7ED6D}"/>
              </a:ext>
            </a:extLst>
          </p:cNvPr>
          <p:cNvSpPr/>
          <p:nvPr/>
        </p:nvSpPr>
        <p:spPr>
          <a:xfrm>
            <a:off x="216976" y="185980"/>
            <a:ext cx="11763214" cy="6555783"/>
          </a:xfrm>
          <a:prstGeom prst="rect">
            <a:avLst/>
          </a:prstGeom>
          <a:noFill/>
          <a:ln>
            <a:solidFill>
              <a:schemeClr val="accent5">
                <a:lumMod val="60000"/>
                <a:lumOff val="40000"/>
              </a:schemeClr>
            </a:solidFill>
          </a:ln>
          <a:effectLst>
            <a:glow rad="635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9" name="Picture 8">
            <a:extLst>
              <a:ext uri="{FF2B5EF4-FFF2-40B4-BE49-F238E27FC236}">
                <a16:creationId xmlns:a16="http://schemas.microsoft.com/office/drawing/2014/main" id="{5CD730E0-7FA8-470A-82FB-F2E342B3F5A7}"/>
              </a:ext>
            </a:extLst>
          </p:cNvPr>
          <p:cNvPicPr>
            <a:picLocks noChangeAspect="1"/>
          </p:cNvPicPr>
          <p:nvPr/>
        </p:nvPicPr>
        <p:blipFill>
          <a:blip r:embed="rId2"/>
          <a:stretch>
            <a:fillRect/>
          </a:stretch>
        </p:blipFill>
        <p:spPr>
          <a:xfrm>
            <a:off x="715099" y="619345"/>
            <a:ext cx="1329043" cy="951058"/>
          </a:xfrm>
          <a:prstGeom prst="rect">
            <a:avLst/>
          </a:prstGeom>
        </p:spPr>
      </p:pic>
      <p:sp>
        <p:nvSpPr>
          <p:cNvPr id="5" name="TextBox 4">
            <a:extLst>
              <a:ext uri="{FF2B5EF4-FFF2-40B4-BE49-F238E27FC236}">
                <a16:creationId xmlns:a16="http://schemas.microsoft.com/office/drawing/2014/main" id="{DE382ACD-7146-4C8D-BFF7-65F716B7FA30}"/>
              </a:ext>
            </a:extLst>
          </p:cNvPr>
          <p:cNvSpPr txBox="1"/>
          <p:nvPr/>
        </p:nvSpPr>
        <p:spPr>
          <a:xfrm>
            <a:off x="1885318" y="538863"/>
            <a:ext cx="8934635" cy="707886"/>
          </a:xfrm>
          <a:prstGeom prst="rect">
            <a:avLst/>
          </a:prstGeom>
          <a:noFill/>
        </p:spPr>
        <p:txBody>
          <a:bodyPr wrap="square">
            <a:spAutoFit/>
          </a:bodyPr>
          <a:lstStyle/>
          <a:p>
            <a:pPr algn="ctr"/>
            <a:r>
              <a:rPr lang="en-GB" altLang="en-US" sz="4000" b="1" u="sng" dirty="0">
                <a:latin typeface="+mn-lt"/>
              </a:rPr>
              <a:t>General Indicators</a:t>
            </a:r>
            <a:endParaRPr lang="en-GB" sz="4000" u="sng" dirty="0"/>
          </a:p>
        </p:txBody>
      </p:sp>
      <p:sp>
        <p:nvSpPr>
          <p:cNvPr id="7" name="TextBox 6">
            <a:extLst>
              <a:ext uri="{FF2B5EF4-FFF2-40B4-BE49-F238E27FC236}">
                <a16:creationId xmlns:a16="http://schemas.microsoft.com/office/drawing/2014/main" id="{23436DD9-FD06-41E7-9C85-7CC52B99D41A}"/>
              </a:ext>
            </a:extLst>
          </p:cNvPr>
          <p:cNvSpPr txBox="1"/>
          <p:nvPr/>
        </p:nvSpPr>
        <p:spPr>
          <a:xfrm>
            <a:off x="608567" y="2724523"/>
            <a:ext cx="10754851" cy="2062103"/>
          </a:xfrm>
          <a:prstGeom prst="rect">
            <a:avLst/>
          </a:prstGeom>
          <a:noFill/>
        </p:spPr>
        <p:txBody>
          <a:bodyPr wrap="square">
            <a:spAutoFit/>
          </a:bodyPr>
          <a:lstStyle/>
          <a:p>
            <a:pPr eaLnBrk="1" hangingPunct="1"/>
            <a:r>
              <a:rPr lang="en-GB" altLang="en-US" sz="3200" dirty="0"/>
              <a:t>Difficulty getting access to the vulnerable adult</a:t>
            </a:r>
          </a:p>
          <a:p>
            <a:pPr eaLnBrk="1" hangingPunct="1"/>
            <a:r>
              <a:rPr lang="en-GB" altLang="en-US" sz="3200" dirty="0"/>
              <a:t>Difficulty in interviewing the person alone.</a:t>
            </a:r>
          </a:p>
          <a:p>
            <a:pPr eaLnBrk="1" hangingPunct="1"/>
            <a:r>
              <a:rPr lang="en-GB" altLang="en-US" sz="3200" dirty="0"/>
              <a:t>Repeated visits to GP or ‘Accident and Emergency Dept’</a:t>
            </a:r>
          </a:p>
          <a:p>
            <a:pPr eaLnBrk="1" hangingPunct="1"/>
            <a:r>
              <a:rPr lang="en-GB" altLang="en-US" sz="3200" dirty="0"/>
              <a:t>Refusal of support services.</a:t>
            </a:r>
          </a:p>
        </p:txBody>
      </p:sp>
    </p:spTree>
    <p:extLst>
      <p:ext uri="{BB962C8B-B14F-4D97-AF65-F5344CB8AC3E}">
        <p14:creationId xmlns:p14="http://schemas.microsoft.com/office/powerpoint/2010/main" val="423160943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08DCC06-5B6F-4917-80DC-57C52BB7ED6D}"/>
              </a:ext>
            </a:extLst>
          </p:cNvPr>
          <p:cNvSpPr/>
          <p:nvPr/>
        </p:nvSpPr>
        <p:spPr>
          <a:xfrm>
            <a:off x="216976" y="185980"/>
            <a:ext cx="11763214" cy="6555783"/>
          </a:xfrm>
          <a:prstGeom prst="rect">
            <a:avLst/>
          </a:prstGeom>
          <a:noFill/>
          <a:ln>
            <a:solidFill>
              <a:schemeClr val="accent5">
                <a:lumMod val="60000"/>
                <a:lumOff val="40000"/>
              </a:schemeClr>
            </a:solidFill>
          </a:ln>
          <a:effectLst>
            <a:glow rad="635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9" name="Picture 8">
            <a:extLst>
              <a:ext uri="{FF2B5EF4-FFF2-40B4-BE49-F238E27FC236}">
                <a16:creationId xmlns:a16="http://schemas.microsoft.com/office/drawing/2014/main" id="{5CD730E0-7FA8-470A-82FB-F2E342B3F5A7}"/>
              </a:ext>
            </a:extLst>
          </p:cNvPr>
          <p:cNvPicPr>
            <a:picLocks noChangeAspect="1"/>
          </p:cNvPicPr>
          <p:nvPr/>
        </p:nvPicPr>
        <p:blipFill>
          <a:blip r:embed="rId2"/>
          <a:stretch>
            <a:fillRect/>
          </a:stretch>
        </p:blipFill>
        <p:spPr>
          <a:xfrm>
            <a:off x="715099" y="619345"/>
            <a:ext cx="1329043" cy="951058"/>
          </a:xfrm>
          <a:prstGeom prst="rect">
            <a:avLst/>
          </a:prstGeom>
        </p:spPr>
      </p:pic>
      <p:sp>
        <p:nvSpPr>
          <p:cNvPr id="5" name="TextBox 4">
            <a:extLst>
              <a:ext uri="{FF2B5EF4-FFF2-40B4-BE49-F238E27FC236}">
                <a16:creationId xmlns:a16="http://schemas.microsoft.com/office/drawing/2014/main" id="{BE287EDC-10D9-4B7A-BA98-202CC75D5649}"/>
              </a:ext>
            </a:extLst>
          </p:cNvPr>
          <p:cNvSpPr txBox="1"/>
          <p:nvPr/>
        </p:nvSpPr>
        <p:spPr>
          <a:xfrm>
            <a:off x="1748901" y="619345"/>
            <a:ext cx="8904301" cy="769441"/>
          </a:xfrm>
          <a:prstGeom prst="rect">
            <a:avLst/>
          </a:prstGeom>
          <a:noFill/>
        </p:spPr>
        <p:txBody>
          <a:bodyPr wrap="square">
            <a:spAutoFit/>
          </a:bodyPr>
          <a:lstStyle/>
          <a:p>
            <a:pPr algn="ctr"/>
            <a:r>
              <a:rPr lang="en-GB" altLang="en-US" sz="4400" b="1" u="sng" dirty="0">
                <a:latin typeface="+mn-lt"/>
              </a:rPr>
              <a:t>Physical Abuse</a:t>
            </a:r>
            <a:endParaRPr lang="en-GB" sz="4400" u="sng" dirty="0"/>
          </a:p>
        </p:txBody>
      </p:sp>
      <p:sp>
        <p:nvSpPr>
          <p:cNvPr id="7" name="TextBox 6">
            <a:extLst>
              <a:ext uri="{FF2B5EF4-FFF2-40B4-BE49-F238E27FC236}">
                <a16:creationId xmlns:a16="http://schemas.microsoft.com/office/drawing/2014/main" id="{0DE3259D-F0D6-416B-9B7F-032033A0F9E2}"/>
              </a:ext>
            </a:extLst>
          </p:cNvPr>
          <p:cNvSpPr txBox="1"/>
          <p:nvPr/>
        </p:nvSpPr>
        <p:spPr>
          <a:xfrm>
            <a:off x="559293" y="2206782"/>
            <a:ext cx="10892901" cy="4031873"/>
          </a:xfrm>
          <a:prstGeom prst="rect">
            <a:avLst/>
          </a:prstGeom>
          <a:noFill/>
        </p:spPr>
        <p:txBody>
          <a:bodyPr wrap="square">
            <a:spAutoFit/>
          </a:bodyPr>
          <a:lstStyle/>
          <a:p>
            <a:pPr eaLnBrk="1" hangingPunct="1">
              <a:buFont typeface="Wingdings" panose="05000000000000000000" pitchFamily="2" charset="2"/>
              <a:buNone/>
            </a:pPr>
            <a:r>
              <a:rPr lang="en-GB" altLang="en-US" sz="3200" dirty="0"/>
              <a:t>Signs:</a:t>
            </a:r>
          </a:p>
          <a:p>
            <a:pPr eaLnBrk="1" hangingPunct="1"/>
            <a:r>
              <a:rPr lang="en-GB" altLang="en-US" sz="3200" dirty="0"/>
              <a:t>Cuts, burns, bruises, bites and scratches</a:t>
            </a:r>
          </a:p>
          <a:p>
            <a:pPr eaLnBrk="1" hangingPunct="1"/>
            <a:r>
              <a:rPr lang="en-GB" altLang="en-US" sz="3200" dirty="0"/>
              <a:t>Injuries and wounds in concealed places.</a:t>
            </a:r>
          </a:p>
          <a:p>
            <a:pPr eaLnBrk="1" hangingPunct="1"/>
            <a:r>
              <a:rPr lang="en-GB" altLang="en-US" sz="3200" dirty="0"/>
              <a:t>Injuries in protected areas, </a:t>
            </a:r>
            <a:r>
              <a:rPr lang="en-GB" altLang="en-US" sz="3200" dirty="0" err="1"/>
              <a:t>e.g</a:t>
            </a:r>
            <a:r>
              <a:rPr lang="en-GB" altLang="en-US" sz="3200" dirty="0"/>
              <a:t> underarms</a:t>
            </a:r>
          </a:p>
          <a:p>
            <a:pPr eaLnBrk="1" hangingPunct="1"/>
            <a:r>
              <a:rPr lang="en-GB" altLang="en-US" sz="3200" dirty="0"/>
              <a:t>Untreated injuries</a:t>
            </a:r>
          </a:p>
          <a:p>
            <a:pPr eaLnBrk="1" hangingPunct="1"/>
            <a:r>
              <a:rPr lang="en-GB" altLang="en-US" sz="3200" dirty="0"/>
              <a:t>Under or over use of medication.</a:t>
            </a:r>
          </a:p>
          <a:p>
            <a:pPr eaLnBrk="1" hangingPunct="1"/>
            <a:r>
              <a:rPr lang="en-GB" altLang="en-US" sz="3200" dirty="0"/>
              <a:t>Unsafe moving and handling techniques (standing transfers)</a:t>
            </a:r>
          </a:p>
          <a:p>
            <a:pPr eaLnBrk="1" hangingPunct="1"/>
            <a:r>
              <a:rPr lang="en-GB" altLang="en-US" sz="3200" dirty="0"/>
              <a:t>Time Management</a:t>
            </a:r>
          </a:p>
        </p:txBody>
      </p:sp>
    </p:spTree>
    <p:extLst>
      <p:ext uri="{BB962C8B-B14F-4D97-AF65-F5344CB8AC3E}">
        <p14:creationId xmlns:p14="http://schemas.microsoft.com/office/powerpoint/2010/main" val="4094869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08DCC06-5B6F-4917-80DC-57C52BB7ED6D}"/>
              </a:ext>
            </a:extLst>
          </p:cNvPr>
          <p:cNvSpPr/>
          <p:nvPr/>
        </p:nvSpPr>
        <p:spPr>
          <a:xfrm>
            <a:off x="216976" y="185980"/>
            <a:ext cx="11763214" cy="6555783"/>
          </a:xfrm>
          <a:prstGeom prst="rect">
            <a:avLst/>
          </a:prstGeom>
          <a:noFill/>
          <a:ln>
            <a:solidFill>
              <a:schemeClr val="accent5">
                <a:lumMod val="60000"/>
                <a:lumOff val="40000"/>
              </a:schemeClr>
            </a:solidFill>
          </a:ln>
          <a:effectLst>
            <a:glow rad="635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9" name="Picture 8">
            <a:extLst>
              <a:ext uri="{FF2B5EF4-FFF2-40B4-BE49-F238E27FC236}">
                <a16:creationId xmlns:a16="http://schemas.microsoft.com/office/drawing/2014/main" id="{5CD730E0-7FA8-470A-82FB-F2E342B3F5A7}"/>
              </a:ext>
            </a:extLst>
          </p:cNvPr>
          <p:cNvPicPr>
            <a:picLocks noChangeAspect="1"/>
          </p:cNvPicPr>
          <p:nvPr/>
        </p:nvPicPr>
        <p:blipFill>
          <a:blip r:embed="rId2"/>
          <a:stretch>
            <a:fillRect/>
          </a:stretch>
        </p:blipFill>
        <p:spPr>
          <a:xfrm>
            <a:off x="715099" y="619345"/>
            <a:ext cx="1329043" cy="951058"/>
          </a:xfrm>
          <a:prstGeom prst="rect">
            <a:avLst/>
          </a:prstGeom>
        </p:spPr>
      </p:pic>
      <p:sp>
        <p:nvSpPr>
          <p:cNvPr id="5" name="TextBox 4">
            <a:extLst>
              <a:ext uri="{FF2B5EF4-FFF2-40B4-BE49-F238E27FC236}">
                <a16:creationId xmlns:a16="http://schemas.microsoft.com/office/drawing/2014/main" id="{992D22A6-4682-4B3D-B3ED-CE8BCC2B5210}"/>
              </a:ext>
            </a:extLst>
          </p:cNvPr>
          <p:cNvSpPr txBox="1"/>
          <p:nvPr/>
        </p:nvSpPr>
        <p:spPr>
          <a:xfrm>
            <a:off x="1849807" y="619345"/>
            <a:ext cx="8934636" cy="707886"/>
          </a:xfrm>
          <a:prstGeom prst="rect">
            <a:avLst/>
          </a:prstGeom>
          <a:noFill/>
        </p:spPr>
        <p:txBody>
          <a:bodyPr wrap="square">
            <a:spAutoFit/>
          </a:bodyPr>
          <a:lstStyle/>
          <a:p>
            <a:pPr algn="ctr"/>
            <a:r>
              <a:rPr lang="en-GB" altLang="en-US" sz="4000" b="1" u="sng" dirty="0">
                <a:latin typeface="+mn-lt"/>
              </a:rPr>
              <a:t>Psychological Abuse</a:t>
            </a:r>
            <a:endParaRPr lang="en-GB" sz="4000" u="sng" dirty="0"/>
          </a:p>
        </p:txBody>
      </p:sp>
      <p:sp>
        <p:nvSpPr>
          <p:cNvPr id="7" name="TextBox 6">
            <a:extLst>
              <a:ext uri="{FF2B5EF4-FFF2-40B4-BE49-F238E27FC236}">
                <a16:creationId xmlns:a16="http://schemas.microsoft.com/office/drawing/2014/main" id="{548DA212-0F8F-400F-80DE-31E8ACB0A35F}"/>
              </a:ext>
            </a:extLst>
          </p:cNvPr>
          <p:cNvSpPr txBox="1"/>
          <p:nvPr/>
        </p:nvSpPr>
        <p:spPr>
          <a:xfrm>
            <a:off x="576097" y="2264782"/>
            <a:ext cx="11398927" cy="3539430"/>
          </a:xfrm>
          <a:prstGeom prst="rect">
            <a:avLst/>
          </a:prstGeom>
          <a:noFill/>
        </p:spPr>
        <p:txBody>
          <a:bodyPr wrap="square">
            <a:spAutoFit/>
          </a:bodyPr>
          <a:lstStyle/>
          <a:p>
            <a:pPr eaLnBrk="1" hangingPunct="1">
              <a:buFont typeface="Wingdings" panose="05000000000000000000" pitchFamily="2" charset="2"/>
              <a:buNone/>
            </a:pPr>
            <a:r>
              <a:rPr lang="en-GB" altLang="en-US" sz="3200" dirty="0"/>
              <a:t>Signs:</a:t>
            </a:r>
          </a:p>
          <a:p>
            <a:pPr eaLnBrk="1" hangingPunct="1"/>
            <a:r>
              <a:rPr lang="en-GB" altLang="en-US" sz="3200" dirty="0"/>
              <a:t>Crying, self harm, self deprecation, low self esteem, demotivation, clingy, depression, suicidal</a:t>
            </a:r>
          </a:p>
          <a:p>
            <a:pPr eaLnBrk="1" hangingPunct="1"/>
            <a:r>
              <a:rPr lang="en-GB" altLang="en-US" sz="3200" dirty="0"/>
              <a:t>Eating disorders</a:t>
            </a:r>
          </a:p>
          <a:p>
            <a:pPr eaLnBrk="1" hangingPunct="1"/>
            <a:r>
              <a:rPr lang="en-GB" altLang="en-US" sz="3200" dirty="0"/>
              <a:t>Poor mental health – unexplained paranoia</a:t>
            </a:r>
          </a:p>
          <a:p>
            <a:pPr eaLnBrk="1" hangingPunct="1"/>
            <a:r>
              <a:rPr lang="en-GB" altLang="en-US" sz="3200" dirty="0"/>
              <a:t>Unkempt</a:t>
            </a:r>
          </a:p>
          <a:p>
            <a:pPr eaLnBrk="1" hangingPunct="1"/>
            <a:r>
              <a:rPr lang="en-GB" altLang="en-US" sz="3200" dirty="0"/>
              <a:t>Subservience (less important)</a:t>
            </a:r>
          </a:p>
        </p:txBody>
      </p:sp>
    </p:spTree>
    <p:extLst>
      <p:ext uri="{BB962C8B-B14F-4D97-AF65-F5344CB8AC3E}">
        <p14:creationId xmlns:p14="http://schemas.microsoft.com/office/powerpoint/2010/main" val="60885365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08DCC06-5B6F-4917-80DC-57C52BB7ED6D}"/>
              </a:ext>
            </a:extLst>
          </p:cNvPr>
          <p:cNvSpPr/>
          <p:nvPr/>
        </p:nvSpPr>
        <p:spPr>
          <a:xfrm>
            <a:off x="216976" y="185980"/>
            <a:ext cx="11763214" cy="6555783"/>
          </a:xfrm>
          <a:prstGeom prst="rect">
            <a:avLst/>
          </a:prstGeom>
          <a:noFill/>
          <a:ln>
            <a:solidFill>
              <a:schemeClr val="accent5">
                <a:lumMod val="60000"/>
                <a:lumOff val="40000"/>
              </a:schemeClr>
            </a:solidFill>
          </a:ln>
          <a:effectLst>
            <a:glow rad="635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9" name="Picture 8">
            <a:extLst>
              <a:ext uri="{FF2B5EF4-FFF2-40B4-BE49-F238E27FC236}">
                <a16:creationId xmlns:a16="http://schemas.microsoft.com/office/drawing/2014/main" id="{5CD730E0-7FA8-470A-82FB-F2E342B3F5A7}"/>
              </a:ext>
            </a:extLst>
          </p:cNvPr>
          <p:cNvPicPr>
            <a:picLocks noChangeAspect="1"/>
          </p:cNvPicPr>
          <p:nvPr/>
        </p:nvPicPr>
        <p:blipFill>
          <a:blip r:embed="rId2"/>
          <a:stretch>
            <a:fillRect/>
          </a:stretch>
        </p:blipFill>
        <p:spPr>
          <a:xfrm>
            <a:off x="715099" y="619345"/>
            <a:ext cx="1329043" cy="951058"/>
          </a:xfrm>
          <a:prstGeom prst="rect">
            <a:avLst/>
          </a:prstGeom>
        </p:spPr>
      </p:pic>
      <p:sp>
        <p:nvSpPr>
          <p:cNvPr id="5" name="TextBox 4">
            <a:extLst>
              <a:ext uri="{FF2B5EF4-FFF2-40B4-BE49-F238E27FC236}">
                <a16:creationId xmlns:a16="http://schemas.microsoft.com/office/drawing/2014/main" id="{C5EBA240-0713-4A07-9B48-44D4FDC9F536}"/>
              </a:ext>
            </a:extLst>
          </p:cNvPr>
          <p:cNvSpPr txBox="1"/>
          <p:nvPr/>
        </p:nvSpPr>
        <p:spPr>
          <a:xfrm>
            <a:off x="1740024" y="546224"/>
            <a:ext cx="9197265" cy="769441"/>
          </a:xfrm>
          <a:prstGeom prst="rect">
            <a:avLst/>
          </a:prstGeom>
          <a:noFill/>
        </p:spPr>
        <p:txBody>
          <a:bodyPr wrap="square">
            <a:spAutoFit/>
          </a:bodyPr>
          <a:lstStyle/>
          <a:p>
            <a:pPr algn="ctr"/>
            <a:r>
              <a:rPr lang="en-GB" altLang="en-US" sz="4400" b="1" u="sng" dirty="0">
                <a:latin typeface="+mn-lt"/>
              </a:rPr>
              <a:t>Financial Abuse</a:t>
            </a:r>
            <a:endParaRPr lang="en-GB" sz="4400" u="sng" dirty="0"/>
          </a:p>
        </p:txBody>
      </p:sp>
      <p:sp>
        <p:nvSpPr>
          <p:cNvPr id="7" name="TextBox 6">
            <a:extLst>
              <a:ext uri="{FF2B5EF4-FFF2-40B4-BE49-F238E27FC236}">
                <a16:creationId xmlns:a16="http://schemas.microsoft.com/office/drawing/2014/main" id="{7644866C-6976-44A5-8F11-A105CF2131F5}"/>
              </a:ext>
            </a:extLst>
          </p:cNvPr>
          <p:cNvSpPr txBox="1"/>
          <p:nvPr/>
        </p:nvSpPr>
        <p:spPr>
          <a:xfrm>
            <a:off x="546422" y="1955480"/>
            <a:ext cx="10639441" cy="4401205"/>
          </a:xfrm>
          <a:prstGeom prst="rect">
            <a:avLst/>
          </a:prstGeom>
          <a:noFill/>
        </p:spPr>
        <p:txBody>
          <a:bodyPr wrap="square">
            <a:spAutoFit/>
          </a:bodyPr>
          <a:lstStyle/>
          <a:p>
            <a:pPr eaLnBrk="1" hangingPunct="1">
              <a:buFont typeface="Wingdings" panose="05000000000000000000" pitchFamily="2" charset="2"/>
              <a:buNone/>
            </a:pPr>
            <a:r>
              <a:rPr lang="en-GB" altLang="en-US" sz="2800" dirty="0"/>
              <a:t>Signs:</a:t>
            </a:r>
          </a:p>
          <a:p>
            <a:pPr eaLnBrk="1" hangingPunct="1"/>
            <a:r>
              <a:rPr lang="en-GB" altLang="en-US" sz="2800" dirty="0"/>
              <a:t>Loss of money</a:t>
            </a:r>
          </a:p>
          <a:p>
            <a:pPr eaLnBrk="1" hangingPunct="1"/>
            <a:r>
              <a:rPr lang="en-GB" altLang="en-US" sz="2800" dirty="0"/>
              <a:t>Limited knowledge of finances</a:t>
            </a:r>
          </a:p>
          <a:p>
            <a:pPr eaLnBrk="1" hangingPunct="1"/>
            <a:r>
              <a:rPr lang="en-GB" altLang="en-US" sz="2800" dirty="0"/>
              <a:t>Debt letters, Bailiffs</a:t>
            </a:r>
          </a:p>
          <a:p>
            <a:pPr eaLnBrk="1" hangingPunct="1"/>
            <a:r>
              <a:rPr lang="en-GB" altLang="en-US" sz="2800" dirty="0"/>
              <a:t>Evasive answers</a:t>
            </a:r>
          </a:p>
          <a:p>
            <a:pPr eaLnBrk="1" hangingPunct="1"/>
            <a:r>
              <a:rPr lang="en-GB" altLang="en-US" sz="2800" dirty="0"/>
              <a:t>Controlling family and friends</a:t>
            </a:r>
          </a:p>
          <a:p>
            <a:pPr eaLnBrk="1" hangingPunct="1"/>
            <a:r>
              <a:rPr lang="en-GB" altLang="en-US" sz="2800" dirty="0"/>
              <a:t>Loss of property</a:t>
            </a:r>
          </a:p>
          <a:p>
            <a:pPr eaLnBrk="1" hangingPunct="1"/>
            <a:r>
              <a:rPr lang="en-GB" altLang="en-US" sz="2800" dirty="0"/>
              <a:t>No resources or equipment</a:t>
            </a:r>
          </a:p>
          <a:p>
            <a:pPr eaLnBrk="1" hangingPunct="1"/>
            <a:r>
              <a:rPr lang="en-GB" altLang="en-US" sz="2800" dirty="0"/>
              <a:t>Patterns of friends</a:t>
            </a:r>
          </a:p>
          <a:p>
            <a:pPr eaLnBrk="1" hangingPunct="1"/>
            <a:r>
              <a:rPr lang="en-GB" altLang="en-US" sz="2800" dirty="0"/>
              <a:t>Feeling guilty</a:t>
            </a:r>
          </a:p>
        </p:txBody>
      </p:sp>
    </p:spTree>
    <p:extLst>
      <p:ext uri="{BB962C8B-B14F-4D97-AF65-F5344CB8AC3E}">
        <p14:creationId xmlns:p14="http://schemas.microsoft.com/office/powerpoint/2010/main" val="114717860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08DCC06-5B6F-4917-80DC-57C52BB7ED6D}"/>
              </a:ext>
            </a:extLst>
          </p:cNvPr>
          <p:cNvSpPr/>
          <p:nvPr/>
        </p:nvSpPr>
        <p:spPr>
          <a:xfrm>
            <a:off x="216976" y="185980"/>
            <a:ext cx="11763214" cy="6555783"/>
          </a:xfrm>
          <a:prstGeom prst="rect">
            <a:avLst/>
          </a:prstGeom>
          <a:noFill/>
          <a:ln>
            <a:solidFill>
              <a:schemeClr val="accent5">
                <a:lumMod val="60000"/>
                <a:lumOff val="40000"/>
              </a:schemeClr>
            </a:solidFill>
          </a:ln>
          <a:effectLst>
            <a:glow rad="635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9" name="Picture 8">
            <a:extLst>
              <a:ext uri="{FF2B5EF4-FFF2-40B4-BE49-F238E27FC236}">
                <a16:creationId xmlns:a16="http://schemas.microsoft.com/office/drawing/2014/main" id="{5CD730E0-7FA8-470A-82FB-F2E342B3F5A7}"/>
              </a:ext>
            </a:extLst>
          </p:cNvPr>
          <p:cNvPicPr>
            <a:picLocks noChangeAspect="1"/>
          </p:cNvPicPr>
          <p:nvPr/>
        </p:nvPicPr>
        <p:blipFill>
          <a:blip r:embed="rId2"/>
          <a:stretch>
            <a:fillRect/>
          </a:stretch>
        </p:blipFill>
        <p:spPr>
          <a:xfrm>
            <a:off x="432799" y="381766"/>
            <a:ext cx="1329043" cy="951058"/>
          </a:xfrm>
          <a:prstGeom prst="rect">
            <a:avLst/>
          </a:prstGeom>
        </p:spPr>
      </p:pic>
      <p:sp>
        <p:nvSpPr>
          <p:cNvPr id="5" name="TextBox 4">
            <a:extLst>
              <a:ext uri="{FF2B5EF4-FFF2-40B4-BE49-F238E27FC236}">
                <a16:creationId xmlns:a16="http://schemas.microsoft.com/office/drawing/2014/main" id="{24D22F46-EB36-46B8-98BE-D9E570FC2040}"/>
              </a:ext>
            </a:extLst>
          </p:cNvPr>
          <p:cNvSpPr txBox="1"/>
          <p:nvPr/>
        </p:nvSpPr>
        <p:spPr>
          <a:xfrm>
            <a:off x="2265131" y="503352"/>
            <a:ext cx="9211770" cy="707886"/>
          </a:xfrm>
          <a:prstGeom prst="rect">
            <a:avLst/>
          </a:prstGeom>
          <a:noFill/>
        </p:spPr>
        <p:txBody>
          <a:bodyPr wrap="square">
            <a:spAutoFit/>
          </a:bodyPr>
          <a:lstStyle/>
          <a:p>
            <a:r>
              <a:rPr lang="en-GB" altLang="en-US" sz="4000" b="1" u="sng" dirty="0">
                <a:latin typeface="+mn-lt"/>
              </a:rPr>
              <a:t>Neglect  (self neglect or neglect by others)</a:t>
            </a:r>
            <a:endParaRPr lang="en-GB" sz="4000" u="sng" dirty="0"/>
          </a:p>
        </p:txBody>
      </p:sp>
      <p:sp>
        <p:nvSpPr>
          <p:cNvPr id="7" name="TextBox 6">
            <a:extLst>
              <a:ext uri="{FF2B5EF4-FFF2-40B4-BE49-F238E27FC236}">
                <a16:creationId xmlns:a16="http://schemas.microsoft.com/office/drawing/2014/main" id="{7E305DF8-3F1B-4C72-89E9-77B55586C5E4}"/>
              </a:ext>
            </a:extLst>
          </p:cNvPr>
          <p:cNvSpPr txBox="1"/>
          <p:nvPr/>
        </p:nvSpPr>
        <p:spPr>
          <a:xfrm>
            <a:off x="432799" y="2104091"/>
            <a:ext cx="11276848" cy="3970318"/>
          </a:xfrm>
          <a:prstGeom prst="rect">
            <a:avLst/>
          </a:prstGeom>
          <a:noFill/>
        </p:spPr>
        <p:txBody>
          <a:bodyPr wrap="square">
            <a:spAutoFit/>
          </a:bodyPr>
          <a:lstStyle/>
          <a:p>
            <a:pPr eaLnBrk="1" hangingPunct="1">
              <a:buFont typeface="Wingdings" panose="05000000000000000000" pitchFamily="2" charset="2"/>
              <a:buNone/>
            </a:pPr>
            <a:r>
              <a:rPr lang="en-GB" altLang="en-US" sz="2800" dirty="0"/>
              <a:t>Signs:</a:t>
            </a:r>
          </a:p>
          <a:p>
            <a:pPr eaLnBrk="1" hangingPunct="1"/>
            <a:r>
              <a:rPr lang="en-GB" altLang="en-US" sz="2800" dirty="0"/>
              <a:t>Poor hygiene, Poor health</a:t>
            </a:r>
          </a:p>
          <a:p>
            <a:pPr eaLnBrk="1" hangingPunct="1"/>
            <a:r>
              <a:rPr lang="en-GB" altLang="en-US" sz="2800" dirty="0"/>
              <a:t>Tired, Unkempt</a:t>
            </a:r>
          </a:p>
          <a:p>
            <a:pPr eaLnBrk="1" hangingPunct="1"/>
            <a:r>
              <a:rPr lang="en-GB" altLang="en-US" sz="2800" dirty="0"/>
              <a:t>Limited clothing</a:t>
            </a:r>
          </a:p>
          <a:p>
            <a:pPr eaLnBrk="1" hangingPunct="1"/>
            <a:r>
              <a:rPr lang="en-GB" altLang="en-US" sz="2800" dirty="0"/>
              <a:t>Pressure sores, Unhealed injuries</a:t>
            </a:r>
          </a:p>
          <a:p>
            <a:pPr eaLnBrk="1" hangingPunct="1"/>
            <a:r>
              <a:rPr lang="en-GB" altLang="en-US" sz="2800" dirty="0"/>
              <a:t>Limited essential items, Depression</a:t>
            </a:r>
          </a:p>
          <a:p>
            <a:pPr eaLnBrk="1" hangingPunct="1"/>
            <a:r>
              <a:rPr lang="en-GB" altLang="en-US" sz="2800" dirty="0"/>
              <a:t>Quiet or aggressive</a:t>
            </a:r>
          </a:p>
          <a:p>
            <a:pPr eaLnBrk="1" hangingPunct="1"/>
            <a:r>
              <a:rPr lang="en-GB" altLang="en-US" sz="2800" dirty="0"/>
              <a:t>Cold</a:t>
            </a:r>
          </a:p>
          <a:p>
            <a:pPr eaLnBrk="1" hangingPunct="1"/>
            <a:r>
              <a:rPr lang="en-GB" altLang="en-US" sz="2800" dirty="0"/>
              <a:t>Incomplete or no record keeping</a:t>
            </a:r>
          </a:p>
        </p:txBody>
      </p:sp>
    </p:spTree>
    <p:extLst>
      <p:ext uri="{BB962C8B-B14F-4D97-AF65-F5344CB8AC3E}">
        <p14:creationId xmlns:p14="http://schemas.microsoft.com/office/powerpoint/2010/main" val="390073489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08DCC06-5B6F-4917-80DC-57C52BB7ED6D}"/>
              </a:ext>
            </a:extLst>
          </p:cNvPr>
          <p:cNvSpPr/>
          <p:nvPr/>
        </p:nvSpPr>
        <p:spPr>
          <a:xfrm>
            <a:off x="216976" y="185980"/>
            <a:ext cx="11763214" cy="6555783"/>
          </a:xfrm>
          <a:prstGeom prst="rect">
            <a:avLst/>
          </a:prstGeom>
          <a:noFill/>
          <a:ln>
            <a:solidFill>
              <a:schemeClr val="accent5">
                <a:lumMod val="60000"/>
                <a:lumOff val="40000"/>
              </a:schemeClr>
            </a:solidFill>
          </a:ln>
          <a:effectLst>
            <a:glow rad="635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9" name="Picture 8">
            <a:extLst>
              <a:ext uri="{FF2B5EF4-FFF2-40B4-BE49-F238E27FC236}">
                <a16:creationId xmlns:a16="http://schemas.microsoft.com/office/drawing/2014/main" id="{5CD730E0-7FA8-470A-82FB-F2E342B3F5A7}"/>
              </a:ext>
            </a:extLst>
          </p:cNvPr>
          <p:cNvPicPr>
            <a:picLocks noChangeAspect="1"/>
          </p:cNvPicPr>
          <p:nvPr/>
        </p:nvPicPr>
        <p:blipFill>
          <a:blip r:embed="rId2"/>
          <a:stretch>
            <a:fillRect/>
          </a:stretch>
        </p:blipFill>
        <p:spPr>
          <a:xfrm>
            <a:off x="715099" y="619345"/>
            <a:ext cx="1329043" cy="951058"/>
          </a:xfrm>
          <a:prstGeom prst="rect">
            <a:avLst/>
          </a:prstGeom>
        </p:spPr>
      </p:pic>
      <p:sp>
        <p:nvSpPr>
          <p:cNvPr id="5" name="TextBox 4">
            <a:extLst>
              <a:ext uri="{FF2B5EF4-FFF2-40B4-BE49-F238E27FC236}">
                <a16:creationId xmlns:a16="http://schemas.microsoft.com/office/drawing/2014/main" id="{1BCFC2D9-539A-4407-95F0-4351F36D6C78}"/>
              </a:ext>
            </a:extLst>
          </p:cNvPr>
          <p:cNvSpPr txBox="1"/>
          <p:nvPr/>
        </p:nvSpPr>
        <p:spPr>
          <a:xfrm>
            <a:off x="5078028" y="619345"/>
            <a:ext cx="2539014" cy="769441"/>
          </a:xfrm>
          <a:prstGeom prst="rect">
            <a:avLst/>
          </a:prstGeom>
          <a:noFill/>
        </p:spPr>
        <p:txBody>
          <a:bodyPr wrap="square">
            <a:spAutoFit/>
          </a:bodyPr>
          <a:lstStyle/>
          <a:p>
            <a:r>
              <a:rPr lang="en-GB" altLang="en-US" sz="4400" b="1" u="sng" dirty="0">
                <a:latin typeface="+mn-lt"/>
              </a:rPr>
              <a:t>Sexual</a:t>
            </a:r>
            <a:endParaRPr lang="en-GB" sz="4400" u="sng" dirty="0"/>
          </a:p>
        </p:txBody>
      </p:sp>
      <p:sp>
        <p:nvSpPr>
          <p:cNvPr id="7" name="TextBox 6">
            <a:extLst>
              <a:ext uri="{FF2B5EF4-FFF2-40B4-BE49-F238E27FC236}">
                <a16:creationId xmlns:a16="http://schemas.microsoft.com/office/drawing/2014/main" id="{AF1C16D1-A2C2-44DF-A167-1A17CEDFFE6A}"/>
              </a:ext>
            </a:extLst>
          </p:cNvPr>
          <p:cNvSpPr txBox="1"/>
          <p:nvPr/>
        </p:nvSpPr>
        <p:spPr>
          <a:xfrm>
            <a:off x="551894" y="2170924"/>
            <a:ext cx="10963923" cy="3970318"/>
          </a:xfrm>
          <a:prstGeom prst="rect">
            <a:avLst/>
          </a:prstGeom>
          <a:noFill/>
        </p:spPr>
        <p:txBody>
          <a:bodyPr wrap="square">
            <a:spAutoFit/>
          </a:bodyPr>
          <a:lstStyle/>
          <a:p>
            <a:pPr eaLnBrk="1" hangingPunct="1">
              <a:buFont typeface="Wingdings" panose="05000000000000000000" pitchFamily="2" charset="2"/>
              <a:buNone/>
            </a:pPr>
            <a:r>
              <a:rPr lang="en-GB" altLang="en-US" sz="2800" dirty="0"/>
              <a:t>Signs:</a:t>
            </a:r>
          </a:p>
          <a:p>
            <a:pPr eaLnBrk="1" hangingPunct="1"/>
            <a:r>
              <a:rPr lang="en-GB" altLang="en-US" sz="2800" dirty="0"/>
              <a:t>Rape, Bruising, </a:t>
            </a:r>
            <a:r>
              <a:rPr lang="en-GB" altLang="en-US" sz="2800" dirty="0" err="1"/>
              <a:t>Tearings</a:t>
            </a:r>
            <a:r>
              <a:rPr lang="en-GB" altLang="en-US" sz="2800" dirty="0"/>
              <a:t>, Bleeding</a:t>
            </a:r>
          </a:p>
          <a:p>
            <a:pPr eaLnBrk="1" hangingPunct="1"/>
            <a:r>
              <a:rPr lang="en-GB" altLang="en-US" sz="2800" dirty="0"/>
              <a:t>Refusal</a:t>
            </a:r>
          </a:p>
          <a:p>
            <a:pPr eaLnBrk="1" hangingPunct="1"/>
            <a:r>
              <a:rPr lang="en-GB" altLang="en-US" sz="2800" dirty="0"/>
              <a:t>Withdrawal, Depression</a:t>
            </a:r>
          </a:p>
          <a:p>
            <a:pPr eaLnBrk="1" hangingPunct="1"/>
            <a:r>
              <a:rPr lang="en-GB" altLang="en-US" sz="2800" dirty="0"/>
              <a:t>Unexpected pregnancy</a:t>
            </a:r>
          </a:p>
          <a:p>
            <a:pPr eaLnBrk="1" hangingPunct="1"/>
            <a:r>
              <a:rPr lang="en-GB" altLang="en-US" sz="2800" dirty="0"/>
              <a:t>Bed wetting</a:t>
            </a:r>
          </a:p>
          <a:p>
            <a:pPr eaLnBrk="1" hangingPunct="1"/>
            <a:r>
              <a:rPr lang="en-GB" altLang="en-US" sz="2800" dirty="0"/>
              <a:t>Self harming</a:t>
            </a:r>
          </a:p>
          <a:p>
            <a:pPr eaLnBrk="1" hangingPunct="1"/>
            <a:r>
              <a:rPr lang="en-GB" altLang="en-US" sz="2800" dirty="0"/>
              <a:t>Knowledge about developments</a:t>
            </a:r>
          </a:p>
          <a:p>
            <a:pPr eaLnBrk="1" hangingPunct="1"/>
            <a:r>
              <a:rPr lang="en-GB" altLang="en-US" sz="2800" dirty="0"/>
              <a:t>Unkempt</a:t>
            </a:r>
          </a:p>
        </p:txBody>
      </p:sp>
    </p:spTree>
    <p:extLst>
      <p:ext uri="{BB962C8B-B14F-4D97-AF65-F5344CB8AC3E}">
        <p14:creationId xmlns:p14="http://schemas.microsoft.com/office/powerpoint/2010/main" val="269328320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08DCC06-5B6F-4917-80DC-57C52BB7ED6D}"/>
              </a:ext>
            </a:extLst>
          </p:cNvPr>
          <p:cNvSpPr/>
          <p:nvPr/>
        </p:nvSpPr>
        <p:spPr>
          <a:xfrm>
            <a:off x="216976" y="185980"/>
            <a:ext cx="11763214" cy="6555783"/>
          </a:xfrm>
          <a:prstGeom prst="rect">
            <a:avLst/>
          </a:prstGeom>
          <a:noFill/>
          <a:ln>
            <a:solidFill>
              <a:schemeClr val="accent5">
                <a:lumMod val="60000"/>
                <a:lumOff val="40000"/>
              </a:schemeClr>
            </a:solidFill>
          </a:ln>
          <a:effectLst>
            <a:glow rad="635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9" name="Picture 8">
            <a:extLst>
              <a:ext uri="{FF2B5EF4-FFF2-40B4-BE49-F238E27FC236}">
                <a16:creationId xmlns:a16="http://schemas.microsoft.com/office/drawing/2014/main" id="{5CD730E0-7FA8-470A-82FB-F2E342B3F5A7}"/>
              </a:ext>
            </a:extLst>
          </p:cNvPr>
          <p:cNvPicPr>
            <a:picLocks noChangeAspect="1"/>
          </p:cNvPicPr>
          <p:nvPr/>
        </p:nvPicPr>
        <p:blipFill>
          <a:blip r:embed="rId2"/>
          <a:stretch>
            <a:fillRect/>
          </a:stretch>
        </p:blipFill>
        <p:spPr>
          <a:xfrm>
            <a:off x="715099" y="619345"/>
            <a:ext cx="1329043" cy="951058"/>
          </a:xfrm>
          <a:prstGeom prst="rect">
            <a:avLst/>
          </a:prstGeom>
        </p:spPr>
      </p:pic>
      <p:sp>
        <p:nvSpPr>
          <p:cNvPr id="5" name="TextBox 4">
            <a:extLst>
              <a:ext uri="{FF2B5EF4-FFF2-40B4-BE49-F238E27FC236}">
                <a16:creationId xmlns:a16="http://schemas.microsoft.com/office/drawing/2014/main" id="{AAFE0899-2801-4357-8EDE-7B185DA14CD6}"/>
              </a:ext>
            </a:extLst>
          </p:cNvPr>
          <p:cNvSpPr txBox="1"/>
          <p:nvPr/>
        </p:nvSpPr>
        <p:spPr>
          <a:xfrm>
            <a:off x="2789807" y="740931"/>
            <a:ext cx="7623699" cy="707886"/>
          </a:xfrm>
          <a:prstGeom prst="rect">
            <a:avLst/>
          </a:prstGeom>
          <a:noFill/>
        </p:spPr>
        <p:txBody>
          <a:bodyPr wrap="square">
            <a:spAutoFit/>
          </a:bodyPr>
          <a:lstStyle/>
          <a:p>
            <a:pPr algn="ctr"/>
            <a:r>
              <a:rPr lang="en-GB" altLang="en-US" sz="4000" b="1" u="sng" dirty="0">
                <a:latin typeface="+mn-lt"/>
              </a:rPr>
              <a:t>Organisational Abuse</a:t>
            </a:r>
            <a:endParaRPr lang="en-GB" sz="4000" u="sng" dirty="0"/>
          </a:p>
        </p:txBody>
      </p:sp>
      <p:sp>
        <p:nvSpPr>
          <p:cNvPr id="7" name="TextBox 6">
            <a:extLst>
              <a:ext uri="{FF2B5EF4-FFF2-40B4-BE49-F238E27FC236}">
                <a16:creationId xmlns:a16="http://schemas.microsoft.com/office/drawing/2014/main" id="{AFE83B99-4407-4F32-BA4A-D48019A0C0C6}"/>
              </a:ext>
            </a:extLst>
          </p:cNvPr>
          <p:cNvSpPr txBox="1"/>
          <p:nvPr/>
        </p:nvSpPr>
        <p:spPr>
          <a:xfrm>
            <a:off x="603682" y="2277057"/>
            <a:ext cx="10919534" cy="3539430"/>
          </a:xfrm>
          <a:prstGeom prst="rect">
            <a:avLst/>
          </a:prstGeom>
          <a:noFill/>
        </p:spPr>
        <p:txBody>
          <a:bodyPr wrap="square">
            <a:spAutoFit/>
          </a:bodyPr>
          <a:lstStyle/>
          <a:p>
            <a:pPr eaLnBrk="1" hangingPunct="1"/>
            <a:r>
              <a:rPr lang="en-GB" altLang="en-US" sz="2800" dirty="0"/>
              <a:t>Quiet</a:t>
            </a:r>
          </a:p>
          <a:p>
            <a:pPr eaLnBrk="1" hangingPunct="1"/>
            <a:r>
              <a:rPr lang="en-GB" altLang="en-US" sz="2800" dirty="0"/>
              <a:t>Limited resources, Forced activities</a:t>
            </a:r>
          </a:p>
          <a:p>
            <a:pPr eaLnBrk="1" hangingPunct="1"/>
            <a:r>
              <a:rPr lang="en-GB" altLang="en-US" sz="2800" dirty="0"/>
              <a:t>Dictatorial staffing</a:t>
            </a:r>
          </a:p>
          <a:p>
            <a:pPr eaLnBrk="1" hangingPunct="1"/>
            <a:r>
              <a:rPr lang="en-GB" altLang="en-US" sz="2800" dirty="0"/>
              <a:t>Poor staffing levels</a:t>
            </a:r>
          </a:p>
          <a:p>
            <a:pPr eaLnBrk="1" hangingPunct="1"/>
            <a:r>
              <a:rPr lang="en-GB" altLang="en-US" sz="2800" dirty="0"/>
              <a:t>Locked doors, Locked food storages</a:t>
            </a:r>
          </a:p>
          <a:p>
            <a:pPr eaLnBrk="1" hangingPunct="1"/>
            <a:r>
              <a:rPr lang="en-GB" altLang="en-US" sz="2800" dirty="0"/>
              <a:t>Poor quality food and drinks</a:t>
            </a:r>
          </a:p>
          <a:p>
            <a:pPr eaLnBrk="1" hangingPunct="1"/>
            <a:r>
              <a:rPr lang="en-GB" altLang="en-US" sz="2800" dirty="0"/>
              <a:t>Negative atmosphere</a:t>
            </a:r>
          </a:p>
          <a:p>
            <a:pPr eaLnBrk="1" hangingPunct="1"/>
            <a:r>
              <a:rPr lang="en-GB" altLang="en-US" sz="2800" dirty="0"/>
              <a:t>No choices, No visitors</a:t>
            </a:r>
          </a:p>
        </p:txBody>
      </p:sp>
    </p:spTree>
    <p:extLst>
      <p:ext uri="{BB962C8B-B14F-4D97-AF65-F5344CB8AC3E}">
        <p14:creationId xmlns:p14="http://schemas.microsoft.com/office/powerpoint/2010/main" val="97140349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08DCC06-5B6F-4917-80DC-57C52BB7ED6D}"/>
              </a:ext>
            </a:extLst>
          </p:cNvPr>
          <p:cNvSpPr/>
          <p:nvPr/>
        </p:nvSpPr>
        <p:spPr>
          <a:xfrm>
            <a:off x="216976" y="185980"/>
            <a:ext cx="11763214" cy="6555783"/>
          </a:xfrm>
          <a:prstGeom prst="rect">
            <a:avLst/>
          </a:prstGeom>
          <a:noFill/>
          <a:ln>
            <a:solidFill>
              <a:schemeClr val="accent5">
                <a:lumMod val="60000"/>
                <a:lumOff val="40000"/>
              </a:schemeClr>
            </a:solidFill>
          </a:ln>
          <a:effectLst>
            <a:glow rad="635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9" name="Picture 8">
            <a:extLst>
              <a:ext uri="{FF2B5EF4-FFF2-40B4-BE49-F238E27FC236}">
                <a16:creationId xmlns:a16="http://schemas.microsoft.com/office/drawing/2014/main" id="{5CD730E0-7FA8-470A-82FB-F2E342B3F5A7}"/>
              </a:ext>
            </a:extLst>
          </p:cNvPr>
          <p:cNvPicPr>
            <a:picLocks noChangeAspect="1"/>
          </p:cNvPicPr>
          <p:nvPr/>
        </p:nvPicPr>
        <p:blipFill>
          <a:blip r:embed="rId2"/>
          <a:stretch>
            <a:fillRect/>
          </a:stretch>
        </p:blipFill>
        <p:spPr>
          <a:xfrm>
            <a:off x="715099" y="619345"/>
            <a:ext cx="1329043" cy="951058"/>
          </a:xfrm>
          <a:prstGeom prst="rect">
            <a:avLst/>
          </a:prstGeom>
        </p:spPr>
      </p:pic>
      <p:sp>
        <p:nvSpPr>
          <p:cNvPr id="5" name="TextBox 4">
            <a:extLst>
              <a:ext uri="{FF2B5EF4-FFF2-40B4-BE49-F238E27FC236}">
                <a16:creationId xmlns:a16="http://schemas.microsoft.com/office/drawing/2014/main" id="{15E33BF6-79C9-4AFC-848A-B3CA11328972}"/>
              </a:ext>
            </a:extLst>
          </p:cNvPr>
          <p:cNvSpPr txBox="1"/>
          <p:nvPr/>
        </p:nvSpPr>
        <p:spPr>
          <a:xfrm>
            <a:off x="3831147" y="619345"/>
            <a:ext cx="6362037" cy="707886"/>
          </a:xfrm>
          <a:prstGeom prst="rect">
            <a:avLst/>
          </a:prstGeom>
          <a:noFill/>
        </p:spPr>
        <p:txBody>
          <a:bodyPr wrap="square">
            <a:spAutoFit/>
          </a:bodyPr>
          <a:lstStyle/>
          <a:p>
            <a:r>
              <a:rPr lang="en-GB" altLang="en-US" sz="4000" b="1" u="sng" dirty="0">
                <a:latin typeface="+mn-lt"/>
              </a:rPr>
              <a:t>Discriminatory Abuse</a:t>
            </a:r>
            <a:endParaRPr lang="en-GB" sz="4000" u="sng" dirty="0"/>
          </a:p>
        </p:txBody>
      </p:sp>
      <p:sp>
        <p:nvSpPr>
          <p:cNvPr id="7" name="TextBox 6">
            <a:extLst>
              <a:ext uri="{FF2B5EF4-FFF2-40B4-BE49-F238E27FC236}">
                <a16:creationId xmlns:a16="http://schemas.microsoft.com/office/drawing/2014/main" id="{8E9EFA21-1C77-4FA0-8774-32D9FB72C286}"/>
              </a:ext>
            </a:extLst>
          </p:cNvPr>
          <p:cNvSpPr txBox="1"/>
          <p:nvPr/>
        </p:nvSpPr>
        <p:spPr>
          <a:xfrm>
            <a:off x="581934" y="2170924"/>
            <a:ext cx="10772606" cy="3970318"/>
          </a:xfrm>
          <a:prstGeom prst="rect">
            <a:avLst/>
          </a:prstGeom>
          <a:noFill/>
        </p:spPr>
        <p:txBody>
          <a:bodyPr wrap="square">
            <a:spAutoFit/>
          </a:bodyPr>
          <a:lstStyle/>
          <a:p>
            <a:pPr eaLnBrk="1" hangingPunct="1"/>
            <a:r>
              <a:rPr lang="en-GB" altLang="en-US" sz="2800" dirty="0"/>
              <a:t>Isolation</a:t>
            </a:r>
          </a:p>
          <a:p>
            <a:pPr eaLnBrk="1" hangingPunct="1"/>
            <a:r>
              <a:rPr lang="en-GB" altLang="en-US" sz="2800" dirty="0"/>
              <a:t>Discriminatory actions</a:t>
            </a:r>
          </a:p>
          <a:p>
            <a:pPr eaLnBrk="1" hangingPunct="1"/>
            <a:r>
              <a:rPr lang="en-GB" altLang="en-US" sz="2800" dirty="0"/>
              <a:t>Fearful and scared, Disrespected</a:t>
            </a:r>
          </a:p>
          <a:p>
            <a:pPr eaLnBrk="1" hangingPunct="1"/>
            <a:r>
              <a:rPr lang="en-GB" altLang="en-US" sz="2800" dirty="0"/>
              <a:t>Not allowed to practice religious and cultural beliefs</a:t>
            </a:r>
          </a:p>
          <a:p>
            <a:pPr eaLnBrk="1" hangingPunct="1"/>
            <a:r>
              <a:rPr lang="en-GB" altLang="en-US" sz="2800" dirty="0"/>
              <a:t>Ignored</a:t>
            </a:r>
          </a:p>
          <a:p>
            <a:pPr eaLnBrk="1" hangingPunct="1"/>
            <a:r>
              <a:rPr lang="en-GB" altLang="en-US" sz="2800" dirty="0"/>
              <a:t>Ostracized</a:t>
            </a:r>
          </a:p>
          <a:p>
            <a:pPr eaLnBrk="1" hangingPunct="1"/>
            <a:r>
              <a:rPr lang="en-GB" altLang="en-US" sz="2800" dirty="0"/>
              <a:t>Anxiety and critical</a:t>
            </a:r>
          </a:p>
          <a:p>
            <a:pPr eaLnBrk="1" hangingPunct="1"/>
            <a:r>
              <a:rPr lang="en-GB" altLang="en-US" sz="2800" dirty="0"/>
              <a:t>No choice over clothing and dress</a:t>
            </a:r>
          </a:p>
          <a:p>
            <a:pPr eaLnBrk="1" hangingPunct="1"/>
            <a:r>
              <a:rPr lang="en-GB" altLang="en-US" sz="2800" dirty="0"/>
              <a:t>Overlooked</a:t>
            </a:r>
          </a:p>
        </p:txBody>
      </p:sp>
    </p:spTree>
    <p:extLst>
      <p:ext uri="{BB962C8B-B14F-4D97-AF65-F5344CB8AC3E}">
        <p14:creationId xmlns:p14="http://schemas.microsoft.com/office/powerpoint/2010/main" val="25055878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08DCC06-5B6F-4917-80DC-57C52BB7ED6D}"/>
              </a:ext>
            </a:extLst>
          </p:cNvPr>
          <p:cNvSpPr/>
          <p:nvPr/>
        </p:nvSpPr>
        <p:spPr>
          <a:xfrm>
            <a:off x="216976" y="185980"/>
            <a:ext cx="11763214" cy="6555783"/>
          </a:xfrm>
          <a:prstGeom prst="rect">
            <a:avLst/>
          </a:prstGeom>
          <a:noFill/>
          <a:ln>
            <a:solidFill>
              <a:schemeClr val="accent5">
                <a:lumMod val="60000"/>
                <a:lumOff val="40000"/>
              </a:schemeClr>
            </a:solidFill>
          </a:ln>
          <a:effectLst>
            <a:glow rad="635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9" name="Picture 8">
            <a:extLst>
              <a:ext uri="{FF2B5EF4-FFF2-40B4-BE49-F238E27FC236}">
                <a16:creationId xmlns:a16="http://schemas.microsoft.com/office/drawing/2014/main" id="{5CD730E0-7FA8-470A-82FB-F2E342B3F5A7}"/>
              </a:ext>
            </a:extLst>
          </p:cNvPr>
          <p:cNvPicPr>
            <a:picLocks noChangeAspect="1"/>
          </p:cNvPicPr>
          <p:nvPr/>
        </p:nvPicPr>
        <p:blipFill>
          <a:blip r:embed="rId2"/>
          <a:stretch>
            <a:fillRect/>
          </a:stretch>
        </p:blipFill>
        <p:spPr>
          <a:xfrm>
            <a:off x="715099" y="619345"/>
            <a:ext cx="1329043" cy="951058"/>
          </a:xfrm>
          <a:prstGeom prst="rect">
            <a:avLst/>
          </a:prstGeom>
        </p:spPr>
      </p:pic>
      <p:sp>
        <p:nvSpPr>
          <p:cNvPr id="5" name="TextBox 4">
            <a:extLst>
              <a:ext uri="{FF2B5EF4-FFF2-40B4-BE49-F238E27FC236}">
                <a16:creationId xmlns:a16="http://schemas.microsoft.com/office/drawing/2014/main" id="{288A1234-880C-4C16-B054-6E7A538AC249}"/>
              </a:ext>
            </a:extLst>
          </p:cNvPr>
          <p:cNvSpPr txBox="1"/>
          <p:nvPr/>
        </p:nvSpPr>
        <p:spPr>
          <a:xfrm>
            <a:off x="1920166" y="619345"/>
            <a:ext cx="8351668" cy="707886"/>
          </a:xfrm>
          <a:prstGeom prst="rect">
            <a:avLst/>
          </a:prstGeom>
          <a:noFill/>
        </p:spPr>
        <p:txBody>
          <a:bodyPr wrap="square">
            <a:spAutoFit/>
          </a:bodyPr>
          <a:lstStyle/>
          <a:p>
            <a:pPr algn="ctr"/>
            <a:r>
              <a:rPr lang="en-GB" altLang="en-US" sz="4000" b="1" u="sng" dirty="0">
                <a:latin typeface="+mn-lt"/>
              </a:rPr>
              <a:t>Modern Slavery</a:t>
            </a:r>
            <a:endParaRPr lang="en-GB" sz="4000" u="sng" dirty="0"/>
          </a:p>
        </p:txBody>
      </p:sp>
      <p:sp>
        <p:nvSpPr>
          <p:cNvPr id="7" name="TextBox 6">
            <a:extLst>
              <a:ext uri="{FF2B5EF4-FFF2-40B4-BE49-F238E27FC236}">
                <a16:creationId xmlns:a16="http://schemas.microsoft.com/office/drawing/2014/main" id="{1163080D-F667-4917-9CE8-BB3EDCEC0C47}"/>
              </a:ext>
            </a:extLst>
          </p:cNvPr>
          <p:cNvSpPr txBox="1"/>
          <p:nvPr/>
        </p:nvSpPr>
        <p:spPr>
          <a:xfrm>
            <a:off x="541538" y="2761825"/>
            <a:ext cx="10901779" cy="1754326"/>
          </a:xfrm>
          <a:prstGeom prst="rect">
            <a:avLst/>
          </a:prstGeom>
          <a:noFill/>
        </p:spPr>
        <p:txBody>
          <a:bodyPr wrap="square">
            <a:spAutoFit/>
          </a:bodyPr>
          <a:lstStyle/>
          <a:p>
            <a:pPr eaLnBrk="1" hangingPunct="1"/>
            <a:r>
              <a:rPr lang="en-GB" altLang="en-US" sz="3600" dirty="0"/>
              <a:t>Human trafficking</a:t>
            </a:r>
          </a:p>
          <a:p>
            <a:pPr eaLnBrk="1" hangingPunct="1"/>
            <a:endParaRPr lang="en-GB" altLang="en-US" sz="3600" dirty="0"/>
          </a:p>
          <a:p>
            <a:pPr eaLnBrk="1" hangingPunct="1"/>
            <a:r>
              <a:rPr lang="en-GB" altLang="en-US" sz="3600" dirty="0"/>
              <a:t>Forced labour and domestic servitude</a:t>
            </a:r>
          </a:p>
        </p:txBody>
      </p:sp>
    </p:spTree>
    <p:extLst>
      <p:ext uri="{BB962C8B-B14F-4D97-AF65-F5344CB8AC3E}">
        <p14:creationId xmlns:p14="http://schemas.microsoft.com/office/powerpoint/2010/main" val="14033659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08DCC06-5B6F-4917-80DC-57C52BB7ED6D}"/>
              </a:ext>
            </a:extLst>
          </p:cNvPr>
          <p:cNvSpPr/>
          <p:nvPr/>
        </p:nvSpPr>
        <p:spPr>
          <a:xfrm>
            <a:off x="216976" y="185980"/>
            <a:ext cx="11763214" cy="6555783"/>
          </a:xfrm>
          <a:prstGeom prst="rect">
            <a:avLst/>
          </a:prstGeom>
          <a:noFill/>
          <a:ln>
            <a:solidFill>
              <a:schemeClr val="accent5">
                <a:lumMod val="60000"/>
                <a:lumOff val="40000"/>
              </a:schemeClr>
            </a:solidFill>
          </a:ln>
          <a:effectLst>
            <a:glow rad="635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9" name="Picture 8">
            <a:extLst>
              <a:ext uri="{FF2B5EF4-FFF2-40B4-BE49-F238E27FC236}">
                <a16:creationId xmlns:a16="http://schemas.microsoft.com/office/drawing/2014/main" id="{5CD730E0-7FA8-470A-82FB-F2E342B3F5A7}"/>
              </a:ext>
            </a:extLst>
          </p:cNvPr>
          <p:cNvPicPr>
            <a:picLocks noChangeAspect="1"/>
          </p:cNvPicPr>
          <p:nvPr/>
        </p:nvPicPr>
        <p:blipFill>
          <a:blip r:embed="rId2"/>
          <a:stretch>
            <a:fillRect/>
          </a:stretch>
        </p:blipFill>
        <p:spPr>
          <a:xfrm>
            <a:off x="715099" y="619345"/>
            <a:ext cx="1329043" cy="951058"/>
          </a:xfrm>
          <a:prstGeom prst="rect">
            <a:avLst/>
          </a:prstGeom>
        </p:spPr>
      </p:pic>
      <p:sp>
        <p:nvSpPr>
          <p:cNvPr id="5" name="TextBox 4">
            <a:extLst>
              <a:ext uri="{FF2B5EF4-FFF2-40B4-BE49-F238E27FC236}">
                <a16:creationId xmlns:a16="http://schemas.microsoft.com/office/drawing/2014/main" id="{0517E514-1881-4662-AD99-2645C0CABC0F}"/>
              </a:ext>
            </a:extLst>
          </p:cNvPr>
          <p:cNvSpPr txBox="1"/>
          <p:nvPr/>
        </p:nvSpPr>
        <p:spPr>
          <a:xfrm>
            <a:off x="1449989" y="619345"/>
            <a:ext cx="9292021" cy="707886"/>
          </a:xfrm>
          <a:prstGeom prst="rect">
            <a:avLst/>
          </a:prstGeom>
          <a:noFill/>
        </p:spPr>
        <p:txBody>
          <a:bodyPr wrap="square">
            <a:spAutoFit/>
          </a:bodyPr>
          <a:lstStyle/>
          <a:p>
            <a:pPr algn="ctr"/>
            <a:r>
              <a:rPr lang="en-GB" altLang="en-US" sz="4000" b="1" u="sng" dirty="0">
                <a:latin typeface="+mn-lt"/>
              </a:rPr>
              <a:t>Aims Of </a:t>
            </a:r>
            <a:r>
              <a:rPr lang="en-GB" altLang="en-US" sz="4000" b="1" u="sng" dirty="0"/>
              <a:t>T</a:t>
            </a:r>
            <a:r>
              <a:rPr lang="en-GB" altLang="en-US" sz="4000" b="1" u="sng" dirty="0">
                <a:latin typeface="+mn-lt"/>
              </a:rPr>
              <a:t>he </a:t>
            </a:r>
            <a:r>
              <a:rPr lang="en-GB" altLang="en-US" sz="4000" b="1" u="sng" dirty="0"/>
              <a:t>S</a:t>
            </a:r>
            <a:r>
              <a:rPr lang="en-GB" altLang="en-US" sz="4000" b="1" u="sng" dirty="0">
                <a:latin typeface="+mn-lt"/>
              </a:rPr>
              <a:t>ession</a:t>
            </a:r>
            <a:endParaRPr lang="en-GB" sz="4000" u="sng" dirty="0"/>
          </a:p>
        </p:txBody>
      </p:sp>
      <p:sp>
        <p:nvSpPr>
          <p:cNvPr id="7" name="TextBox 6">
            <a:extLst>
              <a:ext uri="{FF2B5EF4-FFF2-40B4-BE49-F238E27FC236}">
                <a16:creationId xmlns:a16="http://schemas.microsoft.com/office/drawing/2014/main" id="{DE2942B4-EBB6-4748-9AB5-23629D677B7F}"/>
              </a:ext>
            </a:extLst>
          </p:cNvPr>
          <p:cNvSpPr txBox="1"/>
          <p:nvPr/>
        </p:nvSpPr>
        <p:spPr>
          <a:xfrm>
            <a:off x="715099" y="2140146"/>
            <a:ext cx="10701584" cy="4031873"/>
          </a:xfrm>
          <a:prstGeom prst="rect">
            <a:avLst/>
          </a:prstGeom>
          <a:noFill/>
        </p:spPr>
        <p:txBody>
          <a:bodyPr wrap="square">
            <a:spAutoFit/>
          </a:bodyPr>
          <a:lstStyle/>
          <a:p>
            <a:pPr eaLnBrk="1" hangingPunct="1"/>
            <a:r>
              <a:rPr lang="en-GB" altLang="en-US" sz="3200" dirty="0"/>
              <a:t>To raise the Carers awareness of Abuse:</a:t>
            </a:r>
          </a:p>
          <a:p>
            <a:pPr eaLnBrk="1" hangingPunct="1"/>
            <a:r>
              <a:rPr lang="en-GB" altLang="en-US" sz="3200" dirty="0"/>
              <a:t>Preventing harm and reduce risk</a:t>
            </a:r>
          </a:p>
          <a:p>
            <a:pPr eaLnBrk="1" hangingPunct="1"/>
            <a:r>
              <a:rPr lang="en-GB" altLang="en-US" sz="3200" dirty="0"/>
              <a:t>Stop abuse or neglect</a:t>
            </a:r>
          </a:p>
          <a:p>
            <a:pPr eaLnBrk="1" hangingPunct="1"/>
            <a:r>
              <a:rPr lang="en-GB" altLang="en-US" sz="3200" dirty="0"/>
              <a:t>Address causes of abuse or neglect</a:t>
            </a:r>
          </a:p>
          <a:p>
            <a:pPr eaLnBrk="1" hangingPunct="1"/>
            <a:r>
              <a:rPr lang="en-GB" altLang="en-US" sz="3200" dirty="0"/>
              <a:t>Support decision making and choices</a:t>
            </a:r>
          </a:p>
          <a:p>
            <a:pPr eaLnBrk="1" hangingPunct="1"/>
            <a:r>
              <a:rPr lang="en-GB" altLang="en-US" sz="3200" dirty="0"/>
              <a:t>Improve lives of others</a:t>
            </a:r>
          </a:p>
          <a:p>
            <a:pPr eaLnBrk="1" hangingPunct="1"/>
            <a:r>
              <a:rPr lang="en-GB" altLang="en-US" sz="3200" dirty="0"/>
              <a:t>Raise public awareness</a:t>
            </a:r>
          </a:p>
          <a:p>
            <a:pPr eaLnBrk="1" hangingPunct="1"/>
            <a:r>
              <a:rPr lang="en-GB" altLang="en-US" sz="3200" dirty="0"/>
              <a:t>Provide accessible information and support</a:t>
            </a:r>
            <a:endParaRPr lang="en-GB" sz="3200" dirty="0"/>
          </a:p>
        </p:txBody>
      </p:sp>
    </p:spTree>
    <p:extLst>
      <p:ext uri="{BB962C8B-B14F-4D97-AF65-F5344CB8AC3E}">
        <p14:creationId xmlns:p14="http://schemas.microsoft.com/office/powerpoint/2010/main" val="212113080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08DCC06-5B6F-4917-80DC-57C52BB7ED6D}"/>
              </a:ext>
            </a:extLst>
          </p:cNvPr>
          <p:cNvSpPr/>
          <p:nvPr/>
        </p:nvSpPr>
        <p:spPr>
          <a:xfrm>
            <a:off x="216976" y="185980"/>
            <a:ext cx="11763214" cy="6555783"/>
          </a:xfrm>
          <a:prstGeom prst="rect">
            <a:avLst/>
          </a:prstGeom>
          <a:noFill/>
          <a:ln>
            <a:solidFill>
              <a:schemeClr val="accent5">
                <a:lumMod val="60000"/>
                <a:lumOff val="40000"/>
              </a:schemeClr>
            </a:solidFill>
          </a:ln>
          <a:effectLst>
            <a:glow rad="635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9" name="Picture 8">
            <a:extLst>
              <a:ext uri="{FF2B5EF4-FFF2-40B4-BE49-F238E27FC236}">
                <a16:creationId xmlns:a16="http://schemas.microsoft.com/office/drawing/2014/main" id="{5CD730E0-7FA8-470A-82FB-F2E342B3F5A7}"/>
              </a:ext>
            </a:extLst>
          </p:cNvPr>
          <p:cNvPicPr>
            <a:picLocks noChangeAspect="1"/>
          </p:cNvPicPr>
          <p:nvPr/>
        </p:nvPicPr>
        <p:blipFill>
          <a:blip r:embed="rId2"/>
          <a:stretch>
            <a:fillRect/>
          </a:stretch>
        </p:blipFill>
        <p:spPr>
          <a:xfrm>
            <a:off x="715099" y="619345"/>
            <a:ext cx="1329043" cy="951058"/>
          </a:xfrm>
          <a:prstGeom prst="rect">
            <a:avLst/>
          </a:prstGeom>
        </p:spPr>
      </p:pic>
      <p:sp>
        <p:nvSpPr>
          <p:cNvPr id="5" name="TextBox 4">
            <a:extLst>
              <a:ext uri="{FF2B5EF4-FFF2-40B4-BE49-F238E27FC236}">
                <a16:creationId xmlns:a16="http://schemas.microsoft.com/office/drawing/2014/main" id="{BBD7618D-ECE5-47AC-A033-7A02CF7C1457}"/>
              </a:ext>
            </a:extLst>
          </p:cNvPr>
          <p:cNvSpPr txBox="1"/>
          <p:nvPr/>
        </p:nvSpPr>
        <p:spPr>
          <a:xfrm>
            <a:off x="2044142" y="547741"/>
            <a:ext cx="8323555" cy="707886"/>
          </a:xfrm>
          <a:prstGeom prst="rect">
            <a:avLst/>
          </a:prstGeom>
          <a:noFill/>
        </p:spPr>
        <p:txBody>
          <a:bodyPr wrap="square">
            <a:spAutoFit/>
          </a:bodyPr>
          <a:lstStyle/>
          <a:p>
            <a:pPr algn="ctr"/>
            <a:r>
              <a:rPr lang="en-GB" altLang="en-US" sz="4000" b="1" u="sng" dirty="0">
                <a:latin typeface="+mn-lt"/>
              </a:rPr>
              <a:t>Domestic Violence</a:t>
            </a:r>
            <a:endParaRPr lang="en-GB" sz="4000" u="sng" dirty="0"/>
          </a:p>
        </p:txBody>
      </p:sp>
      <p:sp>
        <p:nvSpPr>
          <p:cNvPr id="7" name="TextBox 6">
            <a:extLst>
              <a:ext uri="{FF2B5EF4-FFF2-40B4-BE49-F238E27FC236}">
                <a16:creationId xmlns:a16="http://schemas.microsoft.com/office/drawing/2014/main" id="{2310AF6F-AB1D-499A-8B99-1B5AD54DAF8D}"/>
              </a:ext>
            </a:extLst>
          </p:cNvPr>
          <p:cNvSpPr txBox="1"/>
          <p:nvPr/>
        </p:nvSpPr>
        <p:spPr>
          <a:xfrm>
            <a:off x="603681" y="2554056"/>
            <a:ext cx="11034943" cy="2246769"/>
          </a:xfrm>
          <a:prstGeom prst="rect">
            <a:avLst/>
          </a:prstGeom>
          <a:noFill/>
        </p:spPr>
        <p:txBody>
          <a:bodyPr wrap="square">
            <a:spAutoFit/>
          </a:bodyPr>
          <a:lstStyle/>
          <a:p>
            <a:pPr eaLnBrk="1" hangingPunct="1"/>
            <a:r>
              <a:rPr lang="en-GB" altLang="en-US" sz="2800" dirty="0"/>
              <a:t>Incident or pattern of incidents of controlling, coercive or threatening behaviour, violence of abuse by someone who is or has been an intimate partner or family member regardless of gender or sexuality</a:t>
            </a:r>
          </a:p>
          <a:p>
            <a:pPr eaLnBrk="1" hangingPunct="1"/>
            <a:r>
              <a:rPr lang="en-GB" altLang="en-US" sz="2800" dirty="0"/>
              <a:t>Honour Based Violence</a:t>
            </a:r>
          </a:p>
          <a:p>
            <a:pPr eaLnBrk="1" hangingPunct="1"/>
            <a:r>
              <a:rPr lang="en-GB" altLang="en-US" sz="2800" dirty="0"/>
              <a:t>Forced Marriages</a:t>
            </a:r>
          </a:p>
        </p:txBody>
      </p:sp>
    </p:spTree>
    <p:extLst>
      <p:ext uri="{BB962C8B-B14F-4D97-AF65-F5344CB8AC3E}">
        <p14:creationId xmlns:p14="http://schemas.microsoft.com/office/powerpoint/2010/main" val="257372741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08DCC06-5B6F-4917-80DC-57C52BB7ED6D}"/>
              </a:ext>
            </a:extLst>
          </p:cNvPr>
          <p:cNvSpPr/>
          <p:nvPr/>
        </p:nvSpPr>
        <p:spPr>
          <a:xfrm>
            <a:off x="216976" y="185980"/>
            <a:ext cx="11763214" cy="6555783"/>
          </a:xfrm>
          <a:prstGeom prst="rect">
            <a:avLst/>
          </a:prstGeom>
          <a:noFill/>
          <a:ln>
            <a:solidFill>
              <a:schemeClr val="accent5">
                <a:lumMod val="60000"/>
                <a:lumOff val="40000"/>
              </a:schemeClr>
            </a:solidFill>
          </a:ln>
          <a:effectLst>
            <a:glow rad="635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9" name="Picture 8">
            <a:extLst>
              <a:ext uri="{FF2B5EF4-FFF2-40B4-BE49-F238E27FC236}">
                <a16:creationId xmlns:a16="http://schemas.microsoft.com/office/drawing/2014/main" id="{5CD730E0-7FA8-470A-82FB-F2E342B3F5A7}"/>
              </a:ext>
            </a:extLst>
          </p:cNvPr>
          <p:cNvPicPr>
            <a:picLocks noChangeAspect="1"/>
          </p:cNvPicPr>
          <p:nvPr/>
        </p:nvPicPr>
        <p:blipFill>
          <a:blip r:embed="rId2"/>
          <a:stretch>
            <a:fillRect/>
          </a:stretch>
        </p:blipFill>
        <p:spPr>
          <a:xfrm>
            <a:off x="715099" y="619345"/>
            <a:ext cx="1329043" cy="951058"/>
          </a:xfrm>
          <a:prstGeom prst="rect">
            <a:avLst/>
          </a:prstGeom>
        </p:spPr>
      </p:pic>
      <p:sp>
        <p:nvSpPr>
          <p:cNvPr id="5" name="TextBox 4">
            <a:extLst>
              <a:ext uri="{FF2B5EF4-FFF2-40B4-BE49-F238E27FC236}">
                <a16:creationId xmlns:a16="http://schemas.microsoft.com/office/drawing/2014/main" id="{E316E4F3-E3C5-4994-9EAF-5ED8AC674269}"/>
              </a:ext>
            </a:extLst>
          </p:cNvPr>
          <p:cNvSpPr txBox="1"/>
          <p:nvPr/>
        </p:nvSpPr>
        <p:spPr>
          <a:xfrm>
            <a:off x="2656643" y="515699"/>
            <a:ext cx="7215326" cy="1446550"/>
          </a:xfrm>
          <a:prstGeom prst="rect">
            <a:avLst/>
          </a:prstGeom>
          <a:noFill/>
        </p:spPr>
        <p:txBody>
          <a:bodyPr wrap="square">
            <a:spAutoFit/>
          </a:bodyPr>
          <a:lstStyle/>
          <a:p>
            <a:pPr algn="ctr"/>
            <a:r>
              <a:rPr lang="en-GB" altLang="en-US" sz="4400" b="1" u="sng" dirty="0">
                <a:latin typeface="+mn-lt"/>
              </a:rPr>
              <a:t>Who Is </a:t>
            </a:r>
            <a:r>
              <a:rPr lang="en-GB" altLang="en-US" sz="4400" b="1" u="sng" dirty="0"/>
              <a:t>T</a:t>
            </a:r>
            <a:r>
              <a:rPr lang="en-GB" altLang="en-US" sz="4400" b="1" u="sng" dirty="0">
                <a:latin typeface="+mn-lt"/>
              </a:rPr>
              <a:t>he </a:t>
            </a:r>
            <a:r>
              <a:rPr lang="en-GB" altLang="en-US" sz="4400" b="1" u="sng" dirty="0"/>
              <a:t>A</a:t>
            </a:r>
            <a:r>
              <a:rPr lang="en-GB" altLang="en-US" sz="4400" b="1" u="sng" dirty="0">
                <a:latin typeface="+mn-lt"/>
              </a:rPr>
              <a:t>buser?</a:t>
            </a:r>
            <a:br>
              <a:rPr lang="en-GB" altLang="en-US" sz="4400" b="1" u="sng" dirty="0">
                <a:latin typeface="+mn-lt"/>
              </a:rPr>
            </a:br>
            <a:endParaRPr lang="en-GB" sz="4400" b="1" u="sng" dirty="0"/>
          </a:p>
        </p:txBody>
      </p:sp>
      <p:sp>
        <p:nvSpPr>
          <p:cNvPr id="7" name="TextBox 6">
            <a:extLst>
              <a:ext uri="{FF2B5EF4-FFF2-40B4-BE49-F238E27FC236}">
                <a16:creationId xmlns:a16="http://schemas.microsoft.com/office/drawing/2014/main" id="{BAAE7C47-160B-4B29-A927-F8F8E249F7B8}"/>
              </a:ext>
            </a:extLst>
          </p:cNvPr>
          <p:cNvSpPr txBox="1"/>
          <p:nvPr/>
        </p:nvSpPr>
        <p:spPr>
          <a:xfrm>
            <a:off x="627355" y="2656684"/>
            <a:ext cx="10937290" cy="2554545"/>
          </a:xfrm>
          <a:prstGeom prst="rect">
            <a:avLst/>
          </a:prstGeom>
          <a:noFill/>
        </p:spPr>
        <p:txBody>
          <a:bodyPr wrap="square">
            <a:spAutoFit/>
          </a:bodyPr>
          <a:lstStyle/>
          <a:p>
            <a:pPr eaLnBrk="1" hangingPunct="1"/>
            <a:r>
              <a:rPr lang="en-GB" altLang="en-US" sz="3200" dirty="0"/>
              <a:t>A partner, spouse, child or relative</a:t>
            </a:r>
          </a:p>
          <a:p>
            <a:pPr eaLnBrk="1" hangingPunct="1"/>
            <a:r>
              <a:rPr lang="en-GB" altLang="en-US" sz="3200" dirty="0"/>
              <a:t>A friend or neighbour</a:t>
            </a:r>
          </a:p>
          <a:p>
            <a:pPr eaLnBrk="1" hangingPunct="1"/>
            <a:r>
              <a:rPr lang="en-GB" altLang="en-US" sz="3200" dirty="0"/>
              <a:t>A paid care worker</a:t>
            </a:r>
          </a:p>
          <a:p>
            <a:pPr eaLnBrk="1" hangingPunct="1"/>
            <a:r>
              <a:rPr lang="en-GB" altLang="en-US" sz="3200" dirty="0"/>
              <a:t>A volunteer</a:t>
            </a:r>
          </a:p>
          <a:p>
            <a:pPr eaLnBrk="1" hangingPunct="1"/>
            <a:r>
              <a:rPr lang="en-GB" altLang="en-US" sz="3200" dirty="0"/>
              <a:t>Another professional e.g. Nurse, GP etc</a:t>
            </a:r>
          </a:p>
        </p:txBody>
      </p:sp>
    </p:spTree>
    <p:extLst>
      <p:ext uri="{BB962C8B-B14F-4D97-AF65-F5344CB8AC3E}">
        <p14:creationId xmlns:p14="http://schemas.microsoft.com/office/powerpoint/2010/main" val="190580539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08DCC06-5B6F-4917-80DC-57C52BB7ED6D}"/>
              </a:ext>
            </a:extLst>
          </p:cNvPr>
          <p:cNvSpPr/>
          <p:nvPr/>
        </p:nvSpPr>
        <p:spPr>
          <a:xfrm>
            <a:off x="216976" y="185980"/>
            <a:ext cx="11763214" cy="6555783"/>
          </a:xfrm>
          <a:prstGeom prst="rect">
            <a:avLst/>
          </a:prstGeom>
          <a:noFill/>
          <a:ln>
            <a:solidFill>
              <a:schemeClr val="accent5">
                <a:lumMod val="60000"/>
                <a:lumOff val="40000"/>
              </a:schemeClr>
            </a:solidFill>
          </a:ln>
          <a:effectLst>
            <a:glow rad="635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9" name="Picture 8">
            <a:extLst>
              <a:ext uri="{FF2B5EF4-FFF2-40B4-BE49-F238E27FC236}">
                <a16:creationId xmlns:a16="http://schemas.microsoft.com/office/drawing/2014/main" id="{5CD730E0-7FA8-470A-82FB-F2E342B3F5A7}"/>
              </a:ext>
            </a:extLst>
          </p:cNvPr>
          <p:cNvPicPr>
            <a:picLocks noChangeAspect="1"/>
          </p:cNvPicPr>
          <p:nvPr/>
        </p:nvPicPr>
        <p:blipFill>
          <a:blip r:embed="rId2"/>
          <a:stretch>
            <a:fillRect/>
          </a:stretch>
        </p:blipFill>
        <p:spPr>
          <a:xfrm>
            <a:off x="549277" y="497759"/>
            <a:ext cx="1329043" cy="951058"/>
          </a:xfrm>
          <a:prstGeom prst="rect">
            <a:avLst/>
          </a:prstGeom>
        </p:spPr>
      </p:pic>
      <p:sp>
        <p:nvSpPr>
          <p:cNvPr id="5" name="TextBox 4">
            <a:extLst>
              <a:ext uri="{FF2B5EF4-FFF2-40B4-BE49-F238E27FC236}">
                <a16:creationId xmlns:a16="http://schemas.microsoft.com/office/drawing/2014/main" id="{F335F0A8-65DF-4E43-8A22-FC5F04DC3A45}"/>
              </a:ext>
            </a:extLst>
          </p:cNvPr>
          <p:cNvSpPr txBox="1"/>
          <p:nvPr/>
        </p:nvSpPr>
        <p:spPr>
          <a:xfrm>
            <a:off x="2081073" y="516124"/>
            <a:ext cx="8731929" cy="707886"/>
          </a:xfrm>
          <a:prstGeom prst="rect">
            <a:avLst/>
          </a:prstGeom>
          <a:noFill/>
        </p:spPr>
        <p:txBody>
          <a:bodyPr wrap="square">
            <a:spAutoFit/>
          </a:bodyPr>
          <a:lstStyle/>
          <a:p>
            <a:pPr algn="ctr"/>
            <a:r>
              <a:rPr lang="en-GB" altLang="en-US" sz="4000" b="1" u="sng" dirty="0">
                <a:latin typeface="+mn-lt"/>
              </a:rPr>
              <a:t>How To </a:t>
            </a:r>
            <a:r>
              <a:rPr lang="en-GB" altLang="en-US" sz="4000" b="1" u="sng" dirty="0"/>
              <a:t>R</a:t>
            </a:r>
            <a:r>
              <a:rPr lang="en-GB" altLang="en-US" sz="4000" b="1" u="sng" dirty="0">
                <a:latin typeface="+mn-lt"/>
              </a:rPr>
              <a:t>espond </a:t>
            </a:r>
            <a:r>
              <a:rPr lang="en-GB" altLang="en-US" sz="4000" b="1" u="sng" dirty="0"/>
              <a:t>T</a:t>
            </a:r>
            <a:r>
              <a:rPr lang="en-GB" altLang="en-US" sz="4000" b="1" u="sng" dirty="0">
                <a:latin typeface="+mn-lt"/>
              </a:rPr>
              <a:t>o </a:t>
            </a:r>
            <a:r>
              <a:rPr lang="en-GB" altLang="en-US" sz="4000" b="1" u="sng" dirty="0"/>
              <a:t>A</a:t>
            </a:r>
            <a:r>
              <a:rPr lang="en-GB" altLang="en-US" sz="4000" b="1" u="sng" dirty="0">
                <a:latin typeface="+mn-lt"/>
              </a:rPr>
              <a:t>buse </a:t>
            </a:r>
            <a:r>
              <a:rPr lang="en-GB" altLang="en-US" sz="4000" b="1" u="sng" dirty="0"/>
              <a:t>A</a:t>
            </a:r>
            <a:r>
              <a:rPr lang="en-GB" altLang="en-US" sz="4000" b="1" u="sng" dirty="0">
                <a:latin typeface="+mn-lt"/>
              </a:rPr>
              <a:t>nd </a:t>
            </a:r>
            <a:r>
              <a:rPr lang="en-GB" altLang="en-US" sz="4000" b="1" u="sng" dirty="0"/>
              <a:t>N</a:t>
            </a:r>
            <a:r>
              <a:rPr lang="en-GB" altLang="en-US" sz="4000" b="1" u="sng" dirty="0">
                <a:latin typeface="+mn-lt"/>
              </a:rPr>
              <a:t>eglect.</a:t>
            </a:r>
            <a:endParaRPr lang="en-GB" sz="4000" u="sng" dirty="0"/>
          </a:p>
        </p:txBody>
      </p:sp>
      <p:sp>
        <p:nvSpPr>
          <p:cNvPr id="7" name="TextBox 6">
            <a:extLst>
              <a:ext uri="{FF2B5EF4-FFF2-40B4-BE49-F238E27FC236}">
                <a16:creationId xmlns:a16="http://schemas.microsoft.com/office/drawing/2014/main" id="{8D69DD77-9EB7-45B9-976F-33EE4ED5477B}"/>
              </a:ext>
            </a:extLst>
          </p:cNvPr>
          <p:cNvSpPr txBox="1"/>
          <p:nvPr/>
        </p:nvSpPr>
        <p:spPr>
          <a:xfrm>
            <a:off x="409851" y="2692555"/>
            <a:ext cx="11104487" cy="1815882"/>
          </a:xfrm>
          <a:prstGeom prst="rect">
            <a:avLst/>
          </a:prstGeom>
          <a:noFill/>
        </p:spPr>
        <p:txBody>
          <a:bodyPr wrap="square">
            <a:spAutoFit/>
          </a:bodyPr>
          <a:lstStyle/>
          <a:p>
            <a:pPr eaLnBrk="1" hangingPunct="1"/>
            <a:r>
              <a:rPr lang="en-GB" altLang="en-US" sz="2800" dirty="0"/>
              <a:t>A service user may disclose to you that he or she is being abused or neglected.</a:t>
            </a:r>
          </a:p>
          <a:p>
            <a:pPr eaLnBrk="1" hangingPunct="1"/>
            <a:r>
              <a:rPr lang="en-GB" altLang="en-US" sz="2800" dirty="0"/>
              <a:t>You may have clear evidence that abuse or neglect is happening.</a:t>
            </a:r>
          </a:p>
          <a:p>
            <a:pPr eaLnBrk="1" hangingPunct="1"/>
            <a:r>
              <a:rPr lang="en-GB" altLang="en-US" sz="2800" dirty="0"/>
              <a:t>You may have concerns or suspicions, but no definite evidence.</a:t>
            </a:r>
          </a:p>
        </p:txBody>
      </p:sp>
    </p:spTree>
    <p:extLst>
      <p:ext uri="{BB962C8B-B14F-4D97-AF65-F5344CB8AC3E}">
        <p14:creationId xmlns:p14="http://schemas.microsoft.com/office/powerpoint/2010/main" val="351233012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08DCC06-5B6F-4917-80DC-57C52BB7ED6D}"/>
              </a:ext>
            </a:extLst>
          </p:cNvPr>
          <p:cNvSpPr/>
          <p:nvPr/>
        </p:nvSpPr>
        <p:spPr>
          <a:xfrm>
            <a:off x="216976" y="185980"/>
            <a:ext cx="11763214" cy="6555783"/>
          </a:xfrm>
          <a:prstGeom prst="rect">
            <a:avLst/>
          </a:prstGeom>
          <a:noFill/>
          <a:ln>
            <a:solidFill>
              <a:schemeClr val="accent5">
                <a:lumMod val="60000"/>
                <a:lumOff val="40000"/>
              </a:schemeClr>
            </a:solidFill>
          </a:ln>
          <a:effectLst>
            <a:glow rad="635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9" name="Picture 8">
            <a:extLst>
              <a:ext uri="{FF2B5EF4-FFF2-40B4-BE49-F238E27FC236}">
                <a16:creationId xmlns:a16="http://schemas.microsoft.com/office/drawing/2014/main" id="{5CD730E0-7FA8-470A-82FB-F2E342B3F5A7}"/>
              </a:ext>
            </a:extLst>
          </p:cNvPr>
          <p:cNvPicPr>
            <a:picLocks noChangeAspect="1"/>
          </p:cNvPicPr>
          <p:nvPr/>
        </p:nvPicPr>
        <p:blipFill>
          <a:blip r:embed="rId2"/>
          <a:stretch>
            <a:fillRect/>
          </a:stretch>
        </p:blipFill>
        <p:spPr>
          <a:xfrm>
            <a:off x="715099" y="619345"/>
            <a:ext cx="1329043" cy="951058"/>
          </a:xfrm>
          <a:prstGeom prst="rect">
            <a:avLst/>
          </a:prstGeom>
        </p:spPr>
      </p:pic>
      <p:sp>
        <p:nvSpPr>
          <p:cNvPr id="5" name="TextBox 4">
            <a:extLst>
              <a:ext uri="{FF2B5EF4-FFF2-40B4-BE49-F238E27FC236}">
                <a16:creationId xmlns:a16="http://schemas.microsoft.com/office/drawing/2014/main" id="{2E0815C7-9EC2-4FB1-B638-E2E4DDA1E623}"/>
              </a:ext>
            </a:extLst>
          </p:cNvPr>
          <p:cNvSpPr txBox="1"/>
          <p:nvPr/>
        </p:nvSpPr>
        <p:spPr>
          <a:xfrm>
            <a:off x="3048740" y="619345"/>
            <a:ext cx="6094520" cy="769441"/>
          </a:xfrm>
          <a:prstGeom prst="rect">
            <a:avLst/>
          </a:prstGeom>
          <a:noFill/>
        </p:spPr>
        <p:txBody>
          <a:bodyPr wrap="square">
            <a:spAutoFit/>
          </a:bodyPr>
          <a:lstStyle/>
          <a:p>
            <a:pPr algn="ctr"/>
            <a:r>
              <a:rPr lang="en-GB" altLang="en-US" sz="4400" b="1" u="sng" dirty="0">
                <a:latin typeface="+mn-lt"/>
              </a:rPr>
              <a:t>Disclosure</a:t>
            </a:r>
            <a:endParaRPr lang="en-GB" sz="4400" u="sng" dirty="0"/>
          </a:p>
        </p:txBody>
      </p:sp>
      <p:sp>
        <p:nvSpPr>
          <p:cNvPr id="7" name="TextBox 6">
            <a:extLst>
              <a:ext uri="{FF2B5EF4-FFF2-40B4-BE49-F238E27FC236}">
                <a16:creationId xmlns:a16="http://schemas.microsoft.com/office/drawing/2014/main" id="{8743E9BE-4696-4EE5-9A85-631A95B2A453}"/>
              </a:ext>
            </a:extLst>
          </p:cNvPr>
          <p:cNvSpPr txBox="1"/>
          <p:nvPr/>
        </p:nvSpPr>
        <p:spPr>
          <a:xfrm>
            <a:off x="621437" y="2863706"/>
            <a:ext cx="10821880" cy="1200329"/>
          </a:xfrm>
          <a:prstGeom prst="rect">
            <a:avLst/>
          </a:prstGeom>
          <a:noFill/>
        </p:spPr>
        <p:txBody>
          <a:bodyPr wrap="square">
            <a:spAutoFit/>
          </a:bodyPr>
          <a:lstStyle/>
          <a:p>
            <a:pPr eaLnBrk="1" hangingPunct="1">
              <a:lnSpc>
                <a:spcPct val="100000"/>
              </a:lnSpc>
              <a:buFont typeface="Wingdings" panose="05000000000000000000" pitchFamily="2" charset="2"/>
              <a:buNone/>
            </a:pPr>
            <a:r>
              <a:rPr lang="en-GB" altLang="en-US" sz="3600" dirty="0"/>
              <a:t>This is the correct term for a service user telling you</a:t>
            </a:r>
          </a:p>
          <a:p>
            <a:pPr eaLnBrk="1" hangingPunct="1">
              <a:lnSpc>
                <a:spcPct val="100000"/>
              </a:lnSpc>
              <a:buFont typeface="Wingdings" panose="05000000000000000000" pitchFamily="2" charset="2"/>
              <a:buNone/>
            </a:pPr>
            <a:r>
              <a:rPr lang="en-GB" altLang="en-US" sz="3600" dirty="0"/>
              <a:t>about abuse or neglect.</a:t>
            </a:r>
          </a:p>
        </p:txBody>
      </p:sp>
    </p:spTree>
    <p:extLst>
      <p:ext uri="{BB962C8B-B14F-4D97-AF65-F5344CB8AC3E}">
        <p14:creationId xmlns:p14="http://schemas.microsoft.com/office/powerpoint/2010/main" val="198948931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08DCC06-5B6F-4917-80DC-57C52BB7ED6D}"/>
              </a:ext>
            </a:extLst>
          </p:cNvPr>
          <p:cNvSpPr/>
          <p:nvPr/>
        </p:nvSpPr>
        <p:spPr>
          <a:xfrm>
            <a:off x="216976" y="185980"/>
            <a:ext cx="11763214" cy="6555783"/>
          </a:xfrm>
          <a:prstGeom prst="rect">
            <a:avLst/>
          </a:prstGeom>
          <a:noFill/>
          <a:ln>
            <a:solidFill>
              <a:schemeClr val="accent5">
                <a:lumMod val="60000"/>
                <a:lumOff val="40000"/>
              </a:schemeClr>
            </a:solidFill>
          </a:ln>
          <a:effectLst>
            <a:glow rad="635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9" name="Picture 8">
            <a:extLst>
              <a:ext uri="{FF2B5EF4-FFF2-40B4-BE49-F238E27FC236}">
                <a16:creationId xmlns:a16="http://schemas.microsoft.com/office/drawing/2014/main" id="{5CD730E0-7FA8-470A-82FB-F2E342B3F5A7}"/>
              </a:ext>
            </a:extLst>
          </p:cNvPr>
          <p:cNvPicPr>
            <a:picLocks noChangeAspect="1"/>
          </p:cNvPicPr>
          <p:nvPr/>
        </p:nvPicPr>
        <p:blipFill>
          <a:blip r:embed="rId2"/>
          <a:stretch>
            <a:fillRect/>
          </a:stretch>
        </p:blipFill>
        <p:spPr>
          <a:xfrm>
            <a:off x="715099" y="619345"/>
            <a:ext cx="1329043" cy="951058"/>
          </a:xfrm>
          <a:prstGeom prst="rect">
            <a:avLst/>
          </a:prstGeom>
        </p:spPr>
      </p:pic>
      <p:sp>
        <p:nvSpPr>
          <p:cNvPr id="5" name="TextBox 4">
            <a:extLst>
              <a:ext uri="{FF2B5EF4-FFF2-40B4-BE49-F238E27FC236}">
                <a16:creationId xmlns:a16="http://schemas.microsoft.com/office/drawing/2014/main" id="{E0E59253-A06E-4A02-96BA-9EDB896549B0}"/>
              </a:ext>
            </a:extLst>
          </p:cNvPr>
          <p:cNvSpPr txBox="1"/>
          <p:nvPr/>
        </p:nvSpPr>
        <p:spPr>
          <a:xfrm>
            <a:off x="2986596" y="619345"/>
            <a:ext cx="6094520" cy="769441"/>
          </a:xfrm>
          <a:prstGeom prst="rect">
            <a:avLst/>
          </a:prstGeom>
          <a:noFill/>
        </p:spPr>
        <p:txBody>
          <a:bodyPr wrap="square">
            <a:spAutoFit/>
          </a:bodyPr>
          <a:lstStyle/>
          <a:p>
            <a:pPr algn="ctr"/>
            <a:r>
              <a:rPr lang="en-GB" altLang="en-US" sz="4400" b="1" u="sng" dirty="0">
                <a:latin typeface="+mn-lt"/>
              </a:rPr>
              <a:t>Disclosure Do’s</a:t>
            </a:r>
            <a:endParaRPr lang="en-GB" sz="4400" u="sng" dirty="0"/>
          </a:p>
        </p:txBody>
      </p:sp>
      <p:sp>
        <p:nvSpPr>
          <p:cNvPr id="7" name="TextBox 6">
            <a:extLst>
              <a:ext uri="{FF2B5EF4-FFF2-40B4-BE49-F238E27FC236}">
                <a16:creationId xmlns:a16="http://schemas.microsoft.com/office/drawing/2014/main" id="{AD848DE8-06D5-4F81-9CC0-AD2B0755DCE1}"/>
              </a:ext>
            </a:extLst>
          </p:cNvPr>
          <p:cNvSpPr txBox="1"/>
          <p:nvPr/>
        </p:nvSpPr>
        <p:spPr>
          <a:xfrm>
            <a:off x="631794" y="2309709"/>
            <a:ext cx="10928412" cy="3539430"/>
          </a:xfrm>
          <a:prstGeom prst="rect">
            <a:avLst/>
          </a:prstGeom>
          <a:noFill/>
        </p:spPr>
        <p:txBody>
          <a:bodyPr wrap="square">
            <a:spAutoFit/>
          </a:bodyPr>
          <a:lstStyle/>
          <a:p>
            <a:pPr eaLnBrk="1" hangingPunct="1"/>
            <a:r>
              <a:rPr lang="en-GB" altLang="en-US" sz="2800" dirty="0"/>
              <a:t>Listen attentively and observe the adult in question</a:t>
            </a:r>
          </a:p>
          <a:p>
            <a:pPr eaLnBrk="1" hangingPunct="1"/>
            <a:r>
              <a:rPr lang="en-GB" altLang="en-US" sz="2800" dirty="0"/>
              <a:t>Take it seriously</a:t>
            </a:r>
          </a:p>
          <a:p>
            <a:pPr eaLnBrk="1" hangingPunct="1"/>
            <a:r>
              <a:rPr lang="en-GB" altLang="en-US" sz="2800" dirty="0"/>
              <a:t>Try not to show you are shocked, stay calm</a:t>
            </a:r>
          </a:p>
          <a:p>
            <a:pPr eaLnBrk="1" hangingPunct="1"/>
            <a:r>
              <a:rPr lang="en-GB" altLang="en-US" sz="2800" dirty="0"/>
              <a:t>Explain about confidentiality</a:t>
            </a:r>
          </a:p>
          <a:p>
            <a:pPr eaLnBrk="1" hangingPunct="1"/>
            <a:r>
              <a:rPr lang="en-GB" altLang="en-US" sz="2800" dirty="0"/>
              <a:t>Confirm the victims story</a:t>
            </a:r>
          </a:p>
          <a:p>
            <a:pPr eaLnBrk="1" hangingPunct="1"/>
            <a:r>
              <a:rPr lang="en-GB" altLang="en-US" sz="2800" dirty="0"/>
              <a:t>Reassure them that they have done the right thing in talking to you.</a:t>
            </a:r>
          </a:p>
          <a:p>
            <a:pPr eaLnBrk="1" hangingPunct="1"/>
            <a:r>
              <a:rPr lang="en-GB" altLang="en-US" sz="2800" dirty="0"/>
              <a:t>Report to your line Manager and record information</a:t>
            </a:r>
          </a:p>
          <a:p>
            <a:pPr eaLnBrk="1" hangingPunct="1"/>
            <a:r>
              <a:rPr lang="en-GB" altLang="en-US" sz="2800" dirty="0"/>
              <a:t>Remember it is not your responsibility to deal with this situation alone.</a:t>
            </a:r>
          </a:p>
        </p:txBody>
      </p:sp>
    </p:spTree>
    <p:extLst>
      <p:ext uri="{BB962C8B-B14F-4D97-AF65-F5344CB8AC3E}">
        <p14:creationId xmlns:p14="http://schemas.microsoft.com/office/powerpoint/2010/main" val="174988649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08DCC06-5B6F-4917-80DC-57C52BB7ED6D}"/>
              </a:ext>
            </a:extLst>
          </p:cNvPr>
          <p:cNvSpPr/>
          <p:nvPr/>
        </p:nvSpPr>
        <p:spPr>
          <a:xfrm>
            <a:off x="216976" y="185980"/>
            <a:ext cx="11763214" cy="6555783"/>
          </a:xfrm>
          <a:prstGeom prst="rect">
            <a:avLst/>
          </a:prstGeom>
          <a:noFill/>
          <a:ln>
            <a:solidFill>
              <a:schemeClr val="accent5">
                <a:lumMod val="60000"/>
                <a:lumOff val="40000"/>
              </a:schemeClr>
            </a:solidFill>
          </a:ln>
          <a:effectLst>
            <a:glow rad="635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9" name="Picture 8">
            <a:extLst>
              <a:ext uri="{FF2B5EF4-FFF2-40B4-BE49-F238E27FC236}">
                <a16:creationId xmlns:a16="http://schemas.microsoft.com/office/drawing/2014/main" id="{5CD730E0-7FA8-470A-82FB-F2E342B3F5A7}"/>
              </a:ext>
            </a:extLst>
          </p:cNvPr>
          <p:cNvPicPr>
            <a:picLocks noChangeAspect="1"/>
          </p:cNvPicPr>
          <p:nvPr/>
        </p:nvPicPr>
        <p:blipFill>
          <a:blip r:embed="rId2"/>
          <a:stretch>
            <a:fillRect/>
          </a:stretch>
        </p:blipFill>
        <p:spPr>
          <a:xfrm>
            <a:off x="715099" y="619345"/>
            <a:ext cx="1329043" cy="951058"/>
          </a:xfrm>
          <a:prstGeom prst="rect">
            <a:avLst/>
          </a:prstGeom>
        </p:spPr>
      </p:pic>
      <p:sp>
        <p:nvSpPr>
          <p:cNvPr id="5" name="TextBox 4">
            <a:extLst>
              <a:ext uri="{FF2B5EF4-FFF2-40B4-BE49-F238E27FC236}">
                <a16:creationId xmlns:a16="http://schemas.microsoft.com/office/drawing/2014/main" id="{E1953053-C94B-40AC-A1D8-19689C4090AC}"/>
              </a:ext>
            </a:extLst>
          </p:cNvPr>
          <p:cNvSpPr txBox="1"/>
          <p:nvPr/>
        </p:nvSpPr>
        <p:spPr>
          <a:xfrm>
            <a:off x="2798686" y="619345"/>
            <a:ext cx="6094520" cy="707886"/>
          </a:xfrm>
          <a:prstGeom prst="rect">
            <a:avLst/>
          </a:prstGeom>
          <a:noFill/>
        </p:spPr>
        <p:txBody>
          <a:bodyPr wrap="square">
            <a:spAutoFit/>
          </a:bodyPr>
          <a:lstStyle/>
          <a:p>
            <a:pPr algn="ctr"/>
            <a:r>
              <a:rPr lang="en-GB" altLang="en-US" sz="4000" b="1" u="sng" dirty="0">
                <a:latin typeface="+mn-lt"/>
              </a:rPr>
              <a:t>Disclosure Don’ts</a:t>
            </a:r>
            <a:endParaRPr lang="en-GB" sz="4000" u="sng" dirty="0"/>
          </a:p>
        </p:txBody>
      </p:sp>
      <p:sp>
        <p:nvSpPr>
          <p:cNvPr id="6" name="TextBox 5">
            <a:extLst>
              <a:ext uri="{FF2B5EF4-FFF2-40B4-BE49-F238E27FC236}">
                <a16:creationId xmlns:a16="http://schemas.microsoft.com/office/drawing/2014/main" id="{27C26CF5-F4E6-46E5-A09A-B0CE170BC607}"/>
              </a:ext>
            </a:extLst>
          </p:cNvPr>
          <p:cNvSpPr txBox="1"/>
          <p:nvPr/>
        </p:nvSpPr>
        <p:spPr>
          <a:xfrm>
            <a:off x="581933" y="2627299"/>
            <a:ext cx="10750859" cy="2554545"/>
          </a:xfrm>
          <a:prstGeom prst="rect">
            <a:avLst/>
          </a:prstGeom>
          <a:noFill/>
        </p:spPr>
        <p:txBody>
          <a:bodyPr wrap="square">
            <a:spAutoFit/>
          </a:bodyPr>
          <a:lstStyle/>
          <a:p>
            <a:pPr eaLnBrk="1" hangingPunct="1"/>
            <a:r>
              <a:rPr lang="en-GB" altLang="en-US" sz="3200" dirty="0"/>
              <a:t>Directly question the individual (abuser)</a:t>
            </a:r>
          </a:p>
          <a:p>
            <a:pPr eaLnBrk="1" hangingPunct="1"/>
            <a:r>
              <a:rPr lang="en-GB" altLang="en-US" sz="3200" dirty="0"/>
              <a:t>Ask leading questions</a:t>
            </a:r>
          </a:p>
          <a:p>
            <a:pPr eaLnBrk="1" hangingPunct="1"/>
            <a:r>
              <a:rPr lang="en-GB" altLang="en-US" sz="3200" dirty="0"/>
              <a:t>Contact the alleged abuser</a:t>
            </a:r>
          </a:p>
          <a:p>
            <a:pPr eaLnBrk="1" hangingPunct="1"/>
            <a:r>
              <a:rPr lang="en-GB" altLang="en-US" sz="3200" dirty="0"/>
              <a:t>Protect potential perpetrators</a:t>
            </a:r>
          </a:p>
          <a:p>
            <a:pPr eaLnBrk="1" hangingPunct="1"/>
            <a:r>
              <a:rPr lang="en-GB" altLang="en-US" sz="3200" dirty="0"/>
              <a:t>Gossip about individuals</a:t>
            </a:r>
          </a:p>
        </p:txBody>
      </p:sp>
    </p:spTree>
    <p:extLst>
      <p:ext uri="{BB962C8B-B14F-4D97-AF65-F5344CB8AC3E}">
        <p14:creationId xmlns:p14="http://schemas.microsoft.com/office/powerpoint/2010/main" val="32683588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08DCC06-5B6F-4917-80DC-57C52BB7ED6D}"/>
              </a:ext>
            </a:extLst>
          </p:cNvPr>
          <p:cNvSpPr/>
          <p:nvPr/>
        </p:nvSpPr>
        <p:spPr>
          <a:xfrm>
            <a:off x="216976" y="185980"/>
            <a:ext cx="11763214" cy="6555783"/>
          </a:xfrm>
          <a:prstGeom prst="rect">
            <a:avLst/>
          </a:prstGeom>
          <a:noFill/>
          <a:ln>
            <a:solidFill>
              <a:schemeClr val="accent5">
                <a:lumMod val="60000"/>
                <a:lumOff val="40000"/>
              </a:schemeClr>
            </a:solidFill>
          </a:ln>
          <a:effectLst>
            <a:glow rad="635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9" name="Picture 8">
            <a:extLst>
              <a:ext uri="{FF2B5EF4-FFF2-40B4-BE49-F238E27FC236}">
                <a16:creationId xmlns:a16="http://schemas.microsoft.com/office/drawing/2014/main" id="{5CD730E0-7FA8-470A-82FB-F2E342B3F5A7}"/>
              </a:ext>
            </a:extLst>
          </p:cNvPr>
          <p:cNvPicPr>
            <a:picLocks noChangeAspect="1"/>
          </p:cNvPicPr>
          <p:nvPr/>
        </p:nvPicPr>
        <p:blipFill>
          <a:blip r:embed="rId2"/>
          <a:stretch>
            <a:fillRect/>
          </a:stretch>
        </p:blipFill>
        <p:spPr>
          <a:xfrm>
            <a:off x="715099" y="619345"/>
            <a:ext cx="1329043" cy="951058"/>
          </a:xfrm>
          <a:prstGeom prst="rect">
            <a:avLst/>
          </a:prstGeom>
        </p:spPr>
      </p:pic>
      <p:sp>
        <p:nvSpPr>
          <p:cNvPr id="5" name="TextBox 4">
            <a:extLst>
              <a:ext uri="{FF2B5EF4-FFF2-40B4-BE49-F238E27FC236}">
                <a16:creationId xmlns:a16="http://schemas.microsoft.com/office/drawing/2014/main" id="{1986A8C9-F824-4FE4-B1D8-1B53ED481052}"/>
              </a:ext>
            </a:extLst>
          </p:cNvPr>
          <p:cNvSpPr txBox="1"/>
          <p:nvPr/>
        </p:nvSpPr>
        <p:spPr>
          <a:xfrm>
            <a:off x="2283780" y="619345"/>
            <a:ext cx="8518418" cy="707886"/>
          </a:xfrm>
          <a:prstGeom prst="rect">
            <a:avLst/>
          </a:prstGeom>
          <a:noFill/>
        </p:spPr>
        <p:txBody>
          <a:bodyPr wrap="square">
            <a:spAutoFit/>
          </a:bodyPr>
          <a:lstStyle/>
          <a:p>
            <a:pPr algn="ctr"/>
            <a:r>
              <a:rPr lang="en-GB" altLang="en-US" sz="4000" b="1" u="sng" dirty="0">
                <a:latin typeface="+mn-lt"/>
              </a:rPr>
              <a:t>What To </a:t>
            </a:r>
            <a:r>
              <a:rPr lang="en-GB" altLang="en-US" sz="4000" b="1" u="sng" dirty="0"/>
              <a:t>D</a:t>
            </a:r>
            <a:r>
              <a:rPr lang="en-GB" altLang="en-US" sz="4000" b="1" u="sng" dirty="0">
                <a:latin typeface="+mn-lt"/>
              </a:rPr>
              <a:t>o </a:t>
            </a:r>
            <a:r>
              <a:rPr lang="en-GB" altLang="en-US" sz="4000" b="1" u="sng" dirty="0"/>
              <a:t>I</a:t>
            </a:r>
            <a:r>
              <a:rPr lang="en-GB" altLang="en-US" sz="4000" b="1" u="sng" dirty="0">
                <a:latin typeface="+mn-lt"/>
              </a:rPr>
              <a:t>f </a:t>
            </a:r>
            <a:r>
              <a:rPr lang="en-GB" altLang="en-US" sz="4000" b="1" u="sng" dirty="0"/>
              <a:t>Y</a:t>
            </a:r>
            <a:r>
              <a:rPr lang="en-GB" altLang="en-US" sz="4000" b="1" u="sng" dirty="0">
                <a:latin typeface="+mn-lt"/>
              </a:rPr>
              <a:t>ou </a:t>
            </a:r>
            <a:r>
              <a:rPr lang="en-GB" altLang="en-US" sz="4000" b="1" u="sng" dirty="0"/>
              <a:t>S</a:t>
            </a:r>
            <a:r>
              <a:rPr lang="en-GB" altLang="en-US" sz="4000" b="1" u="sng" dirty="0">
                <a:latin typeface="+mn-lt"/>
              </a:rPr>
              <a:t>uspect </a:t>
            </a:r>
            <a:r>
              <a:rPr lang="en-GB" altLang="en-US" sz="4000" b="1" u="sng" dirty="0"/>
              <a:t>A</a:t>
            </a:r>
            <a:r>
              <a:rPr lang="en-GB" altLang="en-US" sz="4000" b="1" u="sng" dirty="0">
                <a:latin typeface="+mn-lt"/>
              </a:rPr>
              <a:t>buse?</a:t>
            </a:r>
            <a:endParaRPr lang="en-GB" sz="4000" u="sng" dirty="0"/>
          </a:p>
        </p:txBody>
      </p:sp>
      <p:sp>
        <p:nvSpPr>
          <p:cNvPr id="7" name="TextBox 6">
            <a:extLst>
              <a:ext uri="{FF2B5EF4-FFF2-40B4-BE49-F238E27FC236}">
                <a16:creationId xmlns:a16="http://schemas.microsoft.com/office/drawing/2014/main" id="{CA6E9C93-55B6-4B60-AB11-24BA12CF8F30}"/>
              </a:ext>
            </a:extLst>
          </p:cNvPr>
          <p:cNvSpPr txBox="1"/>
          <p:nvPr/>
        </p:nvSpPr>
        <p:spPr>
          <a:xfrm>
            <a:off x="623363" y="2692555"/>
            <a:ext cx="10926486" cy="2246769"/>
          </a:xfrm>
          <a:prstGeom prst="rect">
            <a:avLst/>
          </a:prstGeom>
          <a:noFill/>
        </p:spPr>
        <p:txBody>
          <a:bodyPr wrap="square">
            <a:spAutoFit/>
          </a:bodyPr>
          <a:lstStyle/>
          <a:p>
            <a:pPr eaLnBrk="1" hangingPunct="1"/>
            <a:r>
              <a:rPr lang="en-GB" altLang="en-US" sz="2800" dirty="0"/>
              <a:t>Always talk to the victim in a safe and private place.</a:t>
            </a:r>
          </a:p>
          <a:p>
            <a:pPr eaLnBrk="1" hangingPunct="1"/>
            <a:r>
              <a:rPr lang="en-GB" altLang="en-US" sz="2800" dirty="0"/>
              <a:t>Listen sensitively but be careful not to ask leading questions.</a:t>
            </a:r>
          </a:p>
          <a:p>
            <a:pPr eaLnBrk="1" hangingPunct="1"/>
            <a:r>
              <a:rPr lang="en-GB" altLang="en-US" sz="2800" dirty="0"/>
              <a:t>Do not challenge abuser.</a:t>
            </a:r>
          </a:p>
          <a:p>
            <a:pPr eaLnBrk="1" hangingPunct="1"/>
            <a:r>
              <a:rPr lang="en-GB" altLang="en-US" sz="2800" dirty="0"/>
              <a:t>Follow Spinal Home Care Policy, inform your line manager at earliest opportunity.</a:t>
            </a:r>
          </a:p>
        </p:txBody>
      </p:sp>
    </p:spTree>
    <p:extLst>
      <p:ext uri="{BB962C8B-B14F-4D97-AF65-F5344CB8AC3E}">
        <p14:creationId xmlns:p14="http://schemas.microsoft.com/office/powerpoint/2010/main" val="294511599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08DCC06-5B6F-4917-80DC-57C52BB7ED6D}"/>
              </a:ext>
            </a:extLst>
          </p:cNvPr>
          <p:cNvSpPr/>
          <p:nvPr/>
        </p:nvSpPr>
        <p:spPr>
          <a:xfrm>
            <a:off x="216976" y="185980"/>
            <a:ext cx="11763214" cy="6555783"/>
          </a:xfrm>
          <a:prstGeom prst="rect">
            <a:avLst/>
          </a:prstGeom>
          <a:noFill/>
          <a:ln>
            <a:solidFill>
              <a:schemeClr val="accent5">
                <a:lumMod val="60000"/>
                <a:lumOff val="40000"/>
              </a:schemeClr>
            </a:solidFill>
          </a:ln>
          <a:effectLst>
            <a:glow rad="635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9" name="Picture 8">
            <a:extLst>
              <a:ext uri="{FF2B5EF4-FFF2-40B4-BE49-F238E27FC236}">
                <a16:creationId xmlns:a16="http://schemas.microsoft.com/office/drawing/2014/main" id="{5CD730E0-7FA8-470A-82FB-F2E342B3F5A7}"/>
              </a:ext>
            </a:extLst>
          </p:cNvPr>
          <p:cNvPicPr>
            <a:picLocks noChangeAspect="1"/>
          </p:cNvPicPr>
          <p:nvPr/>
        </p:nvPicPr>
        <p:blipFill>
          <a:blip r:embed="rId2"/>
          <a:stretch>
            <a:fillRect/>
          </a:stretch>
        </p:blipFill>
        <p:spPr>
          <a:xfrm>
            <a:off x="715099" y="619345"/>
            <a:ext cx="1329043" cy="951058"/>
          </a:xfrm>
          <a:prstGeom prst="rect">
            <a:avLst/>
          </a:prstGeom>
        </p:spPr>
      </p:pic>
      <p:sp>
        <p:nvSpPr>
          <p:cNvPr id="5" name="TextBox 4">
            <a:extLst>
              <a:ext uri="{FF2B5EF4-FFF2-40B4-BE49-F238E27FC236}">
                <a16:creationId xmlns:a16="http://schemas.microsoft.com/office/drawing/2014/main" id="{29555B35-19DB-4A84-94D9-868EBB16E14F}"/>
              </a:ext>
            </a:extLst>
          </p:cNvPr>
          <p:cNvSpPr txBox="1"/>
          <p:nvPr/>
        </p:nvSpPr>
        <p:spPr>
          <a:xfrm>
            <a:off x="2887462" y="619345"/>
            <a:ext cx="6094520" cy="707886"/>
          </a:xfrm>
          <a:prstGeom prst="rect">
            <a:avLst/>
          </a:prstGeom>
          <a:noFill/>
        </p:spPr>
        <p:txBody>
          <a:bodyPr wrap="square">
            <a:spAutoFit/>
          </a:bodyPr>
          <a:lstStyle/>
          <a:p>
            <a:pPr algn="ctr"/>
            <a:r>
              <a:rPr lang="en-GB" altLang="en-US" sz="4000" u="sng" dirty="0">
                <a:latin typeface="+mn-lt"/>
              </a:rPr>
              <a:t>Whistleblowing</a:t>
            </a:r>
            <a:endParaRPr lang="en-GB" sz="4000" u="sng" dirty="0"/>
          </a:p>
        </p:txBody>
      </p:sp>
      <p:sp>
        <p:nvSpPr>
          <p:cNvPr id="7" name="TextBox 6">
            <a:extLst>
              <a:ext uri="{FF2B5EF4-FFF2-40B4-BE49-F238E27FC236}">
                <a16:creationId xmlns:a16="http://schemas.microsoft.com/office/drawing/2014/main" id="{D42AB669-C14D-4ED0-BF97-703C7C3D88BC}"/>
              </a:ext>
            </a:extLst>
          </p:cNvPr>
          <p:cNvSpPr txBox="1"/>
          <p:nvPr/>
        </p:nvSpPr>
        <p:spPr>
          <a:xfrm>
            <a:off x="605161" y="2206782"/>
            <a:ext cx="10981678" cy="4031873"/>
          </a:xfrm>
          <a:prstGeom prst="rect">
            <a:avLst/>
          </a:prstGeom>
          <a:noFill/>
        </p:spPr>
        <p:txBody>
          <a:bodyPr wrap="square">
            <a:spAutoFit/>
          </a:bodyPr>
          <a:lstStyle/>
          <a:p>
            <a:r>
              <a:rPr lang="en-GB" altLang="en-US" sz="3200" dirty="0"/>
              <a:t>Spinal Home Care actively encourages both employee and service user to report any incidents of concern.</a:t>
            </a:r>
          </a:p>
          <a:p>
            <a:endParaRPr lang="en-GB" altLang="en-US" sz="3200" dirty="0"/>
          </a:p>
          <a:p>
            <a:r>
              <a:rPr lang="en-GB" altLang="en-US" sz="3200" dirty="0"/>
              <a:t>As a result of a ‘report’ an investigation would be undertaken and appropriate actions taken. </a:t>
            </a:r>
          </a:p>
          <a:p>
            <a:endParaRPr lang="en-GB" altLang="en-US" sz="3200" dirty="0"/>
          </a:p>
          <a:p>
            <a:r>
              <a:rPr lang="en-GB" altLang="en-US" sz="3200" dirty="0"/>
              <a:t>Please see Spinal Homecare Policy No POL003, this can be found on the portal.</a:t>
            </a:r>
            <a:endParaRPr lang="en-GB" sz="3200" dirty="0"/>
          </a:p>
        </p:txBody>
      </p:sp>
      <p:pic>
        <p:nvPicPr>
          <p:cNvPr id="1026" name="Picture 2" descr="Cartels - How to blow the whistle - European Commission">
            <a:extLst>
              <a:ext uri="{FF2B5EF4-FFF2-40B4-BE49-F238E27FC236}">
                <a16:creationId xmlns:a16="http://schemas.microsoft.com/office/drawing/2014/main" id="{EDEEAEF8-3296-4D44-9BDF-C9EF9F77785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304538" y="374731"/>
            <a:ext cx="1905000" cy="1905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2304625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08DCC06-5B6F-4917-80DC-57C52BB7ED6D}"/>
              </a:ext>
            </a:extLst>
          </p:cNvPr>
          <p:cNvSpPr/>
          <p:nvPr/>
        </p:nvSpPr>
        <p:spPr>
          <a:xfrm>
            <a:off x="216976" y="185980"/>
            <a:ext cx="11763214" cy="6555783"/>
          </a:xfrm>
          <a:prstGeom prst="rect">
            <a:avLst/>
          </a:prstGeom>
          <a:noFill/>
          <a:ln>
            <a:solidFill>
              <a:schemeClr val="accent5">
                <a:lumMod val="60000"/>
                <a:lumOff val="40000"/>
              </a:schemeClr>
            </a:solidFill>
          </a:ln>
          <a:effectLst>
            <a:glow rad="635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9" name="Picture 8">
            <a:extLst>
              <a:ext uri="{FF2B5EF4-FFF2-40B4-BE49-F238E27FC236}">
                <a16:creationId xmlns:a16="http://schemas.microsoft.com/office/drawing/2014/main" id="{5CD730E0-7FA8-470A-82FB-F2E342B3F5A7}"/>
              </a:ext>
            </a:extLst>
          </p:cNvPr>
          <p:cNvPicPr>
            <a:picLocks noChangeAspect="1"/>
          </p:cNvPicPr>
          <p:nvPr/>
        </p:nvPicPr>
        <p:blipFill>
          <a:blip r:embed="rId2"/>
          <a:stretch>
            <a:fillRect/>
          </a:stretch>
        </p:blipFill>
        <p:spPr>
          <a:xfrm>
            <a:off x="715099" y="619345"/>
            <a:ext cx="1329043" cy="951058"/>
          </a:xfrm>
          <a:prstGeom prst="rect">
            <a:avLst/>
          </a:prstGeom>
        </p:spPr>
      </p:pic>
      <p:sp>
        <p:nvSpPr>
          <p:cNvPr id="5" name="TextBox 4">
            <a:extLst>
              <a:ext uri="{FF2B5EF4-FFF2-40B4-BE49-F238E27FC236}">
                <a16:creationId xmlns:a16="http://schemas.microsoft.com/office/drawing/2014/main" id="{F7E926B3-73EA-47A3-B869-2F2701E400BF}"/>
              </a:ext>
            </a:extLst>
          </p:cNvPr>
          <p:cNvSpPr txBox="1"/>
          <p:nvPr/>
        </p:nvSpPr>
        <p:spPr>
          <a:xfrm>
            <a:off x="3278080" y="520508"/>
            <a:ext cx="6094520" cy="707886"/>
          </a:xfrm>
          <a:prstGeom prst="rect">
            <a:avLst/>
          </a:prstGeom>
          <a:noFill/>
        </p:spPr>
        <p:txBody>
          <a:bodyPr wrap="square">
            <a:spAutoFit/>
          </a:bodyPr>
          <a:lstStyle/>
          <a:p>
            <a:pPr algn="ctr"/>
            <a:r>
              <a:rPr lang="en-US" altLang="en-US" sz="4000" b="1" u="sng" dirty="0">
                <a:latin typeface="+mn-lt"/>
              </a:rPr>
              <a:t>Contact Numbers </a:t>
            </a:r>
            <a:endParaRPr lang="en-GB" sz="4000" u="sng" dirty="0"/>
          </a:p>
        </p:txBody>
      </p:sp>
      <p:sp>
        <p:nvSpPr>
          <p:cNvPr id="2" name="Rectangle 1">
            <a:extLst>
              <a:ext uri="{FF2B5EF4-FFF2-40B4-BE49-F238E27FC236}">
                <a16:creationId xmlns:a16="http://schemas.microsoft.com/office/drawing/2014/main" id="{96280F94-D0BC-4002-8A03-B16500C6F3A7}"/>
              </a:ext>
            </a:extLst>
          </p:cNvPr>
          <p:cNvSpPr/>
          <p:nvPr/>
        </p:nvSpPr>
        <p:spPr>
          <a:xfrm>
            <a:off x="1198485" y="1979720"/>
            <a:ext cx="9907479" cy="400382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eaLnBrk="1" hangingPunct="1">
              <a:buFont typeface="Wingdings" panose="05000000000000000000" pitchFamily="2" charset="2"/>
              <a:buNone/>
            </a:pPr>
            <a:r>
              <a:rPr lang="en-GB" altLang="en-US" sz="2800" dirty="0">
                <a:solidFill>
                  <a:schemeClr val="tx1"/>
                </a:solidFill>
              </a:rPr>
              <a:t>If you are unsure about what steps to take, call the office on 01539 730777 during office hours, outside of office hours call the same number and choose option 1 to speak to the on call person. </a:t>
            </a:r>
          </a:p>
          <a:p>
            <a:pPr eaLnBrk="1" hangingPunct="1">
              <a:buFont typeface="Wingdings" panose="05000000000000000000" pitchFamily="2" charset="2"/>
              <a:buNone/>
            </a:pPr>
            <a:endParaRPr lang="en-GB" altLang="en-US" sz="2800" dirty="0">
              <a:solidFill>
                <a:schemeClr val="tx1"/>
              </a:solidFill>
            </a:endParaRPr>
          </a:p>
          <a:p>
            <a:pPr algn="ctr" eaLnBrk="1" hangingPunct="1">
              <a:buFont typeface="Wingdings" panose="05000000000000000000" pitchFamily="2" charset="2"/>
              <a:buNone/>
            </a:pPr>
            <a:r>
              <a:rPr lang="en-GB" altLang="en-US" sz="2800" dirty="0">
                <a:solidFill>
                  <a:schemeClr val="tx1"/>
                </a:solidFill>
              </a:rPr>
              <a:t>Office hours are Monday to Friday</a:t>
            </a:r>
          </a:p>
          <a:p>
            <a:pPr algn="ctr" eaLnBrk="1" hangingPunct="1">
              <a:buFont typeface="Wingdings" panose="05000000000000000000" pitchFamily="2" charset="2"/>
              <a:buNone/>
            </a:pPr>
            <a:r>
              <a:rPr lang="en-GB" altLang="en-US" sz="2800" dirty="0">
                <a:solidFill>
                  <a:schemeClr val="tx1"/>
                </a:solidFill>
              </a:rPr>
              <a:t>09.00am and 16.30pm </a:t>
            </a:r>
          </a:p>
          <a:p>
            <a:pPr algn="ctr" eaLnBrk="1" hangingPunct="1">
              <a:buFont typeface="Wingdings" panose="05000000000000000000" pitchFamily="2" charset="2"/>
              <a:buNone/>
            </a:pPr>
            <a:r>
              <a:rPr lang="en-GB" altLang="en-US" sz="2800" dirty="0">
                <a:solidFill>
                  <a:schemeClr val="tx1"/>
                </a:solidFill>
              </a:rPr>
              <a:t>On Call hours 16.30pm – 09.00am</a:t>
            </a:r>
          </a:p>
        </p:txBody>
      </p:sp>
    </p:spTree>
    <p:extLst>
      <p:ext uri="{BB962C8B-B14F-4D97-AF65-F5344CB8AC3E}">
        <p14:creationId xmlns:p14="http://schemas.microsoft.com/office/powerpoint/2010/main" val="174893048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08DCC06-5B6F-4917-80DC-57C52BB7ED6D}"/>
              </a:ext>
            </a:extLst>
          </p:cNvPr>
          <p:cNvSpPr/>
          <p:nvPr/>
        </p:nvSpPr>
        <p:spPr>
          <a:xfrm>
            <a:off x="216976" y="185980"/>
            <a:ext cx="11763214" cy="6555783"/>
          </a:xfrm>
          <a:prstGeom prst="rect">
            <a:avLst/>
          </a:prstGeom>
          <a:noFill/>
          <a:ln>
            <a:solidFill>
              <a:schemeClr val="accent5">
                <a:lumMod val="60000"/>
                <a:lumOff val="40000"/>
              </a:schemeClr>
            </a:solidFill>
          </a:ln>
          <a:effectLst>
            <a:glow rad="635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9" name="Picture 8">
            <a:extLst>
              <a:ext uri="{FF2B5EF4-FFF2-40B4-BE49-F238E27FC236}">
                <a16:creationId xmlns:a16="http://schemas.microsoft.com/office/drawing/2014/main" id="{5CD730E0-7FA8-470A-82FB-F2E342B3F5A7}"/>
              </a:ext>
            </a:extLst>
          </p:cNvPr>
          <p:cNvPicPr>
            <a:picLocks noChangeAspect="1"/>
          </p:cNvPicPr>
          <p:nvPr/>
        </p:nvPicPr>
        <p:blipFill>
          <a:blip r:embed="rId2"/>
          <a:stretch>
            <a:fillRect/>
          </a:stretch>
        </p:blipFill>
        <p:spPr>
          <a:xfrm>
            <a:off x="715099" y="619345"/>
            <a:ext cx="1329043" cy="951058"/>
          </a:xfrm>
          <a:prstGeom prst="rect">
            <a:avLst/>
          </a:prstGeom>
        </p:spPr>
      </p:pic>
      <p:pic>
        <p:nvPicPr>
          <p:cNvPr id="6" name="Picture 4" descr="Does anybody know when the next Q&amp;A will take place? : Rentberry">
            <a:extLst>
              <a:ext uri="{FF2B5EF4-FFF2-40B4-BE49-F238E27FC236}">
                <a16:creationId xmlns:a16="http://schemas.microsoft.com/office/drawing/2014/main" id="{A2A75EF2-06AF-4571-8EAB-355DCE51743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627171" y="1885600"/>
            <a:ext cx="5185904" cy="1911336"/>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6" descr="Best Question Mark Icon Stock Photos, Pictures &amp; Royalty-Free Images -  iStock | Question mark icon, This or that questions, Question mark">
            <a:extLst>
              <a:ext uri="{FF2B5EF4-FFF2-40B4-BE49-F238E27FC236}">
                <a16:creationId xmlns:a16="http://schemas.microsoft.com/office/drawing/2014/main" id="{97E689A2-9A79-464A-BF34-677F891AA10F}"/>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140779" y="3640180"/>
            <a:ext cx="2438403" cy="243840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574420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08DCC06-5B6F-4917-80DC-57C52BB7ED6D}"/>
              </a:ext>
            </a:extLst>
          </p:cNvPr>
          <p:cNvSpPr/>
          <p:nvPr/>
        </p:nvSpPr>
        <p:spPr>
          <a:xfrm>
            <a:off x="216976" y="185980"/>
            <a:ext cx="11763214" cy="6555783"/>
          </a:xfrm>
          <a:prstGeom prst="rect">
            <a:avLst/>
          </a:prstGeom>
          <a:noFill/>
          <a:ln>
            <a:solidFill>
              <a:schemeClr val="accent5">
                <a:lumMod val="60000"/>
                <a:lumOff val="40000"/>
              </a:schemeClr>
            </a:solidFill>
          </a:ln>
          <a:effectLst>
            <a:glow rad="635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9" name="Picture 8">
            <a:extLst>
              <a:ext uri="{FF2B5EF4-FFF2-40B4-BE49-F238E27FC236}">
                <a16:creationId xmlns:a16="http://schemas.microsoft.com/office/drawing/2014/main" id="{5CD730E0-7FA8-470A-82FB-F2E342B3F5A7}"/>
              </a:ext>
            </a:extLst>
          </p:cNvPr>
          <p:cNvPicPr>
            <a:picLocks noChangeAspect="1"/>
          </p:cNvPicPr>
          <p:nvPr/>
        </p:nvPicPr>
        <p:blipFill>
          <a:blip r:embed="rId2"/>
          <a:stretch>
            <a:fillRect/>
          </a:stretch>
        </p:blipFill>
        <p:spPr>
          <a:xfrm>
            <a:off x="564179" y="497759"/>
            <a:ext cx="1329043" cy="951058"/>
          </a:xfrm>
          <a:prstGeom prst="rect">
            <a:avLst/>
          </a:prstGeom>
        </p:spPr>
      </p:pic>
      <p:sp>
        <p:nvSpPr>
          <p:cNvPr id="5" name="TextBox 4">
            <a:extLst>
              <a:ext uri="{FF2B5EF4-FFF2-40B4-BE49-F238E27FC236}">
                <a16:creationId xmlns:a16="http://schemas.microsoft.com/office/drawing/2014/main" id="{29AA4281-E1CD-466E-8E2C-074A9F571C93}"/>
              </a:ext>
            </a:extLst>
          </p:cNvPr>
          <p:cNvSpPr txBox="1"/>
          <p:nvPr/>
        </p:nvSpPr>
        <p:spPr>
          <a:xfrm>
            <a:off x="2000728" y="497759"/>
            <a:ext cx="8934635" cy="707886"/>
          </a:xfrm>
          <a:prstGeom prst="rect">
            <a:avLst/>
          </a:prstGeom>
          <a:noFill/>
        </p:spPr>
        <p:txBody>
          <a:bodyPr wrap="square">
            <a:spAutoFit/>
          </a:bodyPr>
          <a:lstStyle/>
          <a:p>
            <a:pPr algn="ctr"/>
            <a:r>
              <a:rPr lang="en-GB" altLang="en-US" sz="4000" b="1" u="sng" dirty="0">
                <a:latin typeface="+mn-lt"/>
              </a:rPr>
              <a:t>At The </a:t>
            </a:r>
            <a:r>
              <a:rPr lang="en-GB" altLang="en-US" sz="4000" b="1" u="sng" dirty="0"/>
              <a:t>E</a:t>
            </a:r>
            <a:r>
              <a:rPr lang="en-GB" altLang="en-US" sz="4000" b="1" u="sng" dirty="0">
                <a:latin typeface="+mn-lt"/>
              </a:rPr>
              <a:t>nd </a:t>
            </a:r>
            <a:r>
              <a:rPr lang="en-GB" altLang="en-US" sz="4000" b="1" u="sng" dirty="0"/>
              <a:t>O</a:t>
            </a:r>
            <a:r>
              <a:rPr lang="en-GB" altLang="en-US" sz="4000" b="1" u="sng" dirty="0">
                <a:latin typeface="+mn-lt"/>
              </a:rPr>
              <a:t>f </a:t>
            </a:r>
            <a:r>
              <a:rPr lang="en-GB" altLang="en-US" sz="4000" b="1" u="sng" dirty="0"/>
              <a:t>T</a:t>
            </a:r>
            <a:r>
              <a:rPr lang="en-GB" altLang="en-US" sz="4000" b="1" u="sng" dirty="0">
                <a:latin typeface="+mn-lt"/>
              </a:rPr>
              <a:t>his </a:t>
            </a:r>
            <a:r>
              <a:rPr lang="en-GB" altLang="en-US" sz="4000" b="1" u="sng" dirty="0"/>
              <a:t>S</a:t>
            </a:r>
            <a:r>
              <a:rPr lang="en-GB" altLang="en-US" sz="4000" b="1" u="sng" dirty="0">
                <a:latin typeface="+mn-lt"/>
              </a:rPr>
              <a:t>ession </a:t>
            </a:r>
            <a:r>
              <a:rPr lang="en-GB" altLang="en-US" sz="4000" b="1" u="sng" dirty="0"/>
              <a:t>C</a:t>
            </a:r>
            <a:r>
              <a:rPr lang="en-GB" altLang="en-US" sz="4000" b="1" u="sng" dirty="0">
                <a:latin typeface="+mn-lt"/>
              </a:rPr>
              <a:t>arers </a:t>
            </a:r>
            <a:r>
              <a:rPr lang="en-GB" altLang="en-US" sz="4000" b="1" u="sng" dirty="0"/>
              <a:t>W</a:t>
            </a:r>
            <a:r>
              <a:rPr lang="en-GB" altLang="en-US" sz="4000" b="1" u="sng" dirty="0">
                <a:latin typeface="+mn-lt"/>
              </a:rPr>
              <a:t>ill:</a:t>
            </a:r>
            <a:endParaRPr lang="en-GB" sz="4000" b="1" u="sng" dirty="0"/>
          </a:p>
        </p:txBody>
      </p:sp>
      <p:sp>
        <p:nvSpPr>
          <p:cNvPr id="7" name="TextBox 6">
            <a:extLst>
              <a:ext uri="{FF2B5EF4-FFF2-40B4-BE49-F238E27FC236}">
                <a16:creationId xmlns:a16="http://schemas.microsoft.com/office/drawing/2014/main" id="{7B76FA07-95E6-4E85-AB13-F42C2836D8CB}"/>
              </a:ext>
            </a:extLst>
          </p:cNvPr>
          <p:cNvSpPr txBox="1"/>
          <p:nvPr/>
        </p:nvSpPr>
        <p:spPr>
          <a:xfrm>
            <a:off x="564179" y="2325575"/>
            <a:ext cx="10852504" cy="3539430"/>
          </a:xfrm>
          <a:prstGeom prst="rect">
            <a:avLst/>
          </a:prstGeom>
          <a:noFill/>
        </p:spPr>
        <p:txBody>
          <a:bodyPr wrap="square">
            <a:spAutoFit/>
          </a:bodyPr>
          <a:lstStyle/>
          <a:p>
            <a:pPr eaLnBrk="1" hangingPunct="1"/>
            <a:r>
              <a:rPr lang="en-GB" altLang="en-US" sz="3200" dirty="0"/>
              <a:t>Be able to identify different types of abuse and recognise ‘signs’ of abuse.</a:t>
            </a:r>
          </a:p>
          <a:p>
            <a:pPr eaLnBrk="1" hangingPunct="1"/>
            <a:r>
              <a:rPr lang="en-GB" altLang="en-US" sz="3200" dirty="0"/>
              <a:t>Understand some of the causes of abuse.</a:t>
            </a:r>
          </a:p>
          <a:p>
            <a:pPr eaLnBrk="1" hangingPunct="1"/>
            <a:r>
              <a:rPr lang="en-GB" altLang="en-US" sz="3200" dirty="0"/>
              <a:t>Have increased their confidence in responding to situations of actual or suspected abuse.</a:t>
            </a:r>
          </a:p>
          <a:p>
            <a:pPr eaLnBrk="1" hangingPunct="1"/>
            <a:r>
              <a:rPr lang="en-GB" altLang="en-US" sz="3200" dirty="0"/>
              <a:t>Have considered issues of confidentiality and disclosure.</a:t>
            </a:r>
          </a:p>
          <a:p>
            <a:pPr eaLnBrk="1" hangingPunct="1"/>
            <a:r>
              <a:rPr lang="en-GB" altLang="en-US" sz="3200" dirty="0"/>
              <a:t>Be able to identify sources of support.</a:t>
            </a:r>
          </a:p>
        </p:txBody>
      </p:sp>
    </p:spTree>
    <p:extLst>
      <p:ext uri="{BB962C8B-B14F-4D97-AF65-F5344CB8AC3E}">
        <p14:creationId xmlns:p14="http://schemas.microsoft.com/office/powerpoint/2010/main" val="33575317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08DCC06-5B6F-4917-80DC-57C52BB7ED6D}"/>
              </a:ext>
            </a:extLst>
          </p:cNvPr>
          <p:cNvSpPr/>
          <p:nvPr/>
        </p:nvSpPr>
        <p:spPr>
          <a:xfrm>
            <a:off x="216976" y="185980"/>
            <a:ext cx="11763214" cy="6555783"/>
          </a:xfrm>
          <a:prstGeom prst="rect">
            <a:avLst/>
          </a:prstGeom>
          <a:noFill/>
          <a:ln>
            <a:solidFill>
              <a:schemeClr val="accent5">
                <a:lumMod val="60000"/>
                <a:lumOff val="40000"/>
              </a:schemeClr>
            </a:solidFill>
          </a:ln>
          <a:effectLst>
            <a:glow rad="635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9" name="Picture 8">
            <a:extLst>
              <a:ext uri="{FF2B5EF4-FFF2-40B4-BE49-F238E27FC236}">
                <a16:creationId xmlns:a16="http://schemas.microsoft.com/office/drawing/2014/main" id="{5CD730E0-7FA8-470A-82FB-F2E342B3F5A7}"/>
              </a:ext>
            </a:extLst>
          </p:cNvPr>
          <p:cNvPicPr>
            <a:picLocks noChangeAspect="1"/>
          </p:cNvPicPr>
          <p:nvPr/>
        </p:nvPicPr>
        <p:blipFill>
          <a:blip r:embed="rId2"/>
          <a:stretch>
            <a:fillRect/>
          </a:stretch>
        </p:blipFill>
        <p:spPr>
          <a:xfrm>
            <a:off x="715099" y="619345"/>
            <a:ext cx="1329043" cy="951058"/>
          </a:xfrm>
          <a:prstGeom prst="rect">
            <a:avLst/>
          </a:prstGeom>
        </p:spPr>
      </p:pic>
      <p:sp>
        <p:nvSpPr>
          <p:cNvPr id="5" name="TextBox 4">
            <a:extLst>
              <a:ext uri="{FF2B5EF4-FFF2-40B4-BE49-F238E27FC236}">
                <a16:creationId xmlns:a16="http://schemas.microsoft.com/office/drawing/2014/main" id="{95DDF292-61C2-4C24-9D58-A6C9820E13EC}"/>
              </a:ext>
            </a:extLst>
          </p:cNvPr>
          <p:cNvSpPr txBox="1"/>
          <p:nvPr/>
        </p:nvSpPr>
        <p:spPr>
          <a:xfrm>
            <a:off x="2542265" y="619345"/>
            <a:ext cx="8830029" cy="707886"/>
          </a:xfrm>
          <a:prstGeom prst="rect">
            <a:avLst/>
          </a:prstGeom>
          <a:noFill/>
        </p:spPr>
        <p:txBody>
          <a:bodyPr wrap="square">
            <a:spAutoFit/>
          </a:bodyPr>
          <a:lstStyle/>
          <a:p>
            <a:r>
              <a:rPr lang="en-GB" altLang="en-US" sz="4000" b="1" u="sng" dirty="0">
                <a:latin typeface="+mn-lt"/>
              </a:rPr>
              <a:t>Safe Guarding of Vulnerable Adults:</a:t>
            </a:r>
            <a:endParaRPr lang="en-GB" sz="4000" u="sng" dirty="0"/>
          </a:p>
        </p:txBody>
      </p:sp>
      <p:sp>
        <p:nvSpPr>
          <p:cNvPr id="7" name="TextBox 6">
            <a:extLst>
              <a:ext uri="{FF2B5EF4-FFF2-40B4-BE49-F238E27FC236}">
                <a16:creationId xmlns:a16="http://schemas.microsoft.com/office/drawing/2014/main" id="{5514CC94-A61B-4FDE-9D30-6757B4092723}"/>
              </a:ext>
            </a:extLst>
          </p:cNvPr>
          <p:cNvSpPr txBox="1"/>
          <p:nvPr/>
        </p:nvSpPr>
        <p:spPr>
          <a:xfrm>
            <a:off x="715099" y="2706767"/>
            <a:ext cx="10657195" cy="2062103"/>
          </a:xfrm>
          <a:prstGeom prst="rect">
            <a:avLst/>
          </a:prstGeom>
          <a:noFill/>
        </p:spPr>
        <p:txBody>
          <a:bodyPr wrap="square">
            <a:spAutoFit/>
          </a:bodyPr>
          <a:lstStyle/>
          <a:p>
            <a:pPr eaLnBrk="1" hangingPunct="1">
              <a:buFont typeface="Wingdings" panose="05000000000000000000" pitchFamily="2" charset="2"/>
              <a:buNone/>
            </a:pPr>
            <a:r>
              <a:rPr lang="en-GB" altLang="en-US" sz="3200" dirty="0"/>
              <a:t>“Safeguarding means protecting peoples health, wellbeing and human rights, and enabling them to live free from harm, abuse and neglect.  It’s fundamental to high quality health and social care”</a:t>
            </a:r>
          </a:p>
        </p:txBody>
      </p:sp>
    </p:spTree>
    <p:extLst>
      <p:ext uri="{BB962C8B-B14F-4D97-AF65-F5344CB8AC3E}">
        <p14:creationId xmlns:p14="http://schemas.microsoft.com/office/powerpoint/2010/main" val="21180173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08DCC06-5B6F-4917-80DC-57C52BB7ED6D}"/>
              </a:ext>
            </a:extLst>
          </p:cNvPr>
          <p:cNvSpPr/>
          <p:nvPr/>
        </p:nvSpPr>
        <p:spPr>
          <a:xfrm>
            <a:off x="216976" y="185980"/>
            <a:ext cx="11763214" cy="6555783"/>
          </a:xfrm>
          <a:prstGeom prst="rect">
            <a:avLst/>
          </a:prstGeom>
          <a:noFill/>
          <a:ln>
            <a:solidFill>
              <a:schemeClr val="accent5">
                <a:lumMod val="60000"/>
                <a:lumOff val="40000"/>
              </a:schemeClr>
            </a:solidFill>
          </a:ln>
          <a:effectLst>
            <a:glow rad="635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9" name="Picture 8">
            <a:extLst>
              <a:ext uri="{FF2B5EF4-FFF2-40B4-BE49-F238E27FC236}">
                <a16:creationId xmlns:a16="http://schemas.microsoft.com/office/drawing/2014/main" id="{5CD730E0-7FA8-470A-82FB-F2E342B3F5A7}"/>
              </a:ext>
            </a:extLst>
          </p:cNvPr>
          <p:cNvPicPr>
            <a:picLocks noChangeAspect="1"/>
          </p:cNvPicPr>
          <p:nvPr/>
        </p:nvPicPr>
        <p:blipFill>
          <a:blip r:embed="rId2"/>
          <a:stretch>
            <a:fillRect/>
          </a:stretch>
        </p:blipFill>
        <p:spPr>
          <a:xfrm>
            <a:off x="715099" y="619345"/>
            <a:ext cx="1329043" cy="951058"/>
          </a:xfrm>
          <a:prstGeom prst="rect">
            <a:avLst/>
          </a:prstGeom>
        </p:spPr>
      </p:pic>
      <p:sp>
        <p:nvSpPr>
          <p:cNvPr id="5" name="TextBox 4">
            <a:extLst>
              <a:ext uri="{FF2B5EF4-FFF2-40B4-BE49-F238E27FC236}">
                <a16:creationId xmlns:a16="http://schemas.microsoft.com/office/drawing/2014/main" id="{20FD9715-63F4-4C1A-B824-5F51C2DD23F3}"/>
              </a:ext>
            </a:extLst>
          </p:cNvPr>
          <p:cNvSpPr txBox="1"/>
          <p:nvPr/>
        </p:nvSpPr>
        <p:spPr>
          <a:xfrm>
            <a:off x="1890944" y="619345"/>
            <a:ext cx="9150951" cy="707886"/>
          </a:xfrm>
          <a:prstGeom prst="rect">
            <a:avLst/>
          </a:prstGeom>
          <a:noFill/>
        </p:spPr>
        <p:txBody>
          <a:bodyPr wrap="square">
            <a:spAutoFit/>
          </a:bodyPr>
          <a:lstStyle/>
          <a:p>
            <a:pPr algn="ctr"/>
            <a:r>
              <a:rPr lang="en-GB" altLang="en-US" sz="4000" b="1" u="sng" dirty="0">
                <a:latin typeface="+mn-lt"/>
              </a:rPr>
              <a:t>Safeguarding of Vulnerable Adults</a:t>
            </a:r>
            <a:endParaRPr lang="en-GB" sz="4000" u="sng" dirty="0"/>
          </a:p>
        </p:txBody>
      </p:sp>
      <p:sp>
        <p:nvSpPr>
          <p:cNvPr id="7" name="TextBox 6">
            <a:extLst>
              <a:ext uri="{FF2B5EF4-FFF2-40B4-BE49-F238E27FC236}">
                <a16:creationId xmlns:a16="http://schemas.microsoft.com/office/drawing/2014/main" id="{1717473B-F3F6-4452-98C3-30E7F2DDC2D8}"/>
              </a:ext>
            </a:extLst>
          </p:cNvPr>
          <p:cNvSpPr txBox="1"/>
          <p:nvPr/>
        </p:nvSpPr>
        <p:spPr>
          <a:xfrm>
            <a:off x="715099" y="1957005"/>
            <a:ext cx="10772606" cy="4154984"/>
          </a:xfrm>
          <a:prstGeom prst="rect">
            <a:avLst/>
          </a:prstGeom>
          <a:noFill/>
        </p:spPr>
        <p:txBody>
          <a:bodyPr wrap="square">
            <a:spAutoFit/>
          </a:bodyPr>
          <a:lstStyle/>
          <a:p>
            <a:pPr algn="ctr" eaLnBrk="1" fontAlgn="auto" hangingPunct="1">
              <a:spcAft>
                <a:spcPts val="0"/>
              </a:spcAft>
              <a:buFont typeface="Wingdings" panose="05000000000000000000" pitchFamily="2" charset="2"/>
              <a:buNone/>
              <a:defRPr/>
            </a:pPr>
            <a:r>
              <a:rPr lang="en-GB" altLang="en-US" sz="2400" b="1" dirty="0"/>
              <a:t>We have a duty to protect our service users and carers from abuse.</a:t>
            </a:r>
          </a:p>
          <a:p>
            <a:pPr eaLnBrk="1" fontAlgn="auto" hangingPunct="1">
              <a:spcAft>
                <a:spcPts val="0"/>
              </a:spcAft>
              <a:defRPr/>
            </a:pPr>
            <a:endParaRPr lang="en-GB" altLang="en-US" sz="2400" b="1" dirty="0"/>
          </a:p>
          <a:p>
            <a:pPr eaLnBrk="1" fontAlgn="auto" hangingPunct="1">
              <a:spcAft>
                <a:spcPts val="0"/>
              </a:spcAft>
              <a:defRPr/>
            </a:pPr>
            <a:r>
              <a:rPr lang="en-GB" altLang="en-US" sz="2400" dirty="0"/>
              <a:t>Human Rights Act 1998</a:t>
            </a:r>
          </a:p>
          <a:p>
            <a:pPr eaLnBrk="1" fontAlgn="auto" hangingPunct="1">
              <a:spcAft>
                <a:spcPts val="0"/>
              </a:spcAft>
              <a:defRPr/>
            </a:pPr>
            <a:r>
              <a:rPr lang="en-GB" altLang="en-US" sz="2400" dirty="0"/>
              <a:t>Mental Capacity Act 2005</a:t>
            </a:r>
          </a:p>
          <a:p>
            <a:pPr eaLnBrk="1" fontAlgn="auto" hangingPunct="1">
              <a:spcAft>
                <a:spcPts val="0"/>
              </a:spcAft>
              <a:defRPr/>
            </a:pPr>
            <a:r>
              <a:rPr lang="en-GB" altLang="en-US" sz="2400" dirty="0" err="1"/>
              <a:t>DoLs</a:t>
            </a:r>
            <a:r>
              <a:rPr lang="en-GB" altLang="en-US" sz="2400" dirty="0"/>
              <a:t> 2007</a:t>
            </a:r>
          </a:p>
          <a:p>
            <a:pPr eaLnBrk="1" fontAlgn="auto" hangingPunct="1">
              <a:spcAft>
                <a:spcPts val="0"/>
              </a:spcAft>
              <a:defRPr/>
            </a:pPr>
            <a:r>
              <a:rPr lang="en-GB" altLang="en-US" sz="2400" dirty="0"/>
              <a:t>Equality Act 2010</a:t>
            </a:r>
          </a:p>
          <a:p>
            <a:pPr eaLnBrk="1" fontAlgn="auto" hangingPunct="1">
              <a:spcAft>
                <a:spcPts val="0"/>
              </a:spcAft>
              <a:defRPr/>
            </a:pPr>
            <a:r>
              <a:rPr lang="en-GB" altLang="en-US" sz="2400" dirty="0"/>
              <a:t>Care Act 2014</a:t>
            </a:r>
          </a:p>
          <a:p>
            <a:pPr eaLnBrk="1" fontAlgn="auto" hangingPunct="1">
              <a:spcAft>
                <a:spcPts val="0"/>
              </a:spcAft>
              <a:defRPr/>
            </a:pPr>
            <a:r>
              <a:rPr lang="en-GB" altLang="en-US" sz="2400" dirty="0"/>
              <a:t>Care and Support Statutory Guidance 2014</a:t>
            </a:r>
          </a:p>
          <a:p>
            <a:pPr eaLnBrk="1" fontAlgn="auto" hangingPunct="1">
              <a:spcAft>
                <a:spcPts val="0"/>
              </a:spcAft>
              <a:defRPr/>
            </a:pPr>
            <a:r>
              <a:rPr lang="en-GB" altLang="en-US" sz="2400" dirty="0"/>
              <a:t>Health and Social Care Act 2008</a:t>
            </a:r>
          </a:p>
          <a:p>
            <a:pPr eaLnBrk="1" fontAlgn="auto" hangingPunct="1">
              <a:spcAft>
                <a:spcPts val="0"/>
              </a:spcAft>
              <a:defRPr/>
            </a:pPr>
            <a:r>
              <a:rPr lang="en-GB" altLang="en-US" sz="2400" dirty="0"/>
              <a:t>The Counter – Terrorism and Security Act 2015</a:t>
            </a:r>
          </a:p>
          <a:p>
            <a:pPr eaLnBrk="1" fontAlgn="auto" hangingPunct="1">
              <a:spcAft>
                <a:spcPts val="0"/>
              </a:spcAft>
              <a:defRPr/>
            </a:pPr>
            <a:r>
              <a:rPr lang="en-GB" altLang="en-US" sz="2400" dirty="0"/>
              <a:t>Spinal Homecare Policies and Procedures</a:t>
            </a:r>
          </a:p>
        </p:txBody>
      </p:sp>
    </p:spTree>
    <p:extLst>
      <p:ext uri="{BB962C8B-B14F-4D97-AF65-F5344CB8AC3E}">
        <p14:creationId xmlns:p14="http://schemas.microsoft.com/office/powerpoint/2010/main" val="22294059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08DCC06-5B6F-4917-80DC-57C52BB7ED6D}"/>
              </a:ext>
            </a:extLst>
          </p:cNvPr>
          <p:cNvSpPr/>
          <p:nvPr/>
        </p:nvSpPr>
        <p:spPr>
          <a:xfrm>
            <a:off x="216976" y="185980"/>
            <a:ext cx="11763214" cy="6555783"/>
          </a:xfrm>
          <a:prstGeom prst="rect">
            <a:avLst/>
          </a:prstGeom>
          <a:noFill/>
          <a:ln>
            <a:solidFill>
              <a:schemeClr val="accent5">
                <a:lumMod val="60000"/>
                <a:lumOff val="40000"/>
              </a:schemeClr>
            </a:solidFill>
          </a:ln>
          <a:effectLst>
            <a:glow rad="635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9" name="Picture 8">
            <a:extLst>
              <a:ext uri="{FF2B5EF4-FFF2-40B4-BE49-F238E27FC236}">
                <a16:creationId xmlns:a16="http://schemas.microsoft.com/office/drawing/2014/main" id="{5CD730E0-7FA8-470A-82FB-F2E342B3F5A7}"/>
              </a:ext>
            </a:extLst>
          </p:cNvPr>
          <p:cNvPicPr>
            <a:picLocks noChangeAspect="1"/>
          </p:cNvPicPr>
          <p:nvPr/>
        </p:nvPicPr>
        <p:blipFill>
          <a:blip r:embed="rId2"/>
          <a:stretch>
            <a:fillRect/>
          </a:stretch>
        </p:blipFill>
        <p:spPr>
          <a:xfrm>
            <a:off x="715099" y="619345"/>
            <a:ext cx="1329043" cy="951058"/>
          </a:xfrm>
          <a:prstGeom prst="rect">
            <a:avLst/>
          </a:prstGeom>
        </p:spPr>
      </p:pic>
      <p:sp>
        <p:nvSpPr>
          <p:cNvPr id="5" name="TextBox 4">
            <a:extLst>
              <a:ext uri="{FF2B5EF4-FFF2-40B4-BE49-F238E27FC236}">
                <a16:creationId xmlns:a16="http://schemas.microsoft.com/office/drawing/2014/main" id="{4C08D664-C38D-4241-BE97-4B9B45E35507}"/>
              </a:ext>
            </a:extLst>
          </p:cNvPr>
          <p:cNvSpPr txBox="1"/>
          <p:nvPr/>
        </p:nvSpPr>
        <p:spPr>
          <a:xfrm>
            <a:off x="2894120" y="619345"/>
            <a:ext cx="7217546" cy="707886"/>
          </a:xfrm>
          <a:prstGeom prst="rect">
            <a:avLst/>
          </a:prstGeom>
          <a:noFill/>
        </p:spPr>
        <p:txBody>
          <a:bodyPr wrap="square">
            <a:spAutoFit/>
          </a:bodyPr>
          <a:lstStyle/>
          <a:p>
            <a:r>
              <a:rPr lang="en-GB" altLang="en-US" sz="4000" b="1" u="sng" dirty="0">
                <a:latin typeface="+mn-lt"/>
              </a:rPr>
              <a:t>A ‘Vulnerable Adult’ is a person:</a:t>
            </a:r>
            <a:endParaRPr lang="en-GB" sz="4000" u="sng" dirty="0"/>
          </a:p>
        </p:txBody>
      </p:sp>
      <p:sp>
        <p:nvSpPr>
          <p:cNvPr id="7" name="TextBox 6">
            <a:extLst>
              <a:ext uri="{FF2B5EF4-FFF2-40B4-BE49-F238E27FC236}">
                <a16:creationId xmlns:a16="http://schemas.microsoft.com/office/drawing/2014/main" id="{620B487E-CB58-45F9-BAC9-37BA9C9B0D3D}"/>
              </a:ext>
            </a:extLst>
          </p:cNvPr>
          <p:cNvSpPr txBox="1"/>
          <p:nvPr/>
        </p:nvSpPr>
        <p:spPr>
          <a:xfrm>
            <a:off x="715099" y="2497246"/>
            <a:ext cx="10683829" cy="2554545"/>
          </a:xfrm>
          <a:prstGeom prst="rect">
            <a:avLst/>
          </a:prstGeom>
          <a:noFill/>
        </p:spPr>
        <p:txBody>
          <a:bodyPr wrap="square">
            <a:spAutoFit/>
          </a:bodyPr>
          <a:lstStyle/>
          <a:p>
            <a:pPr eaLnBrk="1" hangingPunct="1">
              <a:buFont typeface="Wingdings" panose="05000000000000000000" pitchFamily="2" charset="2"/>
              <a:buNone/>
            </a:pPr>
            <a:r>
              <a:rPr lang="en-GB" altLang="en-US" sz="3200" dirty="0"/>
              <a:t>“who is or may be in need of community care services by reason of mental or other disability, age or illness: and who is or may be unable to take care of him or herself, or unable to protect him or herself against significant harm or exploitation”.  (“Who decides” 1997)</a:t>
            </a:r>
          </a:p>
        </p:txBody>
      </p:sp>
    </p:spTree>
    <p:extLst>
      <p:ext uri="{BB962C8B-B14F-4D97-AF65-F5344CB8AC3E}">
        <p14:creationId xmlns:p14="http://schemas.microsoft.com/office/powerpoint/2010/main" val="27922573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08DCC06-5B6F-4917-80DC-57C52BB7ED6D}"/>
              </a:ext>
            </a:extLst>
          </p:cNvPr>
          <p:cNvSpPr/>
          <p:nvPr/>
        </p:nvSpPr>
        <p:spPr>
          <a:xfrm>
            <a:off x="216976" y="185980"/>
            <a:ext cx="11763214" cy="6555783"/>
          </a:xfrm>
          <a:prstGeom prst="rect">
            <a:avLst/>
          </a:prstGeom>
          <a:noFill/>
          <a:ln>
            <a:solidFill>
              <a:schemeClr val="accent5">
                <a:lumMod val="60000"/>
                <a:lumOff val="40000"/>
              </a:schemeClr>
            </a:solidFill>
          </a:ln>
          <a:effectLst>
            <a:glow rad="635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9" name="Picture 8">
            <a:extLst>
              <a:ext uri="{FF2B5EF4-FFF2-40B4-BE49-F238E27FC236}">
                <a16:creationId xmlns:a16="http://schemas.microsoft.com/office/drawing/2014/main" id="{5CD730E0-7FA8-470A-82FB-F2E342B3F5A7}"/>
              </a:ext>
            </a:extLst>
          </p:cNvPr>
          <p:cNvPicPr>
            <a:picLocks noChangeAspect="1"/>
          </p:cNvPicPr>
          <p:nvPr/>
        </p:nvPicPr>
        <p:blipFill>
          <a:blip r:embed="rId2"/>
          <a:stretch>
            <a:fillRect/>
          </a:stretch>
        </p:blipFill>
        <p:spPr>
          <a:xfrm>
            <a:off x="715099" y="619345"/>
            <a:ext cx="1329043" cy="951058"/>
          </a:xfrm>
          <a:prstGeom prst="rect">
            <a:avLst/>
          </a:prstGeom>
        </p:spPr>
      </p:pic>
      <p:sp>
        <p:nvSpPr>
          <p:cNvPr id="5" name="TextBox 4">
            <a:extLst>
              <a:ext uri="{FF2B5EF4-FFF2-40B4-BE49-F238E27FC236}">
                <a16:creationId xmlns:a16="http://schemas.microsoft.com/office/drawing/2014/main" id="{43506032-5586-49B1-88F7-D34A9C22084E}"/>
              </a:ext>
            </a:extLst>
          </p:cNvPr>
          <p:cNvSpPr txBox="1"/>
          <p:nvPr/>
        </p:nvSpPr>
        <p:spPr>
          <a:xfrm>
            <a:off x="1761031" y="510713"/>
            <a:ext cx="8998705" cy="707886"/>
          </a:xfrm>
          <a:prstGeom prst="rect">
            <a:avLst/>
          </a:prstGeom>
          <a:noFill/>
        </p:spPr>
        <p:txBody>
          <a:bodyPr wrap="square">
            <a:spAutoFit/>
          </a:bodyPr>
          <a:lstStyle/>
          <a:p>
            <a:pPr algn="ctr"/>
            <a:r>
              <a:rPr lang="en-GB" altLang="en-US" sz="4000" b="1" u="sng" dirty="0">
                <a:latin typeface="+mn-lt"/>
              </a:rPr>
              <a:t>Does Abuse Happen?</a:t>
            </a:r>
            <a:endParaRPr lang="en-GB" sz="4000" u="sng" dirty="0"/>
          </a:p>
        </p:txBody>
      </p:sp>
      <p:sp>
        <p:nvSpPr>
          <p:cNvPr id="7" name="TextBox 6">
            <a:extLst>
              <a:ext uri="{FF2B5EF4-FFF2-40B4-BE49-F238E27FC236}">
                <a16:creationId xmlns:a16="http://schemas.microsoft.com/office/drawing/2014/main" id="{8B7237EF-1133-4A58-BDC6-7DC677A3AF04}"/>
              </a:ext>
            </a:extLst>
          </p:cNvPr>
          <p:cNvSpPr txBox="1"/>
          <p:nvPr/>
        </p:nvSpPr>
        <p:spPr>
          <a:xfrm>
            <a:off x="563215" y="2079956"/>
            <a:ext cx="10515153" cy="3970318"/>
          </a:xfrm>
          <a:prstGeom prst="rect">
            <a:avLst/>
          </a:prstGeom>
          <a:noFill/>
        </p:spPr>
        <p:txBody>
          <a:bodyPr wrap="square">
            <a:spAutoFit/>
          </a:bodyPr>
          <a:lstStyle/>
          <a:p>
            <a:pPr eaLnBrk="1" hangingPunct="1">
              <a:buFont typeface="Wingdings" panose="05000000000000000000" pitchFamily="2" charset="2"/>
              <a:buNone/>
            </a:pPr>
            <a:r>
              <a:rPr lang="en-GB" altLang="en-US" sz="2800" dirty="0"/>
              <a:t>Office for National Statistics</a:t>
            </a:r>
          </a:p>
          <a:p>
            <a:pPr eaLnBrk="1" hangingPunct="1">
              <a:buFont typeface="Wingdings" panose="05000000000000000000" pitchFamily="2" charset="2"/>
              <a:buNone/>
            </a:pPr>
            <a:r>
              <a:rPr lang="en-GB" altLang="en-US" sz="2800" dirty="0"/>
              <a:t>Domestic abuse prevalence and trends, England and Wales: year ending March 2019</a:t>
            </a:r>
          </a:p>
          <a:p>
            <a:pPr eaLnBrk="1" hangingPunct="1">
              <a:buFont typeface="Wingdings" panose="05000000000000000000" pitchFamily="2" charset="2"/>
              <a:buNone/>
            </a:pPr>
            <a:endParaRPr lang="en-GB" altLang="en-US" sz="2800" dirty="0"/>
          </a:p>
          <a:p>
            <a:pPr eaLnBrk="1" hangingPunct="1">
              <a:buFont typeface="Wingdings" panose="05000000000000000000" pitchFamily="2" charset="2"/>
              <a:buNone/>
            </a:pPr>
            <a:r>
              <a:rPr lang="en-GB" altLang="en-US" sz="2800" dirty="0"/>
              <a:t>1,316,800 abuse cases were reported to the police in the year ending March 2019.  5.7% of adults (2.4 million) experienced abuse in the same year.</a:t>
            </a:r>
          </a:p>
          <a:p>
            <a:pPr eaLnBrk="1" hangingPunct="1">
              <a:buFont typeface="Wingdings" panose="05000000000000000000" pitchFamily="2" charset="2"/>
              <a:buNone/>
            </a:pPr>
            <a:r>
              <a:rPr lang="en-GB" altLang="en-US" sz="2800" dirty="0"/>
              <a:t>There will be far more cases of abuse that are not reported, as well as cases in Scotland and Northern Ireland, so this is not an accurate figure.</a:t>
            </a:r>
          </a:p>
        </p:txBody>
      </p:sp>
    </p:spTree>
    <p:extLst>
      <p:ext uri="{BB962C8B-B14F-4D97-AF65-F5344CB8AC3E}">
        <p14:creationId xmlns:p14="http://schemas.microsoft.com/office/powerpoint/2010/main" val="32296040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08DCC06-5B6F-4917-80DC-57C52BB7ED6D}"/>
              </a:ext>
            </a:extLst>
          </p:cNvPr>
          <p:cNvSpPr/>
          <p:nvPr/>
        </p:nvSpPr>
        <p:spPr>
          <a:xfrm>
            <a:off x="216976" y="185980"/>
            <a:ext cx="11763214" cy="6555783"/>
          </a:xfrm>
          <a:prstGeom prst="rect">
            <a:avLst/>
          </a:prstGeom>
          <a:noFill/>
          <a:ln>
            <a:solidFill>
              <a:schemeClr val="accent5">
                <a:lumMod val="60000"/>
                <a:lumOff val="40000"/>
              </a:schemeClr>
            </a:solidFill>
          </a:ln>
          <a:effectLst>
            <a:glow rad="635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9" name="Picture 8">
            <a:extLst>
              <a:ext uri="{FF2B5EF4-FFF2-40B4-BE49-F238E27FC236}">
                <a16:creationId xmlns:a16="http://schemas.microsoft.com/office/drawing/2014/main" id="{5CD730E0-7FA8-470A-82FB-F2E342B3F5A7}"/>
              </a:ext>
            </a:extLst>
          </p:cNvPr>
          <p:cNvPicPr>
            <a:picLocks noChangeAspect="1"/>
          </p:cNvPicPr>
          <p:nvPr/>
        </p:nvPicPr>
        <p:blipFill>
          <a:blip r:embed="rId2"/>
          <a:stretch>
            <a:fillRect/>
          </a:stretch>
        </p:blipFill>
        <p:spPr>
          <a:xfrm>
            <a:off x="715099" y="619345"/>
            <a:ext cx="1329043" cy="951058"/>
          </a:xfrm>
          <a:prstGeom prst="rect">
            <a:avLst/>
          </a:prstGeom>
        </p:spPr>
      </p:pic>
      <p:sp>
        <p:nvSpPr>
          <p:cNvPr id="5" name="TextBox 4">
            <a:extLst>
              <a:ext uri="{FF2B5EF4-FFF2-40B4-BE49-F238E27FC236}">
                <a16:creationId xmlns:a16="http://schemas.microsoft.com/office/drawing/2014/main" id="{EB56538D-CDDD-484D-9D24-D8F090ED699F}"/>
              </a:ext>
            </a:extLst>
          </p:cNvPr>
          <p:cNvSpPr txBox="1"/>
          <p:nvPr/>
        </p:nvSpPr>
        <p:spPr>
          <a:xfrm>
            <a:off x="1802167" y="619345"/>
            <a:ext cx="9097685" cy="769441"/>
          </a:xfrm>
          <a:prstGeom prst="rect">
            <a:avLst/>
          </a:prstGeom>
          <a:noFill/>
        </p:spPr>
        <p:txBody>
          <a:bodyPr wrap="square">
            <a:spAutoFit/>
          </a:bodyPr>
          <a:lstStyle/>
          <a:p>
            <a:pPr algn="ctr"/>
            <a:r>
              <a:rPr lang="en-GB" altLang="en-US" sz="4400" b="1" u="sng" dirty="0">
                <a:latin typeface="+mn-lt"/>
              </a:rPr>
              <a:t>Where Abuse Happens</a:t>
            </a:r>
            <a:endParaRPr lang="en-GB" sz="4400" u="sng" dirty="0"/>
          </a:p>
        </p:txBody>
      </p:sp>
      <p:sp>
        <p:nvSpPr>
          <p:cNvPr id="10" name="TextBox 9">
            <a:extLst>
              <a:ext uri="{FF2B5EF4-FFF2-40B4-BE49-F238E27FC236}">
                <a16:creationId xmlns:a16="http://schemas.microsoft.com/office/drawing/2014/main" id="{DAA0CA4D-CC56-4E89-A687-C5FCF629BBF3}"/>
              </a:ext>
            </a:extLst>
          </p:cNvPr>
          <p:cNvSpPr txBox="1"/>
          <p:nvPr/>
        </p:nvSpPr>
        <p:spPr>
          <a:xfrm>
            <a:off x="714136" y="2479491"/>
            <a:ext cx="10763728" cy="2862322"/>
          </a:xfrm>
          <a:prstGeom prst="rect">
            <a:avLst/>
          </a:prstGeom>
          <a:noFill/>
        </p:spPr>
        <p:txBody>
          <a:bodyPr wrap="square">
            <a:spAutoFit/>
          </a:bodyPr>
          <a:lstStyle/>
          <a:p>
            <a:pPr algn="ctr" eaLnBrk="1" hangingPunct="1"/>
            <a:r>
              <a:rPr lang="en-GB" altLang="en-US" sz="3600" dirty="0"/>
              <a:t>Own home  70%</a:t>
            </a:r>
          </a:p>
          <a:p>
            <a:pPr algn="ctr" eaLnBrk="1" hangingPunct="1"/>
            <a:r>
              <a:rPr lang="en-GB" altLang="en-US" sz="3600" dirty="0"/>
              <a:t>Nursing Home  10%</a:t>
            </a:r>
          </a:p>
          <a:p>
            <a:pPr algn="ctr" eaLnBrk="1" hangingPunct="1"/>
            <a:r>
              <a:rPr lang="en-GB" altLang="en-US" sz="3600" dirty="0"/>
              <a:t>Sheltered housing  8%</a:t>
            </a:r>
          </a:p>
          <a:p>
            <a:pPr algn="ctr" eaLnBrk="1" hangingPunct="1"/>
            <a:r>
              <a:rPr lang="en-GB" altLang="en-US" sz="3600" dirty="0"/>
              <a:t>Residential Home  7%</a:t>
            </a:r>
          </a:p>
          <a:p>
            <a:pPr algn="ctr" eaLnBrk="1" hangingPunct="1"/>
            <a:r>
              <a:rPr lang="en-GB" altLang="en-US" sz="3600" dirty="0"/>
              <a:t>Hospital 3%</a:t>
            </a:r>
          </a:p>
        </p:txBody>
      </p:sp>
    </p:spTree>
    <p:extLst>
      <p:ext uri="{BB962C8B-B14F-4D97-AF65-F5344CB8AC3E}">
        <p14:creationId xmlns:p14="http://schemas.microsoft.com/office/powerpoint/2010/main" val="34157900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08DCC06-5B6F-4917-80DC-57C52BB7ED6D}"/>
              </a:ext>
            </a:extLst>
          </p:cNvPr>
          <p:cNvSpPr/>
          <p:nvPr/>
        </p:nvSpPr>
        <p:spPr>
          <a:xfrm>
            <a:off x="216976" y="185980"/>
            <a:ext cx="11763214" cy="6555783"/>
          </a:xfrm>
          <a:prstGeom prst="rect">
            <a:avLst/>
          </a:prstGeom>
          <a:noFill/>
          <a:ln>
            <a:solidFill>
              <a:schemeClr val="accent5">
                <a:lumMod val="60000"/>
                <a:lumOff val="40000"/>
              </a:schemeClr>
            </a:solidFill>
          </a:ln>
          <a:effectLst>
            <a:glow rad="635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9" name="Picture 8">
            <a:extLst>
              <a:ext uri="{FF2B5EF4-FFF2-40B4-BE49-F238E27FC236}">
                <a16:creationId xmlns:a16="http://schemas.microsoft.com/office/drawing/2014/main" id="{5CD730E0-7FA8-470A-82FB-F2E342B3F5A7}"/>
              </a:ext>
            </a:extLst>
          </p:cNvPr>
          <p:cNvPicPr>
            <a:picLocks noChangeAspect="1"/>
          </p:cNvPicPr>
          <p:nvPr/>
        </p:nvPicPr>
        <p:blipFill>
          <a:blip r:embed="rId2"/>
          <a:stretch>
            <a:fillRect/>
          </a:stretch>
        </p:blipFill>
        <p:spPr>
          <a:xfrm>
            <a:off x="715099" y="619345"/>
            <a:ext cx="1329043" cy="951058"/>
          </a:xfrm>
          <a:prstGeom prst="rect">
            <a:avLst/>
          </a:prstGeom>
        </p:spPr>
      </p:pic>
      <p:sp>
        <p:nvSpPr>
          <p:cNvPr id="5" name="TextBox 4">
            <a:extLst>
              <a:ext uri="{FF2B5EF4-FFF2-40B4-BE49-F238E27FC236}">
                <a16:creationId xmlns:a16="http://schemas.microsoft.com/office/drawing/2014/main" id="{5B1C2447-33AD-4C62-A083-7A80CBFC6246}"/>
              </a:ext>
            </a:extLst>
          </p:cNvPr>
          <p:cNvSpPr txBox="1"/>
          <p:nvPr/>
        </p:nvSpPr>
        <p:spPr>
          <a:xfrm>
            <a:off x="1973120" y="619345"/>
            <a:ext cx="9025339" cy="1323439"/>
          </a:xfrm>
          <a:prstGeom prst="rect">
            <a:avLst/>
          </a:prstGeom>
          <a:noFill/>
        </p:spPr>
        <p:txBody>
          <a:bodyPr wrap="square">
            <a:spAutoFit/>
          </a:bodyPr>
          <a:lstStyle/>
          <a:p>
            <a:pPr algn="ctr"/>
            <a:r>
              <a:rPr lang="en-US" altLang="en-US" sz="4000" b="1" u="sng" dirty="0">
                <a:latin typeface="+mn-lt"/>
              </a:rPr>
              <a:t>Why Does </a:t>
            </a:r>
            <a:r>
              <a:rPr lang="en-US" altLang="en-US" sz="4000" b="1" u="sng" dirty="0"/>
              <a:t>A</a:t>
            </a:r>
            <a:r>
              <a:rPr lang="en-US" altLang="en-US" sz="4000" b="1" u="sng" dirty="0">
                <a:latin typeface="+mn-lt"/>
              </a:rPr>
              <a:t>buse </a:t>
            </a:r>
            <a:r>
              <a:rPr lang="en-US" altLang="en-US" sz="4000" b="1" u="sng" dirty="0"/>
              <a:t>H</a:t>
            </a:r>
            <a:r>
              <a:rPr lang="en-US" altLang="en-US" sz="4000" b="1" u="sng" dirty="0">
                <a:latin typeface="+mn-lt"/>
              </a:rPr>
              <a:t>appen?</a:t>
            </a:r>
            <a:br>
              <a:rPr lang="en-US" altLang="en-US" sz="4000" u="sng" dirty="0"/>
            </a:br>
            <a:endParaRPr lang="en-GB" sz="4000" u="sng" dirty="0"/>
          </a:p>
        </p:txBody>
      </p:sp>
      <p:sp>
        <p:nvSpPr>
          <p:cNvPr id="7" name="TextBox 6">
            <a:extLst>
              <a:ext uri="{FF2B5EF4-FFF2-40B4-BE49-F238E27FC236}">
                <a16:creationId xmlns:a16="http://schemas.microsoft.com/office/drawing/2014/main" id="{14F670C3-36A4-47C4-ADD8-0DDE258C3DD8}"/>
              </a:ext>
            </a:extLst>
          </p:cNvPr>
          <p:cNvSpPr txBox="1"/>
          <p:nvPr/>
        </p:nvSpPr>
        <p:spPr>
          <a:xfrm>
            <a:off x="715099" y="3108054"/>
            <a:ext cx="10701584" cy="1200329"/>
          </a:xfrm>
          <a:prstGeom prst="rect">
            <a:avLst/>
          </a:prstGeom>
          <a:noFill/>
        </p:spPr>
        <p:txBody>
          <a:bodyPr wrap="square">
            <a:spAutoFit/>
          </a:bodyPr>
          <a:lstStyle/>
          <a:p>
            <a:pPr eaLnBrk="1" hangingPunct="1"/>
            <a:r>
              <a:rPr lang="en-GB" altLang="en-US" sz="3600" dirty="0"/>
              <a:t>Talk among yourselves and make a list of reasons why abuse could happen</a:t>
            </a:r>
          </a:p>
        </p:txBody>
      </p:sp>
    </p:spTree>
    <p:extLst>
      <p:ext uri="{BB962C8B-B14F-4D97-AF65-F5344CB8AC3E}">
        <p14:creationId xmlns:p14="http://schemas.microsoft.com/office/powerpoint/2010/main" val="412679410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193</TotalTime>
  <Words>1108</Words>
  <Application>Microsoft Office PowerPoint</Application>
  <PresentationFormat>Widescreen</PresentationFormat>
  <Paragraphs>180</Paragraphs>
  <Slides>29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29</vt:i4>
      </vt:variant>
    </vt:vector>
  </HeadingPairs>
  <TitlesOfParts>
    <vt:vector size="34" baseType="lpstr">
      <vt:lpstr>Arial</vt:lpstr>
      <vt:lpstr>Calibri</vt:lpstr>
      <vt:lpstr>Calibri Light</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Carol Bebb</dc:creator>
  <cp:lastModifiedBy>Carol Bebb</cp:lastModifiedBy>
  <cp:revision>23</cp:revision>
  <dcterms:created xsi:type="dcterms:W3CDTF">2021-02-10T13:23:41Z</dcterms:created>
  <dcterms:modified xsi:type="dcterms:W3CDTF">2021-03-16T12:55:03Z</dcterms:modified>
</cp:coreProperties>
</file>