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746B-9328-4CEE-986A-AF5ABBC86E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2F3DD5-A2A4-466C-B8C6-89F754818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6F1D53-F712-4D0A-AFFA-955DABFE3FC7}"/>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5" name="Footer Placeholder 4">
            <a:extLst>
              <a:ext uri="{FF2B5EF4-FFF2-40B4-BE49-F238E27FC236}">
                <a16:creationId xmlns:a16="http://schemas.microsoft.com/office/drawing/2014/main" id="{CF0CA4CD-3852-4381-8931-5B4DDD09E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EF3312-DEE9-4B1D-ADEE-85AD32F6BCDA}"/>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85058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E8B0-EEC6-4BB2-901E-7981DF7F9D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F940E1-6D4A-42A9-B8D3-D66398D6B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9E178-F554-46CB-B35F-C102B8B74C16}"/>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5" name="Footer Placeholder 4">
            <a:extLst>
              <a:ext uri="{FF2B5EF4-FFF2-40B4-BE49-F238E27FC236}">
                <a16:creationId xmlns:a16="http://schemas.microsoft.com/office/drawing/2014/main" id="{38DA95C4-812E-4E67-B8FD-EE25262E08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A051DE-7E13-4F5F-B3E9-40224FAE54C9}"/>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21437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B1A40-B29E-4BAE-A4E0-4FF1D9E5C3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5F6D4A-5716-4A31-A59F-712CF7B6D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A00239-E3D1-4BA2-A719-F081322984B3}"/>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5" name="Footer Placeholder 4">
            <a:extLst>
              <a:ext uri="{FF2B5EF4-FFF2-40B4-BE49-F238E27FC236}">
                <a16:creationId xmlns:a16="http://schemas.microsoft.com/office/drawing/2014/main" id="{4F449930-7455-461D-923A-1A735655D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EF738A-1FC3-4DA6-A9EA-2A95F866669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408953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C22D-BE29-4C6C-934C-2BE5C23FD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CA706-8880-4171-BA07-3E479C18C2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85435-7F76-476E-9D59-A42510F9066F}"/>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5" name="Footer Placeholder 4">
            <a:extLst>
              <a:ext uri="{FF2B5EF4-FFF2-40B4-BE49-F238E27FC236}">
                <a16:creationId xmlns:a16="http://schemas.microsoft.com/office/drawing/2014/main" id="{4CDF8922-8D5F-4B8E-9845-8362DC832F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77922F-F493-4178-8C7E-250E492AC98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37415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F465-9248-4828-8749-1AE61AC9F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03E081-9B3A-4B96-BE9B-52E3C88B7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966D2-BE64-48B1-AF57-13BFD208F3EB}"/>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5" name="Footer Placeholder 4">
            <a:extLst>
              <a:ext uri="{FF2B5EF4-FFF2-40B4-BE49-F238E27FC236}">
                <a16:creationId xmlns:a16="http://schemas.microsoft.com/office/drawing/2014/main" id="{B7B91624-F928-4B83-8F21-311BD93AC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2CD0DE-425C-4AEA-BB32-994CE55A1A8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68884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CB94-3D28-42A9-BA78-88373DC31B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48E2E0-6157-4D55-B2C7-3BB3E953B4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A5DFC1-AE81-48E1-B653-6F76F6BD05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47B13C-8583-4C72-B946-9452677B203E}"/>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6" name="Footer Placeholder 5">
            <a:extLst>
              <a:ext uri="{FF2B5EF4-FFF2-40B4-BE49-F238E27FC236}">
                <a16:creationId xmlns:a16="http://schemas.microsoft.com/office/drawing/2014/main" id="{B4728EDC-22CB-4DB8-85A2-1FAB16851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E9B58B-75C3-466B-AD43-5BA2BF4EBAFF}"/>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1443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1C4D-077A-40B5-955F-FB53774162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A78E74-BD5D-4C80-8D4B-0317E310E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A3DC2-1C51-47F2-91BC-029C2E4C9C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FE86D9-6277-44DD-A555-17470D685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D4302-351D-454F-BB88-B247D2B95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B945FC-43F4-4AC3-BFB4-1DB1F8FE87AE}"/>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8" name="Footer Placeholder 7">
            <a:extLst>
              <a:ext uri="{FF2B5EF4-FFF2-40B4-BE49-F238E27FC236}">
                <a16:creationId xmlns:a16="http://schemas.microsoft.com/office/drawing/2014/main" id="{0B7086FA-4414-4143-9FA7-49106E5D54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07A05F-1251-4FC6-8A85-6B129542AD00}"/>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83356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2830-8090-43D5-80DB-E75C21F40B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40D555-657A-4A6E-A10E-348210EADE8C}"/>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4" name="Footer Placeholder 3">
            <a:extLst>
              <a:ext uri="{FF2B5EF4-FFF2-40B4-BE49-F238E27FC236}">
                <a16:creationId xmlns:a16="http://schemas.microsoft.com/office/drawing/2014/main" id="{BA46AE01-6012-4281-B091-8D67474DB4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4CB9A2-0DF6-4705-91D4-A0693FBD7BA8}"/>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30040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3399F-0B75-4B74-950D-DD60081F9E37}"/>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3" name="Footer Placeholder 2">
            <a:extLst>
              <a:ext uri="{FF2B5EF4-FFF2-40B4-BE49-F238E27FC236}">
                <a16:creationId xmlns:a16="http://schemas.microsoft.com/office/drawing/2014/main" id="{1F95F1BC-9AB6-4630-8B0E-B3B9C8B500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31AAA6-52F9-4301-99B1-4B29195EF42D}"/>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11827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5A5D-69CC-47F8-851A-80B11CA7C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CACA0D-CE49-4E9F-96B2-9FCB1E7DF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96EA8A-8584-4D87-8217-2B006FFA7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EC680-0A88-402A-BDFE-7BECB078E895}"/>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6" name="Footer Placeholder 5">
            <a:extLst>
              <a:ext uri="{FF2B5EF4-FFF2-40B4-BE49-F238E27FC236}">
                <a16:creationId xmlns:a16="http://schemas.microsoft.com/office/drawing/2014/main" id="{0CC21244-7CCB-4DA1-894F-C2A80E8E5F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FA791B-9EC8-41CC-84A6-CC6B77B9BE73}"/>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54134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DE63-9214-4E73-8646-F1B3777B19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FE6CBF-577B-41CA-826A-E16C1DB81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08E7A7-C8B9-4B55-84B1-E308235E1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DEAC1-E2BC-4855-9EE4-764106C11106}"/>
              </a:ext>
            </a:extLst>
          </p:cNvPr>
          <p:cNvSpPr>
            <a:spLocks noGrp="1"/>
          </p:cNvSpPr>
          <p:nvPr>
            <p:ph type="dt" sz="half" idx="10"/>
          </p:nvPr>
        </p:nvSpPr>
        <p:spPr/>
        <p:txBody>
          <a:bodyPr/>
          <a:lstStyle/>
          <a:p>
            <a:fld id="{26C92D06-11A1-4637-A025-A4BDE20C0138}" type="datetimeFigureOut">
              <a:rPr lang="en-GB" smtClean="0"/>
              <a:t>11/03/2021</a:t>
            </a:fld>
            <a:endParaRPr lang="en-GB"/>
          </a:p>
        </p:txBody>
      </p:sp>
      <p:sp>
        <p:nvSpPr>
          <p:cNvPr id="6" name="Footer Placeholder 5">
            <a:extLst>
              <a:ext uri="{FF2B5EF4-FFF2-40B4-BE49-F238E27FC236}">
                <a16:creationId xmlns:a16="http://schemas.microsoft.com/office/drawing/2014/main" id="{012CB73D-48B3-460F-8B7E-16C2D1BC3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5E8A88-7D67-4971-981E-E3B4424E0A6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54217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FA32A-F1D8-4236-A7FD-866D74529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3AA7EF-30E2-462E-8158-460BE0BE4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1D3C0-240E-451B-85D2-8B83340E8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92D06-11A1-4637-A025-A4BDE20C0138}" type="datetimeFigureOut">
              <a:rPr lang="en-GB" smtClean="0"/>
              <a:t>11/03/2021</a:t>
            </a:fld>
            <a:endParaRPr lang="en-GB"/>
          </a:p>
        </p:txBody>
      </p:sp>
      <p:sp>
        <p:nvSpPr>
          <p:cNvPr id="5" name="Footer Placeholder 4">
            <a:extLst>
              <a:ext uri="{FF2B5EF4-FFF2-40B4-BE49-F238E27FC236}">
                <a16:creationId xmlns:a16="http://schemas.microsoft.com/office/drawing/2014/main" id="{A599F6BD-DA51-40F1-992D-36F1CE607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5DFBEB-CD30-43AB-977A-6230E09DDE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E659B-DAA8-436B-8A38-7497F7705DA8}" type="slidenum">
              <a:rPr lang="en-GB" smtClean="0"/>
              <a:t>‹#›</a:t>
            </a:fld>
            <a:endParaRPr lang="en-GB"/>
          </a:p>
        </p:txBody>
      </p:sp>
    </p:spTree>
    <p:extLst>
      <p:ext uri="{BB962C8B-B14F-4D97-AF65-F5344CB8AC3E}">
        <p14:creationId xmlns:p14="http://schemas.microsoft.com/office/powerpoint/2010/main" val="4268294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92215" y="323253"/>
            <a:ext cx="1329043" cy="951058"/>
          </a:xfrm>
          <a:prstGeom prst="rect">
            <a:avLst/>
          </a:prstGeom>
        </p:spPr>
      </p:pic>
      <p:sp>
        <p:nvSpPr>
          <p:cNvPr id="2" name="TextBox 1">
            <a:extLst>
              <a:ext uri="{FF2B5EF4-FFF2-40B4-BE49-F238E27FC236}">
                <a16:creationId xmlns:a16="http://schemas.microsoft.com/office/drawing/2014/main" id="{84220FAA-099F-4BEE-A076-474F236F88E0}"/>
              </a:ext>
            </a:extLst>
          </p:cNvPr>
          <p:cNvSpPr txBox="1"/>
          <p:nvPr/>
        </p:nvSpPr>
        <p:spPr>
          <a:xfrm>
            <a:off x="1541417" y="2755985"/>
            <a:ext cx="8856618" cy="923330"/>
          </a:xfrm>
          <a:prstGeom prst="rect">
            <a:avLst/>
          </a:prstGeom>
          <a:noFill/>
        </p:spPr>
        <p:txBody>
          <a:bodyPr wrap="square" rtlCol="0">
            <a:spAutoFit/>
          </a:bodyPr>
          <a:lstStyle/>
          <a:p>
            <a:r>
              <a:rPr lang="en-GB" sz="5400" u="sng" dirty="0"/>
              <a:t>What Is a Spinal Cord Injury ?</a:t>
            </a:r>
          </a:p>
        </p:txBody>
      </p:sp>
      <p:pic>
        <p:nvPicPr>
          <p:cNvPr id="5" name="Picture 2" descr="Spinal Injuries Association - Spinal Cord Injury Charity">
            <a:extLst>
              <a:ext uri="{FF2B5EF4-FFF2-40B4-BE49-F238E27FC236}">
                <a16:creationId xmlns:a16="http://schemas.microsoft.com/office/drawing/2014/main" id="{573CF4C2-65BE-40E7-A737-D054227B6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9409" y="5791200"/>
            <a:ext cx="1778492" cy="7809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74A593-A1CF-4D2E-861E-42EFE10E56C3}"/>
              </a:ext>
            </a:extLst>
          </p:cNvPr>
          <p:cNvSpPr txBox="1"/>
          <p:nvPr/>
        </p:nvSpPr>
        <p:spPr>
          <a:xfrm>
            <a:off x="9997440" y="5490793"/>
            <a:ext cx="2969623" cy="261610"/>
          </a:xfrm>
          <a:prstGeom prst="rect">
            <a:avLst/>
          </a:prstGeom>
          <a:noFill/>
        </p:spPr>
        <p:txBody>
          <a:bodyPr wrap="square" rtlCol="0">
            <a:spAutoFit/>
          </a:bodyPr>
          <a:lstStyle/>
          <a:p>
            <a:r>
              <a:rPr lang="en-GB" sz="1100" dirty="0"/>
              <a:t>Information obtained from :</a:t>
            </a:r>
          </a:p>
        </p:txBody>
      </p:sp>
    </p:spTree>
    <p:extLst>
      <p:ext uri="{BB962C8B-B14F-4D97-AF65-F5344CB8AC3E}">
        <p14:creationId xmlns:p14="http://schemas.microsoft.com/office/powerpoint/2010/main" val="172705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92215" y="323253"/>
            <a:ext cx="1329043" cy="951058"/>
          </a:xfrm>
          <a:prstGeom prst="rect">
            <a:avLst/>
          </a:prstGeom>
        </p:spPr>
      </p:pic>
      <p:sp>
        <p:nvSpPr>
          <p:cNvPr id="3" name="AutoShape 4" descr="REMEMBER”: Surviving the Pandemic with your Children! - IACAPAP">
            <a:extLst>
              <a:ext uri="{FF2B5EF4-FFF2-40B4-BE49-F238E27FC236}">
                <a16:creationId xmlns:a16="http://schemas.microsoft.com/office/drawing/2014/main" id="{3F6FE0A0-6F6A-476A-85F5-E3ADC329A6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4" name="Picture 4" descr="Does anybody know when the next Q&amp;A will take place? : Rentberry">
            <a:extLst>
              <a:ext uri="{FF2B5EF4-FFF2-40B4-BE49-F238E27FC236}">
                <a16:creationId xmlns:a16="http://schemas.microsoft.com/office/drawing/2014/main" id="{6B5614F8-3883-407B-9855-FFFE8BFA8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411" y="1694491"/>
            <a:ext cx="5326377" cy="196310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Best Question Mark Icon Stock Photos, Pictures &amp; Royalty-Free Images -  iStock | Question mark icon, This or that questions, Question mark">
            <a:extLst>
              <a:ext uri="{FF2B5EF4-FFF2-40B4-BE49-F238E27FC236}">
                <a16:creationId xmlns:a16="http://schemas.microsoft.com/office/drawing/2014/main" id="{201A7137-E41C-4000-A235-509DEE8C8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345" y="3581400"/>
            <a:ext cx="2669309" cy="266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1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92215" y="323253"/>
            <a:ext cx="1329043" cy="951058"/>
          </a:xfrm>
          <a:prstGeom prst="rect">
            <a:avLst/>
          </a:prstGeom>
        </p:spPr>
      </p:pic>
      <p:sp>
        <p:nvSpPr>
          <p:cNvPr id="10" name="TextBox 9">
            <a:extLst>
              <a:ext uri="{FF2B5EF4-FFF2-40B4-BE49-F238E27FC236}">
                <a16:creationId xmlns:a16="http://schemas.microsoft.com/office/drawing/2014/main" id="{C115A2D6-031E-4FE6-85F3-DE99F0429C6A}"/>
              </a:ext>
            </a:extLst>
          </p:cNvPr>
          <p:cNvSpPr txBox="1"/>
          <p:nvPr/>
        </p:nvSpPr>
        <p:spPr>
          <a:xfrm>
            <a:off x="3494734" y="832381"/>
            <a:ext cx="8294719" cy="5262979"/>
          </a:xfrm>
          <a:prstGeom prst="rect">
            <a:avLst/>
          </a:prstGeom>
          <a:noFill/>
        </p:spPr>
        <p:txBody>
          <a:bodyPr wrap="square">
            <a:spAutoFit/>
          </a:bodyPr>
          <a:lstStyle/>
          <a:p>
            <a:r>
              <a:rPr lang="en-GB" sz="2400" dirty="0"/>
              <a:t>The spinal cord is an extension of the brain and is made up of a thick bundle of nerves. </a:t>
            </a:r>
          </a:p>
          <a:p>
            <a:endParaRPr lang="en-GB" sz="2400" dirty="0"/>
          </a:p>
          <a:p>
            <a:r>
              <a:rPr lang="en-GB" sz="2400" dirty="0"/>
              <a:t>The nerves carry messages from our brain to the rest of our body.</a:t>
            </a:r>
          </a:p>
          <a:p>
            <a:r>
              <a:rPr lang="en-GB" sz="2400" dirty="0"/>
              <a:t>These messages help us to move our body, feel pressure and control vital functions like breathing, blood pressure, bladder and bowels. </a:t>
            </a:r>
          </a:p>
          <a:p>
            <a:endParaRPr lang="en-GB" sz="2400" dirty="0"/>
          </a:p>
          <a:p>
            <a:r>
              <a:rPr lang="en-GB" sz="2400" dirty="0"/>
              <a:t>When the spinal cord is damaged, the communication between our brain and the rest of our body is disrupted, resulting in a loss of movement and sensation from below the level of injury.</a:t>
            </a:r>
          </a:p>
          <a:p>
            <a:endParaRPr lang="en-GB" sz="2400" dirty="0"/>
          </a:p>
          <a:p>
            <a:r>
              <a:rPr lang="en-GB" sz="2400" dirty="0"/>
              <a:t>Damage to the spinal cord can be caused by a trauma like an accident, or as a result of infection or disease.</a:t>
            </a:r>
          </a:p>
        </p:txBody>
      </p:sp>
      <p:pic>
        <p:nvPicPr>
          <p:cNvPr id="6148" name="Picture 4" descr="Spinal cord_LOGO - CompactCath">
            <a:extLst>
              <a:ext uri="{FF2B5EF4-FFF2-40B4-BE49-F238E27FC236}">
                <a16:creationId xmlns:a16="http://schemas.microsoft.com/office/drawing/2014/main" id="{18D0FCD6-10FE-41F7-A1CB-E99722E46C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048" r="-1" b="11746"/>
          <a:stretch/>
        </p:blipFill>
        <p:spPr bwMode="auto">
          <a:xfrm>
            <a:off x="536617" y="1348149"/>
            <a:ext cx="2937612" cy="471783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pinal Injuries Association - Spinal Cord Injury Charity">
            <a:extLst>
              <a:ext uri="{FF2B5EF4-FFF2-40B4-BE49-F238E27FC236}">
                <a16:creationId xmlns:a16="http://schemas.microsoft.com/office/drawing/2014/main" id="{94807D45-8497-4816-9644-564017225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855" y="6065980"/>
            <a:ext cx="1067528" cy="46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8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92215" y="323253"/>
            <a:ext cx="1329043" cy="951058"/>
          </a:xfrm>
          <a:prstGeom prst="rect">
            <a:avLst/>
          </a:prstGeom>
        </p:spPr>
      </p:pic>
      <p:sp>
        <p:nvSpPr>
          <p:cNvPr id="7" name="TextBox 6">
            <a:extLst>
              <a:ext uri="{FF2B5EF4-FFF2-40B4-BE49-F238E27FC236}">
                <a16:creationId xmlns:a16="http://schemas.microsoft.com/office/drawing/2014/main" id="{46921DE2-394F-4775-A787-2F6B36ECAB96}"/>
              </a:ext>
            </a:extLst>
          </p:cNvPr>
          <p:cNvSpPr txBox="1"/>
          <p:nvPr/>
        </p:nvSpPr>
        <p:spPr>
          <a:xfrm>
            <a:off x="392215" y="1450372"/>
            <a:ext cx="11303395" cy="4247317"/>
          </a:xfrm>
          <a:prstGeom prst="rect">
            <a:avLst/>
          </a:prstGeom>
          <a:noFill/>
        </p:spPr>
        <p:txBody>
          <a:bodyPr wrap="square">
            <a:spAutoFit/>
          </a:bodyPr>
          <a:lstStyle/>
          <a:p>
            <a:pPr algn="l" eaLnBrk="1" hangingPunct="1">
              <a:spcBef>
                <a:spcPct val="50000"/>
              </a:spcBef>
            </a:pPr>
            <a:r>
              <a:rPr lang="en-GB" altLang="en-US" sz="1800" dirty="0"/>
              <a:t>Rehabilitation as we know it today really began during the second world war when an escaping Germain Jewish Doctor </a:t>
            </a:r>
            <a:r>
              <a:rPr lang="en-GB" altLang="en-US" sz="1800" dirty="0" err="1"/>
              <a:t>Ludvig</a:t>
            </a:r>
            <a:r>
              <a:rPr lang="en-GB" altLang="en-US" sz="1800" dirty="0"/>
              <a:t> Guttman established the first spinal injuries centre at Stoke Mandeville  in Aylesbury.  He was a great believer in sports and activities being the key to getting people motivated after injury.  His pioneering work formed the basis of how we treat a spinal cord injury, even today.</a:t>
            </a:r>
          </a:p>
          <a:p>
            <a:pPr algn="l" eaLnBrk="1" hangingPunct="1">
              <a:spcBef>
                <a:spcPct val="50000"/>
              </a:spcBef>
            </a:pPr>
            <a:endParaRPr lang="en-GB" altLang="en-US" sz="1800" dirty="0"/>
          </a:p>
          <a:p>
            <a:pPr algn="l" eaLnBrk="1" hangingPunct="1">
              <a:spcBef>
                <a:spcPct val="50000"/>
              </a:spcBef>
            </a:pPr>
            <a:r>
              <a:rPr lang="en-GB" altLang="en-US" sz="1800" dirty="0"/>
              <a:t>Originally when someone sustained an injury to their neck or back they would be placed in traction for up to 4 months at a time.  Now days people are operated on shortly after they arrive at the hospital to stabilise the spin and get the person into a wheelchair ready to start rehabilitation.  This cuts downs problems with pressure sores, bladder and bowel complications.  </a:t>
            </a:r>
          </a:p>
          <a:p>
            <a:pPr algn="l" eaLnBrk="1" hangingPunct="1">
              <a:spcBef>
                <a:spcPct val="50000"/>
              </a:spcBef>
            </a:pPr>
            <a:endParaRPr lang="en-GB" altLang="en-US" sz="1800" dirty="0"/>
          </a:p>
          <a:p>
            <a:pPr algn="l" eaLnBrk="1" hangingPunct="1">
              <a:spcBef>
                <a:spcPct val="50000"/>
              </a:spcBef>
            </a:pPr>
            <a:r>
              <a:rPr lang="en-GB" altLang="en-US" sz="1800" dirty="0"/>
              <a:t>There are 10 spinal units in England and Wales but unfortunately not everybody with a spinal cord injury will be treated in one of those.  A lot of injuries will be treated in major trauma centres up and down the country.  Unfortunately those people won’t get the specialist rehabilitation that they need, which often leads to complications in the future.</a:t>
            </a:r>
          </a:p>
        </p:txBody>
      </p:sp>
      <p:pic>
        <p:nvPicPr>
          <p:cNvPr id="5122" name="Picture 2" descr="Spinal Injuries Association - Spinal Cord Injury Charity">
            <a:extLst>
              <a:ext uri="{FF2B5EF4-FFF2-40B4-BE49-F238E27FC236}">
                <a16:creationId xmlns:a16="http://schemas.microsoft.com/office/drawing/2014/main" id="{7A3C57BA-4AB5-497F-943D-C71C02F24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265" y="5974687"/>
            <a:ext cx="1360635" cy="5974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B21A69-C7B5-403A-B77B-39524992A34F}"/>
              </a:ext>
            </a:extLst>
          </p:cNvPr>
          <p:cNvSpPr txBox="1"/>
          <p:nvPr/>
        </p:nvSpPr>
        <p:spPr>
          <a:xfrm>
            <a:off x="2037805" y="406298"/>
            <a:ext cx="9222377" cy="658835"/>
          </a:xfrm>
          <a:prstGeom prst="rect">
            <a:avLst/>
          </a:prstGeom>
          <a:noFill/>
        </p:spPr>
        <p:txBody>
          <a:bodyPr wrap="square">
            <a:spAutoFit/>
          </a:bodyPr>
          <a:lstStyle/>
          <a:p>
            <a:pPr>
              <a:lnSpc>
                <a:spcPct val="107000"/>
              </a:lnSpc>
              <a:spcAft>
                <a:spcPts val="800"/>
              </a:spcAft>
            </a:pPr>
            <a:r>
              <a:rPr lang="en-GB" sz="3600" u="sng" dirty="0">
                <a:effectLst/>
                <a:latin typeface="Calibri" panose="020F0502020204030204" pitchFamily="34" charset="0"/>
                <a:ea typeface="Calibri" panose="020F0502020204030204" pitchFamily="34" charset="0"/>
                <a:cs typeface="Times New Roman" panose="02020603050405020304" pitchFamily="18" charset="0"/>
              </a:rPr>
              <a:t>The History of Spinal Cord Injury’s in The UK</a:t>
            </a:r>
          </a:p>
        </p:txBody>
      </p:sp>
    </p:spTree>
    <p:extLst>
      <p:ext uri="{BB962C8B-B14F-4D97-AF65-F5344CB8AC3E}">
        <p14:creationId xmlns:p14="http://schemas.microsoft.com/office/powerpoint/2010/main" val="309346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92215" y="323253"/>
            <a:ext cx="1329043" cy="951058"/>
          </a:xfrm>
          <a:prstGeom prst="rect">
            <a:avLst/>
          </a:prstGeom>
        </p:spPr>
      </p:pic>
      <p:sp>
        <p:nvSpPr>
          <p:cNvPr id="11" name="Text Box 12">
            <a:extLst>
              <a:ext uri="{FF2B5EF4-FFF2-40B4-BE49-F238E27FC236}">
                <a16:creationId xmlns:a16="http://schemas.microsoft.com/office/drawing/2014/main" id="{B2F469B7-A876-4A19-BD82-F032A0E2C88A}"/>
              </a:ext>
            </a:extLst>
          </p:cNvPr>
          <p:cNvSpPr txBox="1">
            <a:spLocks noChangeArrowheads="1"/>
          </p:cNvSpPr>
          <p:nvPr/>
        </p:nvSpPr>
        <p:spPr bwMode="auto">
          <a:xfrm>
            <a:off x="834052" y="2721642"/>
            <a:ext cx="9579428"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altLang="en-US" dirty="0">
                <a:latin typeface="+mn-lt"/>
              </a:rPr>
              <a:t>In the mid 80’s the average age of someone breaking their back or neck was 18-22 with 90% of those being male.  </a:t>
            </a:r>
          </a:p>
          <a:p>
            <a:pPr algn="l" eaLnBrk="1" hangingPunct="1">
              <a:spcBef>
                <a:spcPct val="50000"/>
              </a:spcBef>
            </a:pPr>
            <a:r>
              <a:rPr lang="en-GB" altLang="en-US" dirty="0">
                <a:latin typeface="+mn-lt"/>
              </a:rPr>
              <a:t>2018 the average age was 48-52 with the split being roughly 50/50 male/female,  the biggest changes have been in the reduction of road traffic accidents.  </a:t>
            </a:r>
          </a:p>
          <a:p>
            <a:pPr algn="l" eaLnBrk="1" hangingPunct="1">
              <a:spcBef>
                <a:spcPct val="50000"/>
              </a:spcBef>
            </a:pPr>
            <a:r>
              <a:rPr lang="en-GB" altLang="en-US" dirty="0">
                <a:latin typeface="+mn-lt"/>
              </a:rPr>
              <a:t>What we now find is we are getting people aged 60-70 are sustaining injuries through falls.  What that means is rehabilitation needs are very different.  </a:t>
            </a:r>
          </a:p>
          <a:p>
            <a:pPr algn="l" eaLnBrk="1" hangingPunct="1">
              <a:spcBef>
                <a:spcPct val="50000"/>
              </a:spcBef>
            </a:pPr>
            <a:r>
              <a:rPr lang="en-GB" altLang="en-US" dirty="0">
                <a:latin typeface="+mn-lt"/>
              </a:rPr>
              <a:t>With youngsters it is about getting them back to a level where they can tackle life to their full potential, the elderly basically want to return home to enjoy their later years.</a:t>
            </a:r>
          </a:p>
        </p:txBody>
      </p:sp>
      <p:sp>
        <p:nvSpPr>
          <p:cNvPr id="12" name="TextBox 11">
            <a:extLst>
              <a:ext uri="{FF2B5EF4-FFF2-40B4-BE49-F238E27FC236}">
                <a16:creationId xmlns:a16="http://schemas.microsoft.com/office/drawing/2014/main" id="{2FACB6AA-94AC-494A-AD1A-3FFB755F24BE}"/>
              </a:ext>
            </a:extLst>
          </p:cNvPr>
          <p:cNvSpPr txBox="1"/>
          <p:nvPr/>
        </p:nvSpPr>
        <p:spPr>
          <a:xfrm>
            <a:off x="2575766" y="464442"/>
            <a:ext cx="7491343" cy="658835"/>
          </a:xfrm>
          <a:prstGeom prst="rect">
            <a:avLst/>
          </a:prstGeom>
          <a:noFill/>
        </p:spPr>
        <p:txBody>
          <a:bodyPr wrap="square">
            <a:spAutoFit/>
          </a:bodyPr>
          <a:lstStyle/>
          <a:p>
            <a:pPr>
              <a:lnSpc>
                <a:spcPct val="107000"/>
              </a:lnSpc>
              <a:spcAft>
                <a:spcPts val="800"/>
              </a:spcAft>
            </a:pPr>
            <a:r>
              <a:rPr lang="en-GB" sz="3600" u="sng" dirty="0">
                <a:effectLst/>
                <a:latin typeface="Calibri" panose="020F0502020204030204" pitchFamily="34" charset="0"/>
                <a:ea typeface="Calibri" panose="020F0502020204030204" pitchFamily="34" charset="0"/>
                <a:cs typeface="Times New Roman" panose="02020603050405020304" pitchFamily="18" charset="0"/>
              </a:rPr>
              <a:t>The Prevalence of Spinal Cord Injury’s</a:t>
            </a:r>
          </a:p>
        </p:txBody>
      </p:sp>
      <p:sp>
        <p:nvSpPr>
          <p:cNvPr id="14" name="TextBox 13">
            <a:extLst>
              <a:ext uri="{FF2B5EF4-FFF2-40B4-BE49-F238E27FC236}">
                <a16:creationId xmlns:a16="http://schemas.microsoft.com/office/drawing/2014/main" id="{C8889A67-EBEC-47BF-8916-1E101B2C126D}"/>
              </a:ext>
            </a:extLst>
          </p:cNvPr>
          <p:cNvSpPr txBox="1"/>
          <p:nvPr/>
        </p:nvSpPr>
        <p:spPr>
          <a:xfrm>
            <a:off x="834052" y="1954944"/>
            <a:ext cx="8283822" cy="646331"/>
          </a:xfrm>
          <a:prstGeom prst="rect">
            <a:avLst/>
          </a:prstGeom>
          <a:noFill/>
        </p:spPr>
        <p:txBody>
          <a:bodyPr wrap="square">
            <a:spAutoFit/>
          </a:bodyPr>
          <a:lstStyle/>
          <a:p>
            <a:r>
              <a:rPr lang="en-GB" b="0" i="0" dirty="0">
                <a:solidFill>
                  <a:srgbClr val="202124"/>
                </a:solidFill>
                <a:effectLst/>
              </a:rPr>
              <a:t>There are an estimated </a:t>
            </a:r>
            <a:r>
              <a:rPr lang="en-GB" b="1" i="0" dirty="0">
                <a:solidFill>
                  <a:srgbClr val="202124"/>
                </a:solidFill>
                <a:effectLst/>
              </a:rPr>
              <a:t>50,000 people</a:t>
            </a:r>
            <a:r>
              <a:rPr lang="en-GB" b="0" i="0" dirty="0">
                <a:solidFill>
                  <a:srgbClr val="202124"/>
                </a:solidFill>
                <a:effectLst/>
              </a:rPr>
              <a:t> in the UK living with a spinal cord injury and each year approximately </a:t>
            </a:r>
            <a:r>
              <a:rPr lang="en-GB" b="1" i="0" dirty="0">
                <a:solidFill>
                  <a:srgbClr val="202124"/>
                </a:solidFill>
                <a:effectLst/>
              </a:rPr>
              <a:t>2,500 people</a:t>
            </a:r>
            <a:r>
              <a:rPr lang="en-GB" b="0" i="0" dirty="0">
                <a:solidFill>
                  <a:srgbClr val="202124"/>
                </a:solidFill>
                <a:effectLst/>
              </a:rPr>
              <a:t> are newly injured.</a:t>
            </a:r>
            <a:endParaRPr lang="en-GB" dirty="0"/>
          </a:p>
        </p:txBody>
      </p:sp>
      <p:pic>
        <p:nvPicPr>
          <p:cNvPr id="7" name="Picture 2" descr="Spinal Injuries Association - Spinal Cord Injury Charity">
            <a:extLst>
              <a:ext uri="{FF2B5EF4-FFF2-40B4-BE49-F238E27FC236}">
                <a16:creationId xmlns:a16="http://schemas.microsoft.com/office/drawing/2014/main" id="{F6F20F35-642A-4FCF-A28C-C6AB51ABB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9409" y="5791200"/>
            <a:ext cx="1778492" cy="7809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D6557C3-CC25-496F-ACD7-9F38941111F3}"/>
              </a:ext>
            </a:extLst>
          </p:cNvPr>
          <p:cNvSpPr txBox="1"/>
          <p:nvPr/>
        </p:nvSpPr>
        <p:spPr>
          <a:xfrm>
            <a:off x="9936480" y="5565832"/>
            <a:ext cx="2969623" cy="261610"/>
          </a:xfrm>
          <a:prstGeom prst="rect">
            <a:avLst/>
          </a:prstGeom>
          <a:noFill/>
        </p:spPr>
        <p:txBody>
          <a:bodyPr wrap="square" rtlCol="0">
            <a:spAutoFit/>
          </a:bodyPr>
          <a:lstStyle/>
          <a:p>
            <a:r>
              <a:rPr lang="en-GB" sz="1100" dirty="0"/>
              <a:t>Information obtained from :</a:t>
            </a:r>
          </a:p>
        </p:txBody>
      </p:sp>
    </p:spTree>
    <p:extLst>
      <p:ext uri="{BB962C8B-B14F-4D97-AF65-F5344CB8AC3E}">
        <p14:creationId xmlns:p14="http://schemas.microsoft.com/office/powerpoint/2010/main" val="145686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100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250" autoRev="1" fill="hold">
                                          <p:stCondLst>
                                            <p:cond delay="0"/>
                                          </p:stCondLst>
                                        </p:cTn>
                                        <p:tgtEl>
                                          <p:spTgt spid="11"/>
                                        </p:tgtEl>
                                        <p:attrNameLst>
                                          <p:attrName>ppt_w</p:attrName>
                                        </p:attrNameLst>
                                      </p:cBhvr>
                                    </p:anim>
                                    <p:anim by="(#ppt_w*0.50)" calcmode="lin" valueType="num">
                                      <p:cBhvr>
                                        <p:cTn id="8" dur="250" decel="50000" autoRev="1" fill="hold">
                                          <p:stCondLst>
                                            <p:cond delay="0"/>
                                          </p:stCondLst>
                                        </p:cTn>
                                        <p:tgtEl>
                                          <p:spTgt spid="11"/>
                                        </p:tgtEl>
                                        <p:attrNameLst>
                                          <p:attrName>ppt_x</p:attrName>
                                        </p:attrNameLst>
                                      </p:cBhvr>
                                    </p:anim>
                                    <p:anim from="(-#ppt_h/2)" to="(#ppt_y)" calcmode="lin" valueType="num">
                                      <p:cBhvr>
                                        <p:cTn id="9" dur="500" fill="hold">
                                          <p:stCondLst>
                                            <p:cond delay="0"/>
                                          </p:stCondLst>
                                        </p:cTn>
                                        <p:tgtEl>
                                          <p:spTgt spid="11"/>
                                        </p:tgtEl>
                                        <p:attrNameLst>
                                          <p:attrName>ppt_y</p:attrName>
                                        </p:attrNameLst>
                                      </p:cBhvr>
                                    </p:anim>
                                    <p:animRot by="21600000">
                                      <p:cBhvr>
                                        <p:cTn id="10"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92215" y="323253"/>
            <a:ext cx="1329043" cy="951058"/>
          </a:xfrm>
          <a:prstGeom prst="rect">
            <a:avLst/>
          </a:prstGeom>
        </p:spPr>
      </p:pic>
      <p:sp>
        <p:nvSpPr>
          <p:cNvPr id="6" name="Text Box 15">
            <a:extLst>
              <a:ext uri="{FF2B5EF4-FFF2-40B4-BE49-F238E27FC236}">
                <a16:creationId xmlns:a16="http://schemas.microsoft.com/office/drawing/2014/main" id="{C251DA91-26ED-4ED9-ACD9-28F56BF34B87}"/>
              </a:ext>
            </a:extLst>
          </p:cNvPr>
          <p:cNvSpPr txBox="1">
            <a:spLocks noChangeArrowheads="1"/>
          </p:cNvSpPr>
          <p:nvPr/>
        </p:nvSpPr>
        <p:spPr bwMode="auto">
          <a:xfrm>
            <a:off x="1721258" y="323253"/>
            <a:ext cx="95476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600" b="1" u="sng" dirty="0"/>
              <a:t>The Anatomy and Physiology of the Spine</a:t>
            </a:r>
          </a:p>
        </p:txBody>
      </p:sp>
      <p:pic>
        <p:nvPicPr>
          <p:cNvPr id="3074" name="Picture 2" descr="How the spinal cord works - Reeve Foundation">
            <a:extLst>
              <a:ext uri="{FF2B5EF4-FFF2-40B4-BE49-F238E27FC236}">
                <a16:creationId xmlns:a16="http://schemas.microsoft.com/office/drawing/2014/main" id="{A971686A-0254-4EB1-9B93-13070D49F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534" y="954843"/>
            <a:ext cx="4199213" cy="571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92215" y="323253"/>
            <a:ext cx="1329043" cy="951058"/>
          </a:xfrm>
          <a:prstGeom prst="rect">
            <a:avLst/>
          </a:prstGeom>
        </p:spPr>
      </p:pic>
      <p:sp>
        <p:nvSpPr>
          <p:cNvPr id="6" name="TextBox 5">
            <a:extLst>
              <a:ext uri="{FF2B5EF4-FFF2-40B4-BE49-F238E27FC236}">
                <a16:creationId xmlns:a16="http://schemas.microsoft.com/office/drawing/2014/main" id="{FBE6FB67-2E0D-4F76-9D4D-C16404FDB484}"/>
              </a:ext>
            </a:extLst>
          </p:cNvPr>
          <p:cNvSpPr txBox="1"/>
          <p:nvPr/>
        </p:nvSpPr>
        <p:spPr>
          <a:xfrm>
            <a:off x="870857" y="1285532"/>
            <a:ext cx="9666515" cy="830997"/>
          </a:xfrm>
          <a:prstGeom prst="rect">
            <a:avLst/>
          </a:prstGeom>
          <a:noFill/>
        </p:spPr>
        <p:txBody>
          <a:bodyPr wrap="square">
            <a:spAutoFit/>
          </a:bodyPr>
          <a:lstStyle/>
          <a:p>
            <a:pPr algn="l" eaLnBrk="1" hangingPunct="1">
              <a:spcBef>
                <a:spcPct val="50000"/>
              </a:spcBef>
            </a:pPr>
            <a:r>
              <a:rPr lang="en-GB" altLang="en-US" sz="2400" dirty="0"/>
              <a:t>The spine is composed of 33 individual and fused vertebrae sharing certain common characteristics and grouped according to site and function.</a:t>
            </a:r>
          </a:p>
        </p:txBody>
      </p:sp>
      <p:sp>
        <p:nvSpPr>
          <p:cNvPr id="7" name="Text Box 1030">
            <a:extLst>
              <a:ext uri="{FF2B5EF4-FFF2-40B4-BE49-F238E27FC236}">
                <a16:creationId xmlns:a16="http://schemas.microsoft.com/office/drawing/2014/main" id="{96BE7858-9CD4-422F-B8EC-2E7146D7DA3D}"/>
              </a:ext>
            </a:extLst>
          </p:cNvPr>
          <p:cNvSpPr txBox="1">
            <a:spLocks noChangeArrowheads="1"/>
          </p:cNvSpPr>
          <p:nvPr/>
        </p:nvSpPr>
        <p:spPr bwMode="auto">
          <a:xfrm>
            <a:off x="870857" y="2524036"/>
            <a:ext cx="6121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altLang="en-US" sz="2400" dirty="0">
                <a:latin typeface="+mn-lt"/>
              </a:rPr>
              <a:t>There are:  7 cervical</a:t>
            </a:r>
          </a:p>
          <a:p>
            <a:pPr algn="l" eaLnBrk="1" hangingPunct="1">
              <a:spcBef>
                <a:spcPct val="50000"/>
              </a:spcBef>
            </a:pPr>
            <a:r>
              <a:rPr lang="en-GB" altLang="en-US" sz="2400" dirty="0">
                <a:latin typeface="+mn-lt"/>
              </a:rPr>
              <a:t>	      12 thoracic</a:t>
            </a:r>
          </a:p>
          <a:p>
            <a:pPr algn="l" eaLnBrk="1" hangingPunct="1">
              <a:spcBef>
                <a:spcPct val="50000"/>
              </a:spcBef>
            </a:pPr>
            <a:r>
              <a:rPr lang="en-GB" altLang="en-US" sz="2400" dirty="0">
                <a:latin typeface="+mn-lt"/>
              </a:rPr>
              <a:t>	      5 lumber</a:t>
            </a:r>
          </a:p>
          <a:p>
            <a:pPr algn="l" eaLnBrk="1" hangingPunct="1">
              <a:spcBef>
                <a:spcPct val="50000"/>
              </a:spcBef>
            </a:pPr>
            <a:r>
              <a:rPr lang="en-GB" altLang="en-US" sz="2400" dirty="0">
                <a:latin typeface="+mn-lt"/>
              </a:rPr>
              <a:t>	      5 sacrum</a:t>
            </a:r>
          </a:p>
          <a:p>
            <a:pPr algn="l" eaLnBrk="1" hangingPunct="1">
              <a:spcBef>
                <a:spcPct val="50000"/>
              </a:spcBef>
            </a:pPr>
            <a:r>
              <a:rPr lang="en-GB" altLang="en-US" sz="2400" dirty="0">
                <a:latin typeface="+mn-lt"/>
              </a:rPr>
              <a:t>	      4 coccyx	</a:t>
            </a:r>
          </a:p>
          <a:p>
            <a:pPr algn="l" eaLnBrk="1" hangingPunct="1">
              <a:spcBef>
                <a:spcPct val="50000"/>
              </a:spcBef>
            </a:pPr>
            <a:r>
              <a:rPr lang="en-GB" altLang="en-US" sz="2400" dirty="0">
                <a:latin typeface="+mn-lt"/>
              </a:rPr>
              <a:t>	     </a:t>
            </a:r>
            <a:r>
              <a:rPr lang="en-GB" altLang="en-US" sz="2400" dirty="0">
                <a:solidFill>
                  <a:srgbClr val="FF0000"/>
                </a:solidFill>
                <a:latin typeface="+mn-lt"/>
              </a:rPr>
              <a:t>33 vertebrae.</a:t>
            </a:r>
          </a:p>
        </p:txBody>
      </p:sp>
      <p:pic>
        <p:nvPicPr>
          <p:cNvPr id="2050" name="Picture 2" descr="Spine Structure &amp; Function: Parts &amp; Segments, Spine Problems, Spine Health">
            <a:extLst>
              <a:ext uri="{FF2B5EF4-FFF2-40B4-BE49-F238E27FC236}">
                <a16:creationId xmlns:a16="http://schemas.microsoft.com/office/drawing/2014/main" id="{45B069C8-8207-4293-BC7A-76D161296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774" y="2097316"/>
            <a:ext cx="2622449" cy="433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8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92215" y="323253"/>
            <a:ext cx="1329043" cy="951058"/>
          </a:xfrm>
          <a:prstGeom prst="rect">
            <a:avLst/>
          </a:prstGeom>
        </p:spPr>
      </p:pic>
      <p:pic>
        <p:nvPicPr>
          <p:cNvPr id="1026" name="Picture 2" descr="JaypeeDigital | eBook Reader">
            <a:extLst>
              <a:ext uri="{FF2B5EF4-FFF2-40B4-BE49-F238E27FC236}">
                <a16:creationId xmlns:a16="http://schemas.microsoft.com/office/drawing/2014/main" id="{3BE4D903-C22A-43A6-947C-65ABFA6D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524" y="423063"/>
            <a:ext cx="5683893" cy="601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5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92215" y="323253"/>
            <a:ext cx="1329043" cy="951058"/>
          </a:xfrm>
          <a:prstGeom prst="rect">
            <a:avLst/>
          </a:prstGeom>
        </p:spPr>
      </p:pic>
      <p:sp>
        <p:nvSpPr>
          <p:cNvPr id="5" name="TextBox 4">
            <a:extLst>
              <a:ext uri="{FF2B5EF4-FFF2-40B4-BE49-F238E27FC236}">
                <a16:creationId xmlns:a16="http://schemas.microsoft.com/office/drawing/2014/main" id="{E95688D5-5310-45D1-8AB1-B57E2FD28323}"/>
              </a:ext>
            </a:extLst>
          </p:cNvPr>
          <p:cNvSpPr txBox="1"/>
          <p:nvPr/>
        </p:nvSpPr>
        <p:spPr>
          <a:xfrm>
            <a:off x="1262742" y="3254678"/>
            <a:ext cx="8856618" cy="2246769"/>
          </a:xfrm>
          <a:prstGeom prst="rect">
            <a:avLst/>
          </a:prstGeom>
          <a:noFill/>
        </p:spPr>
        <p:txBody>
          <a:bodyPr wrap="square">
            <a:spAutoFit/>
          </a:bodyPr>
          <a:lstStyle/>
          <a:p>
            <a:r>
              <a:rPr lang="en-GB" sz="2000" i="0" dirty="0">
                <a:solidFill>
                  <a:srgbClr val="202124"/>
                </a:solidFill>
                <a:effectLst/>
                <a:latin typeface="arial" panose="020B0604020202020204" pitchFamily="34" charset="0"/>
              </a:rPr>
              <a:t>A </a:t>
            </a:r>
            <a:r>
              <a:rPr lang="en-GB" sz="2000" b="1" i="0" dirty="0">
                <a:solidFill>
                  <a:srgbClr val="202124"/>
                </a:solidFill>
                <a:effectLst/>
                <a:latin typeface="arial" panose="020B0604020202020204" pitchFamily="34" charset="0"/>
              </a:rPr>
              <a:t>complete</a:t>
            </a:r>
            <a:r>
              <a:rPr lang="en-GB" sz="2000" i="0" dirty="0">
                <a:solidFill>
                  <a:srgbClr val="202124"/>
                </a:solidFill>
                <a:effectLst/>
                <a:latin typeface="arial" panose="020B0604020202020204" pitchFamily="34" charset="0"/>
              </a:rPr>
              <a:t> spinal cord injury causes a total loss of muscle movement and sensation at the injured site and below, because the spinal cord is totally damaged or severed at the site of injury. </a:t>
            </a:r>
          </a:p>
          <a:p>
            <a:endParaRPr lang="en-GB" sz="2000" dirty="0">
              <a:solidFill>
                <a:srgbClr val="202124"/>
              </a:solidFill>
              <a:latin typeface="arial" panose="020B0604020202020204" pitchFamily="34" charset="0"/>
            </a:endParaRPr>
          </a:p>
          <a:p>
            <a:r>
              <a:rPr lang="en-GB" sz="2000" i="0" dirty="0">
                <a:solidFill>
                  <a:srgbClr val="202124"/>
                </a:solidFill>
                <a:effectLst/>
                <a:latin typeface="arial" panose="020B0604020202020204" pitchFamily="34" charset="0"/>
              </a:rPr>
              <a:t>A person with an</a:t>
            </a:r>
            <a:r>
              <a:rPr lang="en-GB" sz="2000" b="1" i="0" dirty="0">
                <a:solidFill>
                  <a:srgbClr val="202124"/>
                </a:solidFill>
                <a:effectLst/>
                <a:latin typeface="arial" panose="020B0604020202020204" pitchFamily="34" charset="0"/>
              </a:rPr>
              <a:t> incomplete </a:t>
            </a:r>
            <a:r>
              <a:rPr lang="en-GB" sz="2000" i="0" dirty="0">
                <a:solidFill>
                  <a:srgbClr val="202124"/>
                </a:solidFill>
                <a:effectLst/>
                <a:latin typeface="arial" panose="020B0604020202020204" pitchFamily="34" charset="0"/>
              </a:rPr>
              <a:t>spinal cord injury retains some level of function below the level of the injury, because the spinal cord is somewhat intact at the site of injury.</a:t>
            </a:r>
            <a:endParaRPr lang="en-GB" sz="2000" dirty="0"/>
          </a:p>
        </p:txBody>
      </p:sp>
      <p:sp>
        <p:nvSpPr>
          <p:cNvPr id="7" name="TextBox 6">
            <a:extLst>
              <a:ext uri="{FF2B5EF4-FFF2-40B4-BE49-F238E27FC236}">
                <a16:creationId xmlns:a16="http://schemas.microsoft.com/office/drawing/2014/main" id="{A61496AF-71E9-45CB-9231-673F7D9D5429}"/>
              </a:ext>
            </a:extLst>
          </p:cNvPr>
          <p:cNvSpPr txBox="1"/>
          <p:nvPr/>
        </p:nvSpPr>
        <p:spPr>
          <a:xfrm>
            <a:off x="1262742" y="2166347"/>
            <a:ext cx="8577944" cy="984885"/>
          </a:xfrm>
          <a:prstGeom prst="rect">
            <a:avLst/>
          </a:prstGeom>
          <a:noFill/>
        </p:spPr>
        <p:txBody>
          <a:bodyPr wrap="square">
            <a:spAutoFit/>
          </a:bodyPr>
          <a:lstStyle/>
          <a:p>
            <a:pPr algn="l" fontAlgn="base"/>
            <a:r>
              <a:rPr lang="en-GB" sz="2000" b="0" i="0" dirty="0">
                <a:solidFill>
                  <a:srgbClr val="252525"/>
                </a:solidFill>
                <a:effectLst/>
                <a:latin typeface="Roboto" pitchFamily="2" charset="0"/>
              </a:rPr>
              <a:t>One of the terms you will hear often in reference to your spinal cord injury </a:t>
            </a:r>
            <a:r>
              <a:rPr lang="en-GB" sz="2000" dirty="0">
                <a:solidFill>
                  <a:srgbClr val="252525"/>
                </a:solidFill>
                <a:latin typeface="Roboto" pitchFamily="2" charset="0"/>
              </a:rPr>
              <a:t>client </a:t>
            </a:r>
            <a:r>
              <a:rPr lang="en-GB" sz="2000" b="0" i="0" dirty="0">
                <a:solidFill>
                  <a:srgbClr val="252525"/>
                </a:solidFill>
                <a:effectLst/>
                <a:latin typeface="Roboto" pitchFamily="2" charset="0"/>
              </a:rPr>
              <a:t>is complete or incomplete.</a:t>
            </a:r>
          </a:p>
          <a:p>
            <a:pPr algn="l" fontAlgn="base"/>
            <a:endParaRPr lang="en-GB" b="0" i="0" dirty="0">
              <a:solidFill>
                <a:srgbClr val="252525"/>
              </a:solidFill>
              <a:effectLst/>
              <a:latin typeface="Roboto" pitchFamily="2" charset="0"/>
            </a:endParaRPr>
          </a:p>
        </p:txBody>
      </p:sp>
      <p:sp>
        <p:nvSpPr>
          <p:cNvPr id="10" name="TextBox 9">
            <a:extLst>
              <a:ext uri="{FF2B5EF4-FFF2-40B4-BE49-F238E27FC236}">
                <a16:creationId xmlns:a16="http://schemas.microsoft.com/office/drawing/2014/main" id="{6A6A69E7-FBD9-4D03-A755-293B9F417031}"/>
              </a:ext>
            </a:extLst>
          </p:cNvPr>
          <p:cNvSpPr txBox="1"/>
          <p:nvPr/>
        </p:nvSpPr>
        <p:spPr>
          <a:xfrm>
            <a:off x="3335384" y="444839"/>
            <a:ext cx="6096000" cy="707886"/>
          </a:xfrm>
          <a:prstGeom prst="rect">
            <a:avLst/>
          </a:prstGeom>
          <a:noFill/>
        </p:spPr>
        <p:txBody>
          <a:bodyPr wrap="square">
            <a:spAutoFit/>
          </a:bodyPr>
          <a:lstStyle/>
          <a:p>
            <a:pPr algn="l" fontAlgn="base"/>
            <a:r>
              <a:rPr lang="en-GB" sz="4000" i="0" u="sng" dirty="0">
                <a:solidFill>
                  <a:srgbClr val="252525"/>
                </a:solidFill>
                <a:effectLst/>
                <a:latin typeface="Roboto" pitchFamily="2" charset="0"/>
              </a:rPr>
              <a:t>Complete vs. Incomplete</a:t>
            </a:r>
          </a:p>
        </p:txBody>
      </p:sp>
      <p:pic>
        <p:nvPicPr>
          <p:cNvPr id="7170" name="Picture 2" descr="Intervertebral Discs">
            <a:extLst>
              <a:ext uri="{FF2B5EF4-FFF2-40B4-BE49-F238E27FC236}">
                <a16:creationId xmlns:a16="http://schemas.microsoft.com/office/drawing/2014/main" id="{62B6F261-2BA8-43C8-9140-61672E9156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8" t="10705" r="50765" b="20361"/>
          <a:stretch/>
        </p:blipFill>
        <p:spPr bwMode="auto">
          <a:xfrm>
            <a:off x="905226" y="2352886"/>
            <a:ext cx="357516" cy="3300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ntervertebral Discs">
            <a:extLst>
              <a:ext uri="{FF2B5EF4-FFF2-40B4-BE49-F238E27FC236}">
                <a16:creationId xmlns:a16="http://schemas.microsoft.com/office/drawing/2014/main" id="{BC460658-47F9-40BC-B988-017A7D2B40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8" t="10705" r="50765" b="20361"/>
          <a:stretch/>
        </p:blipFill>
        <p:spPr bwMode="auto">
          <a:xfrm>
            <a:off x="874513" y="3573261"/>
            <a:ext cx="357514" cy="3300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ntervertebral Discs">
            <a:extLst>
              <a:ext uri="{FF2B5EF4-FFF2-40B4-BE49-F238E27FC236}">
                <a16:creationId xmlns:a16="http://schemas.microsoft.com/office/drawing/2014/main" id="{E866D807-E01F-4B0F-973B-E0944303C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8" t="10705" r="50765" b="20361"/>
          <a:stretch/>
        </p:blipFill>
        <p:spPr bwMode="auto">
          <a:xfrm>
            <a:off x="874513" y="4753183"/>
            <a:ext cx="357515" cy="33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32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92215" y="323253"/>
            <a:ext cx="1329043" cy="951058"/>
          </a:xfrm>
          <a:prstGeom prst="rect">
            <a:avLst/>
          </a:prstGeom>
        </p:spPr>
      </p:pic>
      <p:sp>
        <p:nvSpPr>
          <p:cNvPr id="5" name="TextBox 4">
            <a:extLst>
              <a:ext uri="{FF2B5EF4-FFF2-40B4-BE49-F238E27FC236}">
                <a16:creationId xmlns:a16="http://schemas.microsoft.com/office/drawing/2014/main" id="{4622EFD6-C45A-4B54-BD8F-3FEEF1030339}"/>
              </a:ext>
            </a:extLst>
          </p:cNvPr>
          <p:cNvSpPr txBox="1"/>
          <p:nvPr/>
        </p:nvSpPr>
        <p:spPr>
          <a:xfrm>
            <a:off x="862148" y="1968027"/>
            <a:ext cx="10467703" cy="3970318"/>
          </a:xfrm>
          <a:prstGeom prst="rect">
            <a:avLst/>
          </a:prstGeom>
          <a:noFill/>
        </p:spPr>
        <p:txBody>
          <a:bodyPr wrap="square">
            <a:spAutoFit/>
          </a:bodyPr>
          <a:lstStyle/>
          <a:p>
            <a:r>
              <a:rPr lang="en-GB" sz="3600" dirty="0"/>
              <a:t>It is important to be aware that the loss of movement and sensation will vary from client to client, even with those who have damaged their spinal cord in the same place</a:t>
            </a:r>
          </a:p>
          <a:p>
            <a:endParaRPr lang="en-GB" sz="3600" dirty="0"/>
          </a:p>
          <a:p>
            <a:r>
              <a:rPr lang="en-GB" sz="3600" dirty="0"/>
              <a:t>EVERY client is an individual &amp; abilities change </a:t>
            </a:r>
          </a:p>
          <a:p>
            <a:endParaRPr lang="en-GB" sz="3600" dirty="0"/>
          </a:p>
        </p:txBody>
      </p:sp>
      <p:sp>
        <p:nvSpPr>
          <p:cNvPr id="3" name="AutoShape 4" descr="REMEMBER”: Surviving the Pandemic with your Children! - IACAPAP">
            <a:extLst>
              <a:ext uri="{FF2B5EF4-FFF2-40B4-BE49-F238E27FC236}">
                <a16:creationId xmlns:a16="http://schemas.microsoft.com/office/drawing/2014/main" id="{3F6FE0A0-6F6A-476A-85F5-E3ADC329A6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2" name="Picture 6" descr="REMEMBER”: Surviving the Pandemic with your Children! - IACAPAP">
            <a:extLst>
              <a:ext uri="{FF2B5EF4-FFF2-40B4-BE49-F238E27FC236}">
                <a16:creationId xmlns:a16="http://schemas.microsoft.com/office/drawing/2014/main" id="{BFD2228B-2EA8-412B-939B-E3140A4F3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166" y="323253"/>
            <a:ext cx="28098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584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TotalTime>
  <Words>681</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Bebb</dc:creator>
  <cp:lastModifiedBy>Carol Bebb</cp:lastModifiedBy>
  <cp:revision>15</cp:revision>
  <dcterms:created xsi:type="dcterms:W3CDTF">2021-02-10T13:23:41Z</dcterms:created>
  <dcterms:modified xsi:type="dcterms:W3CDTF">2021-03-11T10:43:33Z</dcterms:modified>
</cp:coreProperties>
</file>