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73" r:id="rId4"/>
    <p:sldId id="267" r:id="rId5"/>
    <p:sldId id="256" r:id="rId6"/>
    <p:sldId id="257" r:id="rId7"/>
    <p:sldId id="258" r:id="rId8"/>
    <p:sldId id="259" r:id="rId9"/>
    <p:sldId id="260" r:id="rId10"/>
    <p:sldId id="261" r:id="rId11"/>
    <p:sldId id="265" r:id="rId12"/>
    <p:sldId id="274" r:id="rId13"/>
    <p:sldId id="275" r:id="rId14"/>
    <p:sldId id="276" r:id="rId15"/>
    <p:sldId id="279" r:id="rId16"/>
    <p:sldId id="262" r:id="rId17"/>
    <p:sldId id="277" r:id="rId18"/>
    <p:sldId id="264" r:id="rId19"/>
    <p:sldId id="270"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32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746B-9328-4CEE-986A-AF5ABBC86E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2F3DD5-A2A4-466C-B8C6-89F7548181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F1D53-F712-4D0A-AFFA-955DABFE3FC7}"/>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5" name="Footer Placeholder 4">
            <a:extLst>
              <a:ext uri="{FF2B5EF4-FFF2-40B4-BE49-F238E27FC236}">
                <a16:creationId xmlns:a16="http://schemas.microsoft.com/office/drawing/2014/main" id="{CF0CA4CD-3852-4381-8931-5B4DDD09E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F3312-DEE9-4B1D-ADEE-85AD32F6BCDA}"/>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85058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8B0-EEC6-4BB2-901E-7981DF7F9D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F940E1-6D4A-42A9-B8D3-D66398D6B9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9E178-F554-46CB-B35F-C102B8B74C16}"/>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5" name="Footer Placeholder 4">
            <a:extLst>
              <a:ext uri="{FF2B5EF4-FFF2-40B4-BE49-F238E27FC236}">
                <a16:creationId xmlns:a16="http://schemas.microsoft.com/office/drawing/2014/main" id="{38DA95C4-812E-4E67-B8FD-EE25262E08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051DE-7E13-4F5F-B3E9-40224FAE54C9}"/>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2143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B1A40-B29E-4BAE-A4E0-4FF1D9E5C3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5F6D4A-5716-4A31-A59F-712CF7B6D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00239-E3D1-4BA2-A719-F081322984B3}"/>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5" name="Footer Placeholder 4">
            <a:extLst>
              <a:ext uri="{FF2B5EF4-FFF2-40B4-BE49-F238E27FC236}">
                <a16:creationId xmlns:a16="http://schemas.microsoft.com/office/drawing/2014/main" id="{4F449930-7455-461D-923A-1A735655DA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738A-1FC3-4DA6-A9EA-2A95F866669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408953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C22D-BE29-4C6C-934C-2BE5C23FDE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CA706-8880-4171-BA07-3E479C18C2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5435-7F76-476E-9D59-A42510F9066F}"/>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5" name="Footer Placeholder 4">
            <a:extLst>
              <a:ext uri="{FF2B5EF4-FFF2-40B4-BE49-F238E27FC236}">
                <a16:creationId xmlns:a16="http://schemas.microsoft.com/office/drawing/2014/main" id="{4CDF8922-8D5F-4B8E-9845-8362DC832F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77922F-F493-4178-8C7E-250E492AC9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37415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F465-9248-4828-8749-1AE61AC9F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3E081-9B3A-4B96-BE9B-52E3C88B7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F966D2-BE64-48B1-AF57-13BFD208F3EB}"/>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5" name="Footer Placeholder 4">
            <a:extLst>
              <a:ext uri="{FF2B5EF4-FFF2-40B4-BE49-F238E27FC236}">
                <a16:creationId xmlns:a16="http://schemas.microsoft.com/office/drawing/2014/main" id="{B7B91624-F928-4B83-8F21-311BD93AC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2CD0DE-425C-4AEA-BB32-994CE55A1A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688843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CB94-3D28-42A9-BA78-88373DC31B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48E2E0-6157-4D55-B2C7-3BB3E953B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A5DFC1-AE81-48E1-B653-6F76F6BD05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47B13C-8583-4C72-B946-9452677B203E}"/>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6" name="Footer Placeholder 5">
            <a:extLst>
              <a:ext uri="{FF2B5EF4-FFF2-40B4-BE49-F238E27FC236}">
                <a16:creationId xmlns:a16="http://schemas.microsoft.com/office/drawing/2014/main" id="{B4728EDC-22CB-4DB8-85A2-1FAB16851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E9B58B-75C3-466B-AD43-5BA2BF4EBAFF}"/>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14430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1C4D-077A-40B5-955F-FB5377416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A78E74-BD5D-4C80-8D4B-0317E310E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A3DC2-1C51-47F2-91BC-029C2E4C9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FE86D9-6277-44DD-A555-17470D685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CD4302-351D-454F-BB88-B247D2B9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B945FC-43F4-4AC3-BFB4-1DB1F8FE87AE}"/>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8" name="Footer Placeholder 7">
            <a:extLst>
              <a:ext uri="{FF2B5EF4-FFF2-40B4-BE49-F238E27FC236}">
                <a16:creationId xmlns:a16="http://schemas.microsoft.com/office/drawing/2014/main" id="{0B7086FA-4414-4143-9FA7-49106E5D54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07A05F-1251-4FC6-8A85-6B129542AD00}"/>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8335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2830-8090-43D5-80DB-E75C21F40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40D555-657A-4A6E-A10E-348210EADE8C}"/>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4" name="Footer Placeholder 3">
            <a:extLst>
              <a:ext uri="{FF2B5EF4-FFF2-40B4-BE49-F238E27FC236}">
                <a16:creationId xmlns:a16="http://schemas.microsoft.com/office/drawing/2014/main" id="{BA46AE01-6012-4281-B091-8D67474DB4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CB9A2-0DF6-4705-91D4-A0693FBD7BA8}"/>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30040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3399F-0B75-4B74-950D-DD60081F9E37}"/>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3" name="Footer Placeholder 2">
            <a:extLst>
              <a:ext uri="{FF2B5EF4-FFF2-40B4-BE49-F238E27FC236}">
                <a16:creationId xmlns:a16="http://schemas.microsoft.com/office/drawing/2014/main" id="{1F95F1BC-9AB6-4630-8B0E-B3B9C8B50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1AAA6-52F9-4301-99B1-4B29195EF42D}"/>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11827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E5A5D-69CC-47F8-851A-80B11CA7C0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CACA0D-CE49-4E9F-96B2-9FCB1E7DF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96EA8A-8584-4D87-8217-2B006FFA7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EC680-0A88-402A-BDFE-7BECB078E895}"/>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6" name="Footer Placeholder 5">
            <a:extLst>
              <a:ext uri="{FF2B5EF4-FFF2-40B4-BE49-F238E27FC236}">
                <a16:creationId xmlns:a16="http://schemas.microsoft.com/office/drawing/2014/main" id="{0CC21244-7CCB-4DA1-894F-C2A80E8E5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FA791B-9EC8-41CC-84A6-CC6B77B9BE73}"/>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1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DE63-9214-4E73-8646-F1B3777B1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FE6CBF-577B-41CA-826A-E16C1DB81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8E7A7-C8B9-4B55-84B1-E308235E1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DEAC1-E2BC-4855-9EE4-764106C11106}"/>
              </a:ext>
            </a:extLst>
          </p:cNvPr>
          <p:cNvSpPr>
            <a:spLocks noGrp="1"/>
          </p:cNvSpPr>
          <p:nvPr>
            <p:ph type="dt" sz="half" idx="10"/>
          </p:nvPr>
        </p:nvSpPr>
        <p:spPr/>
        <p:txBody>
          <a:bodyPr/>
          <a:lstStyle/>
          <a:p>
            <a:fld id="{26C92D06-11A1-4637-A025-A4BDE20C0138}" type="datetimeFigureOut">
              <a:rPr lang="en-GB" smtClean="0"/>
              <a:t>26/04/2021</a:t>
            </a:fld>
            <a:endParaRPr lang="en-GB"/>
          </a:p>
        </p:txBody>
      </p:sp>
      <p:sp>
        <p:nvSpPr>
          <p:cNvPr id="6" name="Footer Placeholder 5">
            <a:extLst>
              <a:ext uri="{FF2B5EF4-FFF2-40B4-BE49-F238E27FC236}">
                <a16:creationId xmlns:a16="http://schemas.microsoft.com/office/drawing/2014/main" id="{012CB73D-48B3-460F-8B7E-16C2D1BC3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5E8A88-7D67-4971-981E-E3B4424E0A6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21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A32A-F1D8-4236-A7FD-866D74529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3AA7EF-30E2-462E-8158-460BE0BE4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1D3C0-240E-451B-85D2-8B83340E8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92D06-11A1-4637-A025-A4BDE20C0138}" type="datetimeFigureOut">
              <a:rPr lang="en-GB" smtClean="0"/>
              <a:t>26/04/2021</a:t>
            </a:fld>
            <a:endParaRPr lang="en-GB"/>
          </a:p>
        </p:txBody>
      </p:sp>
      <p:sp>
        <p:nvSpPr>
          <p:cNvPr id="5" name="Footer Placeholder 4">
            <a:extLst>
              <a:ext uri="{FF2B5EF4-FFF2-40B4-BE49-F238E27FC236}">
                <a16:creationId xmlns:a16="http://schemas.microsoft.com/office/drawing/2014/main" id="{A599F6BD-DA51-40F1-992D-36F1CE607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5DFBEB-CD30-43AB-977A-6230E09DD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E659B-DAA8-436B-8A38-7497F7705DA8}" type="slidenum">
              <a:rPr lang="en-GB" smtClean="0"/>
              <a:t>‹#›</a:t>
            </a:fld>
            <a:endParaRPr lang="en-GB"/>
          </a:p>
        </p:txBody>
      </p:sp>
    </p:spTree>
    <p:extLst>
      <p:ext uri="{BB962C8B-B14F-4D97-AF65-F5344CB8AC3E}">
        <p14:creationId xmlns:p14="http://schemas.microsoft.com/office/powerpoint/2010/main" val="426829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www.iso.org/" TargetMode="External"/><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scotland.gov.uk/" TargetMode="External"/><Relationship Id="rId5" Type="http://schemas.openxmlformats.org/officeDocument/2006/relationships/hyperlink" Target="http://www.cqc.org.uk/" TargetMode="External"/><Relationship Id="rId4" Type="http://schemas.openxmlformats.org/officeDocument/2006/relationships/hyperlink" Target="http://www.csci.org.uk/" TargetMode="External"/><Relationship Id="rId9"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emea01.safelinks.protection.outlook.com/?url=https%3A%2F%2Fwww.facebook.com%2FSpinalHomecareServicesLtd%2F&amp;data=04%7C01%7C%7C985fbe9d900f4f3289fc08d8c8538633%7C84df9e7fe9f640afb435aaaaaaaaaaaa%7C1%7C0%7C637479608338891381%7CUnknown%7CTWFpbGZsb3d8eyJWIjoiMC4wLjAwMDAiLCJQIjoiV2luMzIiLCJBTiI6Ik1haWwiLCJXVCI6Mn0%3D%7C1000&amp;sdata=CSGc1MyCQrcNVjdIdBpQO3IAt3%2FfJJTBTgVu%2Fu86Yk8%3D&amp;reserved=0"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hyperlink" Target="http://www.spinalhomecare.co.uk/job-applicatio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28249" y="371146"/>
            <a:ext cx="1329043" cy="951058"/>
          </a:xfrm>
          <a:prstGeom prst="rect">
            <a:avLst/>
          </a:prstGeom>
        </p:spPr>
      </p:pic>
      <p:sp>
        <p:nvSpPr>
          <p:cNvPr id="6" name="TextBox 5">
            <a:extLst>
              <a:ext uri="{FF2B5EF4-FFF2-40B4-BE49-F238E27FC236}">
                <a16:creationId xmlns:a16="http://schemas.microsoft.com/office/drawing/2014/main" id="{F6BD32B6-8104-4475-B47F-EC6F17DDE467}"/>
              </a:ext>
            </a:extLst>
          </p:cNvPr>
          <p:cNvSpPr txBox="1"/>
          <p:nvPr/>
        </p:nvSpPr>
        <p:spPr>
          <a:xfrm>
            <a:off x="515554" y="3101611"/>
            <a:ext cx="10712741" cy="2223750"/>
          </a:xfrm>
          <a:prstGeom prst="rect">
            <a:avLst/>
          </a:prstGeom>
          <a:noFill/>
        </p:spPr>
        <p:txBody>
          <a:bodyPr wrap="square">
            <a:spAutoFit/>
          </a:bodyPr>
          <a:lstStyle/>
          <a:p>
            <a:pPr algn="ct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Your Trainers will be :</a:t>
            </a:r>
          </a:p>
          <a:p>
            <a:pPr algn="ct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Lisa Wright </a:t>
            </a:r>
          </a:p>
          <a:p>
            <a:pPr algn="ct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Michelle Howard </a:t>
            </a:r>
          </a:p>
          <a:p>
            <a:pPr algn="ct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Emma Stewart </a:t>
            </a:r>
          </a:p>
        </p:txBody>
      </p:sp>
      <p:sp>
        <p:nvSpPr>
          <p:cNvPr id="10" name="TextBox 9">
            <a:extLst>
              <a:ext uri="{FF2B5EF4-FFF2-40B4-BE49-F238E27FC236}">
                <a16:creationId xmlns:a16="http://schemas.microsoft.com/office/drawing/2014/main" id="{5AF88416-4BAA-41EB-9204-367A059C9B3F}"/>
              </a:ext>
            </a:extLst>
          </p:cNvPr>
          <p:cNvSpPr txBox="1"/>
          <p:nvPr/>
        </p:nvSpPr>
        <p:spPr>
          <a:xfrm>
            <a:off x="1416044" y="1968300"/>
            <a:ext cx="9630561" cy="595932"/>
          </a:xfrm>
          <a:prstGeom prst="rect">
            <a:avLst/>
          </a:prstGeom>
          <a:noFill/>
        </p:spPr>
        <p:txBody>
          <a:bodyPr wrap="square">
            <a:spAutoFit/>
          </a:bodyPr>
          <a:lstStyle/>
          <a:p>
            <a:pPr>
              <a:lnSpc>
                <a:spcPct val="107000"/>
              </a:lnSpc>
              <a:spcAft>
                <a:spcPts val="800"/>
              </a:spcAft>
            </a:pPr>
            <a:r>
              <a:rPr lang="en-GB" sz="3200" dirty="0">
                <a:effectLst/>
                <a:latin typeface="Calibri" panose="020F0502020204030204" pitchFamily="34" charset="0"/>
                <a:ea typeface="Calibri" panose="020F0502020204030204" pitchFamily="34" charset="0"/>
                <a:cs typeface="Times New Roman" panose="02020603050405020304" pitchFamily="18" charset="0"/>
              </a:rPr>
              <a:t>Welcome to Spinal Homecare Online Induction Training </a:t>
            </a:r>
          </a:p>
        </p:txBody>
      </p:sp>
      <p:pic>
        <p:nvPicPr>
          <p:cNvPr id="1026" name="Picture 2" descr="Welcome Skate Store - Shoes, Clothing, Skateboards">
            <a:extLst>
              <a:ext uri="{FF2B5EF4-FFF2-40B4-BE49-F238E27FC236}">
                <a16:creationId xmlns:a16="http://schemas.microsoft.com/office/drawing/2014/main" id="{1B8B3390-0168-4097-AE82-A1780C348A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5554" y="296823"/>
            <a:ext cx="2962275" cy="1543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4993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BD9F84E1-65A2-4820-BE3E-D6CF58C61CD8}"/>
              </a:ext>
            </a:extLst>
          </p:cNvPr>
          <p:cNvSpPr txBox="1"/>
          <p:nvPr/>
        </p:nvSpPr>
        <p:spPr>
          <a:xfrm>
            <a:off x="3048740" y="547741"/>
            <a:ext cx="6094520" cy="523220"/>
          </a:xfrm>
          <a:prstGeom prst="rect">
            <a:avLst/>
          </a:prstGeom>
          <a:noFill/>
        </p:spPr>
        <p:txBody>
          <a:bodyPr wrap="square">
            <a:spAutoFit/>
          </a:bodyPr>
          <a:lstStyle/>
          <a:p>
            <a:pPr algn="ctr" eaLnBrk="1" hangingPunct="1">
              <a:spcBef>
                <a:spcPct val="0"/>
              </a:spcBef>
              <a:buFontTx/>
              <a:buNone/>
            </a:pPr>
            <a:r>
              <a:rPr lang="en-GB" altLang="en-US" sz="2800" b="1" u="sng" dirty="0">
                <a:latin typeface="Calibri" panose="020F0502020204030204" pitchFamily="34" charset="0"/>
                <a:cs typeface="Calibri" panose="020F0502020204030204" pitchFamily="34" charset="0"/>
              </a:rPr>
              <a:t>‘ISO’ and ‘CQC’ Information</a:t>
            </a:r>
          </a:p>
        </p:txBody>
      </p:sp>
      <p:sp>
        <p:nvSpPr>
          <p:cNvPr id="10" name="TextBox 9">
            <a:extLst>
              <a:ext uri="{FF2B5EF4-FFF2-40B4-BE49-F238E27FC236}">
                <a16:creationId xmlns:a16="http://schemas.microsoft.com/office/drawing/2014/main" id="{FEAE58C9-D062-43B6-B668-4A9CA0BA8441}"/>
              </a:ext>
            </a:extLst>
          </p:cNvPr>
          <p:cNvSpPr txBox="1"/>
          <p:nvPr/>
        </p:nvSpPr>
        <p:spPr>
          <a:xfrm>
            <a:off x="647693" y="1681677"/>
            <a:ext cx="10901779" cy="2062103"/>
          </a:xfrm>
          <a:prstGeom prst="rect">
            <a:avLst/>
          </a:prstGeom>
          <a:noFill/>
        </p:spPr>
        <p:txBody>
          <a:bodyPr wrap="square">
            <a:spAutoFit/>
          </a:bodyPr>
          <a:lstStyle/>
          <a:p>
            <a:pPr>
              <a:spcBef>
                <a:spcPct val="0"/>
              </a:spcBef>
              <a:buFontTx/>
              <a:buNone/>
            </a:pPr>
            <a:r>
              <a:rPr lang="en-GB" altLang="en-US" sz="1000" b="1" u="sng" dirty="0">
                <a:latin typeface="Calibri" panose="020F0502020204030204" pitchFamily="34" charset="0"/>
                <a:cs typeface="Calibri" panose="020F0502020204030204" pitchFamily="34" charset="0"/>
              </a:rPr>
              <a:t>ISO’ (International Organisation for Standardisation)</a:t>
            </a:r>
          </a:p>
          <a:p>
            <a:pPr>
              <a:spcBef>
                <a:spcPct val="0"/>
              </a:spcBef>
              <a:buFontTx/>
              <a:buNone/>
            </a:pPr>
            <a:r>
              <a:rPr lang="en-GB" altLang="en-US" sz="1000" dirty="0">
                <a:latin typeface="Calibri" panose="020F0502020204030204" pitchFamily="34" charset="0"/>
                <a:cs typeface="Calibri" panose="020F0502020204030204" pitchFamily="34" charset="0"/>
              </a:rPr>
              <a:t>The ISO is a non-governmental organisation that is based in Geneva. The organisation is a world developer in standards, and co-ordinates the system.</a:t>
            </a:r>
          </a:p>
          <a:p>
            <a:pPr>
              <a:spcBef>
                <a:spcPct val="0"/>
              </a:spcBef>
              <a:buFontTx/>
              <a:buNone/>
            </a:pPr>
            <a:r>
              <a:rPr lang="en-GB" altLang="en-US" sz="1000" dirty="0">
                <a:latin typeface="Calibri" panose="020F0502020204030204" pitchFamily="34" charset="0"/>
                <a:cs typeface="Calibri" panose="020F0502020204030204" pitchFamily="34" charset="0"/>
              </a:rPr>
              <a:t>The ‘ISO’ is a voluntary standard and there is no legal authority to enforce the implementation.</a:t>
            </a:r>
          </a:p>
          <a:p>
            <a:pPr>
              <a:spcBef>
                <a:spcPct val="0"/>
              </a:spcBef>
              <a:buFontTx/>
              <a:buNone/>
            </a:pPr>
            <a:r>
              <a:rPr lang="en-GB" altLang="en-US" sz="1000" dirty="0">
                <a:latin typeface="Calibri" panose="020F0502020204030204" pitchFamily="34" charset="0"/>
                <a:cs typeface="Calibri" panose="020F0502020204030204" pitchFamily="34" charset="0"/>
              </a:rPr>
              <a:t>Spinal Home Care voluntarily conform to the ISO 9001:2000 which is concerned with ‘quality management’ systems; this includes training and development, complaints procedures and risk management.</a:t>
            </a:r>
          </a:p>
          <a:p>
            <a:pPr>
              <a:spcBef>
                <a:spcPct val="0"/>
              </a:spcBef>
              <a:buFontTx/>
              <a:buNone/>
            </a:pPr>
            <a:r>
              <a:rPr lang="en-GB" altLang="en-US" sz="1000" dirty="0">
                <a:latin typeface="Calibri" panose="020F0502020204030204" pitchFamily="34" charset="0"/>
                <a:cs typeface="Calibri" panose="020F0502020204030204" pitchFamily="34" charset="0"/>
              </a:rPr>
              <a:t>The ISO standard is seen as a sign of quality and provides assurance to both clients and staff who use the service and also registration authorities (CSCI).</a:t>
            </a:r>
          </a:p>
          <a:p>
            <a:pPr>
              <a:spcBef>
                <a:spcPct val="0"/>
              </a:spcBef>
              <a:buFontTx/>
              <a:buNone/>
            </a:pPr>
            <a:r>
              <a:rPr lang="en-GB" altLang="en-US" sz="1000" dirty="0">
                <a:latin typeface="Calibri" panose="020F0502020204030204" pitchFamily="34" charset="0"/>
                <a:cs typeface="Calibri" panose="020F0502020204030204" pitchFamily="34" charset="0"/>
              </a:rPr>
              <a:t>Spinal Home Care is inspected twice yearly to ensure that we conform to the standards; if standards are not achieved then they will revisit to confirm compliance.</a:t>
            </a:r>
          </a:p>
          <a:p>
            <a:pPr>
              <a:spcBef>
                <a:spcPct val="0"/>
              </a:spcBef>
              <a:buFontTx/>
              <a:buNone/>
            </a:pPr>
            <a:r>
              <a:rPr lang="en-GB" altLang="en-US" sz="1000" dirty="0">
                <a:latin typeface="Calibri" panose="020F0502020204030204" pitchFamily="34" charset="0"/>
                <a:cs typeface="Calibri" panose="020F0502020204030204" pitchFamily="34" charset="0"/>
                <a:hlinkClick r:id="rId3"/>
              </a:rPr>
              <a:t>www.iso.org</a:t>
            </a:r>
            <a:r>
              <a:rPr lang="en-GB" altLang="en-US" sz="1000" dirty="0">
                <a:latin typeface="Calibri" panose="020F0502020204030204" pitchFamily="34" charset="0"/>
                <a:cs typeface="Calibri" panose="020F0502020204030204" pitchFamily="34" charset="0"/>
              </a:rPr>
              <a:t> </a:t>
            </a:r>
          </a:p>
          <a:p>
            <a:pPr>
              <a:spcBef>
                <a:spcPct val="0"/>
              </a:spcBef>
              <a:buFontTx/>
              <a:buNone/>
            </a:pPr>
            <a:r>
              <a:rPr lang="en-GB" altLang="en-US" sz="1800" dirty="0">
                <a:latin typeface="Calibri" panose="020F0502020204030204" pitchFamily="34" charset="0"/>
                <a:cs typeface="Calibri" panose="020F0502020204030204" pitchFamily="34" charset="0"/>
              </a:rPr>
              <a:t> </a:t>
            </a:r>
            <a:endParaRPr lang="en-GB" altLang="en-US" sz="2800" dirty="0">
              <a:latin typeface="Calibri" panose="020F0502020204030204" pitchFamily="34" charset="0"/>
              <a:cs typeface="Calibri" panose="020F0502020204030204" pitchFamily="34" charset="0"/>
            </a:endParaRPr>
          </a:p>
          <a:p>
            <a:pPr>
              <a:spcBef>
                <a:spcPct val="0"/>
              </a:spcBef>
              <a:buFontTx/>
              <a:buNone/>
            </a:pPr>
            <a:r>
              <a:rPr lang="en-GB" altLang="en-US" sz="1000" b="1" u="sng" dirty="0">
                <a:latin typeface="Calibri" panose="020F0502020204030204" pitchFamily="34" charset="0"/>
                <a:cs typeface="Calibri" panose="020F0502020204030204" pitchFamily="34" charset="0"/>
              </a:rPr>
              <a:t>Commission for Social Care Inspection (CSCI) </a:t>
            </a:r>
            <a:endParaRPr lang="en-GB" altLang="en-US" sz="1000" dirty="0">
              <a:latin typeface="Calibri" panose="020F0502020204030204" pitchFamily="34" charset="0"/>
              <a:cs typeface="Calibri" panose="020F0502020204030204" pitchFamily="34" charset="0"/>
            </a:endParaRPr>
          </a:p>
          <a:p>
            <a:pPr>
              <a:spcBef>
                <a:spcPct val="0"/>
              </a:spcBef>
              <a:buFontTx/>
              <a:buNone/>
            </a:pPr>
            <a:r>
              <a:rPr lang="en-GB" altLang="en-US" sz="1000" dirty="0">
                <a:latin typeface="Calibri" panose="020F0502020204030204" pitchFamily="34" charset="0"/>
                <a:cs typeface="Calibri" panose="020F0502020204030204" pitchFamily="34" charset="0"/>
              </a:rPr>
              <a:t>Following the ‘Care Standards Act 2000’ the ‘National Minimum Care Standards’ were introduced, these provided all domiciliary care providers with a detailed set of standards that they are required to meet. The ‘Domiciliary Care National Minimum Standards’ consist of 27 specific standards (available on </a:t>
            </a:r>
            <a:r>
              <a:rPr lang="en-GB" altLang="en-US" sz="1000" dirty="0">
                <a:latin typeface="Calibri" panose="020F0502020204030204" pitchFamily="34" charset="0"/>
                <a:cs typeface="Calibri" panose="020F0502020204030204" pitchFamily="34" charset="0"/>
                <a:hlinkClick r:id="rId4"/>
              </a:rPr>
              <a:t>www.csci.org.uk</a:t>
            </a:r>
            <a:r>
              <a:rPr lang="en-GB" altLang="en-US" sz="1000" dirty="0">
                <a:latin typeface="Calibri" panose="020F0502020204030204" pitchFamily="34" charset="0"/>
                <a:cs typeface="Calibri" panose="020F0502020204030204" pitchFamily="34" charset="0"/>
              </a:rPr>
              <a:t> or telephone enquiry line: 0845 015 0120).</a:t>
            </a:r>
          </a:p>
          <a:p>
            <a:pPr>
              <a:spcBef>
                <a:spcPct val="0"/>
              </a:spcBef>
              <a:buFontTx/>
              <a:buNone/>
            </a:pPr>
            <a:r>
              <a:rPr lang="en-GB" altLang="en-US" sz="1000" dirty="0">
                <a:latin typeface="Calibri" panose="020F0502020204030204" pitchFamily="34" charset="0"/>
                <a:cs typeface="Calibri" panose="020F0502020204030204" pitchFamily="34" charset="0"/>
              </a:rPr>
              <a:t>Following the Health and Social Care (Community Health Standards 2003) the Commission for Social Care Inspection was launched in April 2004 as the single Inspectorate for all social care services in England.</a:t>
            </a:r>
          </a:p>
        </p:txBody>
      </p:sp>
      <p:sp>
        <p:nvSpPr>
          <p:cNvPr id="11" name="TextBox 10">
            <a:extLst>
              <a:ext uri="{FF2B5EF4-FFF2-40B4-BE49-F238E27FC236}">
                <a16:creationId xmlns:a16="http://schemas.microsoft.com/office/drawing/2014/main" id="{8DDF6B81-BB71-4FE0-9546-6D4C671048A6}"/>
              </a:ext>
            </a:extLst>
          </p:cNvPr>
          <p:cNvSpPr txBox="1"/>
          <p:nvPr/>
        </p:nvSpPr>
        <p:spPr>
          <a:xfrm>
            <a:off x="645110" y="3935078"/>
            <a:ext cx="10901779" cy="1908215"/>
          </a:xfrm>
          <a:prstGeom prst="rect">
            <a:avLst/>
          </a:prstGeom>
          <a:noFill/>
        </p:spPr>
        <p:txBody>
          <a:bodyPr wrap="square">
            <a:spAutoFit/>
          </a:bodyPr>
          <a:lstStyle/>
          <a:p>
            <a:pPr eaLnBrk="1" hangingPunct="1">
              <a:spcBef>
                <a:spcPct val="0"/>
              </a:spcBef>
              <a:buFontTx/>
              <a:buNone/>
            </a:pPr>
            <a:r>
              <a:rPr lang="en-GB" altLang="en-US" sz="1000" b="1" u="sng" dirty="0">
                <a:latin typeface="Calibri" panose="020F0502020204030204" pitchFamily="34" charset="0"/>
                <a:cs typeface="Calibri" panose="020F0502020204030204" pitchFamily="34" charset="0"/>
              </a:rPr>
              <a:t>Care Quality Commission</a:t>
            </a:r>
          </a:p>
          <a:p>
            <a:pPr>
              <a:spcBef>
                <a:spcPct val="0"/>
              </a:spcBef>
              <a:buFontTx/>
              <a:buNone/>
            </a:pPr>
            <a:r>
              <a:rPr lang="en-GB" altLang="en-US" sz="1000" dirty="0">
                <a:latin typeface="Calibri" panose="020F0502020204030204" pitchFamily="34" charset="0"/>
                <a:cs typeface="Calibri" panose="020F0502020204030204" pitchFamily="34" charset="0"/>
              </a:rPr>
              <a:t>From 1</a:t>
            </a:r>
            <a:r>
              <a:rPr lang="en-GB" altLang="en-US" sz="1000" baseline="30000" dirty="0">
                <a:latin typeface="Calibri" panose="020F0502020204030204" pitchFamily="34" charset="0"/>
                <a:cs typeface="Calibri" panose="020F0502020204030204" pitchFamily="34" charset="0"/>
              </a:rPr>
              <a:t>st</a:t>
            </a:r>
            <a:r>
              <a:rPr lang="en-GB" altLang="en-US" sz="1000" dirty="0">
                <a:latin typeface="Calibri" panose="020F0502020204030204" pitchFamily="34" charset="0"/>
                <a:cs typeface="Calibri" panose="020F0502020204030204" pitchFamily="34" charset="0"/>
              </a:rPr>
              <a:t> April 2009 the Care Quality Commission was introduced (CSCI no longer exists) and they will continue to register, monitor and inspect all health and adult social care in England. For more information: </a:t>
            </a:r>
            <a:r>
              <a:rPr lang="en-GB" altLang="en-US" sz="1000" dirty="0">
                <a:latin typeface="Calibri" panose="020F0502020204030204" pitchFamily="34" charset="0"/>
                <a:cs typeface="Calibri" panose="020F0502020204030204" pitchFamily="34" charset="0"/>
                <a:hlinkClick r:id="rId5"/>
              </a:rPr>
              <a:t>www.cqc.org.uk</a:t>
            </a:r>
            <a:r>
              <a:rPr lang="en-GB" altLang="en-US" sz="1000" dirty="0">
                <a:latin typeface="Calibri" panose="020F0502020204030204" pitchFamily="34" charset="0"/>
                <a:cs typeface="Calibri" panose="020F0502020204030204" pitchFamily="34" charset="0"/>
              </a:rPr>
              <a:t> </a:t>
            </a:r>
          </a:p>
          <a:p>
            <a:pPr>
              <a:spcBef>
                <a:spcPct val="0"/>
              </a:spcBef>
              <a:buFontTx/>
              <a:buNone/>
            </a:pPr>
            <a:r>
              <a:rPr lang="en-GB" altLang="en-US" sz="1000" dirty="0">
                <a:latin typeface="Calibri" panose="020F0502020204030204" pitchFamily="34" charset="0"/>
                <a:cs typeface="Calibri" panose="020F0502020204030204" pitchFamily="34" charset="0"/>
              </a:rPr>
              <a:t> </a:t>
            </a:r>
          </a:p>
          <a:p>
            <a:pPr>
              <a:spcBef>
                <a:spcPct val="0"/>
              </a:spcBef>
              <a:buFontTx/>
              <a:buNone/>
            </a:pPr>
            <a:r>
              <a:rPr lang="en-GB" altLang="en-US" sz="1000" b="1" u="sng" dirty="0">
                <a:latin typeface="Calibri" panose="020F0502020204030204" pitchFamily="34" charset="0"/>
                <a:cs typeface="Calibri" panose="020F0502020204030204" pitchFamily="34" charset="0"/>
              </a:rPr>
              <a:t>The Regulation of Care (Scotland) Act 2001</a:t>
            </a:r>
            <a:endParaRPr lang="en-GB" altLang="en-US" sz="1000" dirty="0">
              <a:latin typeface="Calibri" panose="020F0502020204030204" pitchFamily="34" charset="0"/>
              <a:cs typeface="Calibri" panose="020F0502020204030204" pitchFamily="34" charset="0"/>
            </a:endParaRPr>
          </a:p>
          <a:p>
            <a:pPr>
              <a:spcBef>
                <a:spcPct val="0"/>
              </a:spcBef>
              <a:buFontTx/>
              <a:buNone/>
            </a:pPr>
            <a:r>
              <a:rPr lang="en-GB" altLang="en-US" sz="1000" dirty="0">
                <a:latin typeface="Calibri" panose="020F0502020204030204" pitchFamily="34" charset="0"/>
                <a:cs typeface="Calibri" panose="020F0502020204030204" pitchFamily="34" charset="0"/>
              </a:rPr>
              <a:t>Scottish Ministers have developed and published their own National Care Standards for a range of services being provided in Scotland; they have 23 sets of standards including the’ National Care Standards for Support Services’.</a:t>
            </a:r>
          </a:p>
          <a:p>
            <a:pPr>
              <a:spcBef>
                <a:spcPct val="0"/>
              </a:spcBef>
              <a:buFontTx/>
              <a:buNone/>
            </a:pPr>
            <a:r>
              <a:rPr lang="en-GB" altLang="en-US" sz="1000" dirty="0">
                <a:latin typeface="Calibri" panose="020F0502020204030204" pitchFamily="34" charset="0"/>
                <a:cs typeface="Calibri" panose="020F0502020204030204" pitchFamily="34" charset="0"/>
              </a:rPr>
              <a:t>The Care Commission is responsible for registering and inspecting the services listed in the Act.</a:t>
            </a:r>
          </a:p>
          <a:p>
            <a:pPr>
              <a:spcBef>
                <a:spcPct val="0"/>
              </a:spcBef>
              <a:buFontTx/>
              <a:buNone/>
            </a:pPr>
            <a:r>
              <a:rPr lang="en-GB" altLang="en-US" sz="1000" dirty="0">
                <a:latin typeface="Calibri" panose="020F0502020204030204" pitchFamily="34" charset="0"/>
                <a:cs typeface="Calibri" panose="020F0502020204030204" pitchFamily="34" charset="0"/>
              </a:rPr>
              <a:t>Within the ‘National Care Standards for Support Services’ there are 17 standards to be met. For more info and to download the Standards: </a:t>
            </a:r>
            <a:r>
              <a:rPr lang="en-GB" altLang="en-US" sz="1000" dirty="0">
                <a:latin typeface="Calibri" panose="020F0502020204030204" pitchFamily="34" charset="0"/>
                <a:cs typeface="Calibri" panose="020F0502020204030204" pitchFamily="34" charset="0"/>
                <a:hlinkClick r:id="rId6"/>
              </a:rPr>
              <a:t>www.scotland.gov.uk</a:t>
            </a:r>
            <a:endParaRPr lang="en-GB" altLang="en-US" sz="1000" dirty="0">
              <a:latin typeface="Calibri" panose="020F0502020204030204" pitchFamily="34" charset="0"/>
              <a:cs typeface="Calibri" panose="020F0502020204030204" pitchFamily="34" charset="0"/>
            </a:endParaRPr>
          </a:p>
          <a:p>
            <a:pPr>
              <a:spcBef>
                <a:spcPct val="0"/>
              </a:spcBef>
              <a:buFontTx/>
              <a:buNone/>
            </a:pPr>
            <a:r>
              <a:rPr lang="en-GB" altLang="en-US" sz="1000" dirty="0">
                <a:latin typeface="Calibri" panose="020F0502020204030204" pitchFamily="34" charset="0"/>
                <a:cs typeface="Calibri" panose="020F0502020204030204" pitchFamily="34" charset="0"/>
              </a:rPr>
              <a:t>         </a:t>
            </a:r>
          </a:p>
          <a:p>
            <a:pPr>
              <a:spcBef>
                <a:spcPct val="0"/>
              </a:spcBef>
              <a:buFontTx/>
              <a:buNone/>
            </a:pPr>
            <a:r>
              <a:rPr lang="en-GB" altLang="en-US" sz="1800" dirty="0">
                <a:latin typeface="Comic Sans MS" panose="030F0702030302020204" pitchFamily="66" charset="0"/>
                <a:cs typeface="Times New Roman" panose="02020603050405020304" pitchFamily="18" charset="0"/>
              </a:rPr>
              <a:t> </a:t>
            </a:r>
            <a:endParaRPr lang="en-GB" dirty="0"/>
          </a:p>
        </p:txBody>
      </p:sp>
      <p:pic>
        <p:nvPicPr>
          <p:cNvPr id="3" name="Picture 2">
            <a:extLst>
              <a:ext uri="{FF2B5EF4-FFF2-40B4-BE49-F238E27FC236}">
                <a16:creationId xmlns:a16="http://schemas.microsoft.com/office/drawing/2014/main" id="{36940F75-0FE2-40C2-B18B-0526CCA76EC9}"/>
              </a:ext>
            </a:extLst>
          </p:cNvPr>
          <p:cNvPicPr>
            <a:picLocks noChangeAspect="1"/>
          </p:cNvPicPr>
          <p:nvPr/>
        </p:nvPicPr>
        <p:blipFill>
          <a:blip r:embed="rId7"/>
          <a:stretch>
            <a:fillRect/>
          </a:stretch>
        </p:blipFill>
        <p:spPr>
          <a:xfrm>
            <a:off x="4843036" y="5739094"/>
            <a:ext cx="1252963" cy="795583"/>
          </a:xfrm>
          <a:prstGeom prst="rect">
            <a:avLst/>
          </a:prstGeom>
        </p:spPr>
      </p:pic>
      <p:pic>
        <p:nvPicPr>
          <p:cNvPr id="3074" name="Picture 2" descr="Using the CQC logo and other CQC imagery">
            <a:extLst>
              <a:ext uri="{FF2B5EF4-FFF2-40B4-BE49-F238E27FC236}">
                <a16:creationId xmlns:a16="http://schemas.microsoft.com/office/drawing/2014/main" id="{E2DF3D35-3ED7-4E03-9702-D209319D1E8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65529" y="5705164"/>
            <a:ext cx="2396586" cy="89463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D4935008-B629-44EF-A2C2-4EEDF634903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829" y="5520634"/>
            <a:ext cx="852911" cy="1027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5570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BBCDD5FA-50D3-4C16-8567-5A096AD760A8}"/>
              </a:ext>
            </a:extLst>
          </p:cNvPr>
          <p:cNvSpPr txBox="1"/>
          <p:nvPr/>
        </p:nvSpPr>
        <p:spPr>
          <a:xfrm>
            <a:off x="537099" y="1901454"/>
            <a:ext cx="10919534" cy="4247317"/>
          </a:xfrm>
          <a:prstGeom prst="rect">
            <a:avLst/>
          </a:prstGeom>
          <a:noFill/>
        </p:spPr>
        <p:txBody>
          <a:bodyPr wrap="square">
            <a:spAutoFit/>
          </a:bodyPr>
          <a:lstStyle/>
          <a:p>
            <a:pPr algn="ctr" eaLnBrk="1" hangingPunct="1">
              <a:spcBef>
                <a:spcPct val="0"/>
              </a:spcBef>
              <a:buFontTx/>
              <a:buNone/>
            </a:pPr>
            <a:endParaRPr lang="en-GB" altLang="en-US" sz="1800" u="sng"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2800" dirty="0">
                <a:latin typeface="Calibri" panose="020F0502020204030204" pitchFamily="34" charset="0"/>
                <a:cs typeface="Calibri" panose="020F0502020204030204" pitchFamily="34" charset="0"/>
              </a:rPr>
              <a:t>Skills for Care provides practical tools and support to help adult social care organisations in England recruit, develop and lead their workforce.</a:t>
            </a:r>
          </a:p>
          <a:p>
            <a:pPr eaLnBrk="1" hangingPunct="1">
              <a:spcBef>
                <a:spcPct val="0"/>
              </a:spcBef>
              <a:buFontTx/>
              <a:buNone/>
            </a:pPr>
            <a:endParaRPr lang="en-GB" altLang="en-US" sz="2800"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2800" dirty="0">
                <a:latin typeface="Calibri" panose="020F0502020204030204" pitchFamily="34" charset="0"/>
                <a:cs typeface="Calibri" panose="020F0502020204030204" pitchFamily="34" charset="0"/>
              </a:rPr>
              <a:t>They became the home of the National Skills Academy for Social Care in 2014.  </a:t>
            </a:r>
          </a:p>
          <a:p>
            <a:pPr eaLnBrk="1" hangingPunct="1">
              <a:spcBef>
                <a:spcPct val="0"/>
              </a:spcBef>
              <a:buFontTx/>
              <a:buNone/>
            </a:pPr>
            <a:endParaRPr lang="en-GB" altLang="en-US" sz="2800"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2800" dirty="0">
                <a:latin typeface="Calibri" panose="020F0502020204030204" pitchFamily="34" charset="0"/>
                <a:cs typeface="Calibri" panose="020F0502020204030204" pitchFamily="34" charset="0"/>
              </a:rPr>
              <a:t>By working with organisations and sharing best practice, we help to raise quality and standards and make sure dignity and respect are at the heart of service delivery.</a:t>
            </a:r>
          </a:p>
        </p:txBody>
      </p:sp>
      <p:pic>
        <p:nvPicPr>
          <p:cNvPr id="2050" name="Picture 2" descr="Image result for skills for care logo">
            <a:extLst>
              <a:ext uri="{FF2B5EF4-FFF2-40B4-BE49-F238E27FC236}">
                <a16:creationId xmlns:a16="http://schemas.microsoft.com/office/drawing/2014/main" id="{339D9176-1ADD-497E-9762-D1AD1FBB20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5241" y="366211"/>
            <a:ext cx="3143250" cy="1457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5298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pic>
        <p:nvPicPr>
          <p:cNvPr id="4098" name="Picture 2" descr="Skills for Care • CareTech Foundation">
            <a:extLst>
              <a:ext uri="{FF2B5EF4-FFF2-40B4-BE49-F238E27FC236}">
                <a16:creationId xmlns:a16="http://schemas.microsoft.com/office/drawing/2014/main" id="{5137DC15-B9B0-4933-99D0-C19118FA2F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5066" y="391247"/>
            <a:ext cx="3143250" cy="14573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F0F2705-B00A-4D37-8689-B7AC5C11A326}"/>
              </a:ext>
            </a:extLst>
          </p:cNvPr>
          <p:cNvSpPr txBox="1"/>
          <p:nvPr/>
        </p:nvSpPr>
        <p:spPr>
          <a:xfrm>
            <a:off x="620785" y="1861649"/>
            <a:ext cx="10729520" cy="4401205"/>
          </a:xfrm>
          <a:prstGeom prst="rect">
            <a:avLst/>
          </a:prstGeom>
          <a:noFill/>
        </p:spPr>
        <p:txBody>
          <a:bodyPr wrap="square">
            <a:spAutoFit/>
          </a:bodyPr>
          <a:lstStyle/>
          <a:p>
            <a:r>
              <a:rPr lang="en-GB" sz="2000" u="sng" dirty="0"/>
              <a:t>What is the Care Certificate?</a:t>
            </a:r>
          </a:p>
          <a:p>
            <a:r>
              <a:rPr lang="en-GB" sz="2000" u="sng" dirty="0"/>
              <a:t> </a:t>
            </a:r>
          </a:p>
          <a:p>
            <a:r>
              <a:rPr lang="en-GB" sz="2000" dirty="0"/>
              <a:t>The Care Certificate is an identified set of standards that health and social care workers adhere to in their daily working life. </a:t>
            </a:r>
          </a:p>
          <a:p>
            <a:endParaRPr lang="en-GB" sz="2000" dirty="0"/>
          </a:p>
          <a:p>
            <a:r>
              <a:rPr lang="en-GB" sz="2000" dirty="0"/>
              <a:t>Designed with the non-regulated workforce 1 in mind, the Care Certificate gives everyone the confidence that these workers have the same introductory skills, knowledge and behaviours to provide compassionate, safe and high quality care and support. </a:t>
            </a:r>
          </a:p>
          <a:p>
            <a:endParaRPr lang="en-GB" sz="2000" dirty="0"/>
          </a:p>
          <a:p>
            <a:r>
              <a:rPr lang="en-GB" sz="2000" dirty="0"/>
              <a:t>The Care Certificate: </a:t>
            </a:r>
          </a:p>
          <a:p>
            <a:pPr marL="285750" indent="-285750">
              <a:buFont typeface="Arial" panose="020B0604020202020204" pitchFamily="34" charset="0"/>
              <a:buChar char="•"/>
            </a:pPr>
            <a:r>
              <a:rPr lang="en-GB" sz="2000" dirty="0"/>
              <a:t>Applies across health and social care; </a:t>
            </a:r>
          </a:p>
          <a:p>
            <a:pPr marL="285750" indent="-285750">
              <a:buFont typeface="Arial" panose="020B0604020202020204" pitchFamily="34" charset="0"/>
              <a:buChar char="•"/>
            </a:pPr>
            <a:r>
              <a:rPr lang="en-GB" sz="2000" dirty="0"/>
              <a:t>Will equip workers with the fundamental skill they need to provide quality care; and </a:t>
            </a:r>
          </a:p>
          <a:p>
            <a:pPr marL="285750" indent="-285750">
              <a:buFont typeface="Arial" panose="020B0604020202020204" pitchFamily="34" charset="0"/>
              <a:buChar char="•"/>
            </a:pPr>
            <a:r>
              <a:rPr lang="en-GB" sz="2000" dirty="0"/>
              <a:t>Gives a basis from which workers can further develop your knowledge and skills as their career progresses.</a:t>
            </a:r>
          </a:p>
        </p:txBody>
      </p:sp>
    </p:spTree>
    <p:extLst>
      <p:ext uri="{BB962C8B-B14F-4D97-AF65-F5344CB8AC3E}">
        <p14:creationId xmlns:p14="http://schemas.microsoft.com/office/powerpoint/2010/main" val="433268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pic>
        <p:nvPicPr>
          <p:cNvPr id="4098" name="Picture 2" descr="Skills for Care • CareTech Foundation">
            <a:extLst>
              <a:ext uri="{FF2B5EF4-FFF2-40B4-BE49-F238E27FC236}">
                <a16:creationId xmlns:a16="http://schemas.microsoft.com/office/drawing/2014/main" id="{5137DC15-B9B0-4933-99D0-C19118FA2F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5066" y="391247"/>
            <a:ext cx="3143250" cy="145732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240601D3-B166-4F0B-B315-BABEC52AAC19}"/>
              </a:ext>
            </a:extLst>
          </p:cNvPr>
          <p:cNvSpPr txBox="1"/>
          <p:nvPr/>
        </p:nvSpPr>
        <p:spPr>
          <a:xfrm>
            <a:off x="679508" y="2138436"/>
            <a:ext cx="6858808" cy="3139321"/>
          </a:xfrm>
          <a:prstGeom prst="rect">
            <a:avLst/>
          </a:prstGeom>
          <a:noFill/>
        </p:spPr>
        <p:txBody>
          <a:bodyPr wrap="square">
            <a:spAutoFit/>
          </a:bodyPr>
          <a:lstStyle/>
          <a:p>
            <a:r>
              <a:rPr lang="en-GB" dirty="0"/>
              <a:t>What are the standards? The 15 standards in the Care Certificate are:</a:t>
            </a:r>
          </a:p>
          <a:p>
            <a:r>
              <a:rPr lang="en-GB" dirty="0"/>
              <a:t> </a:t>
            </a:r>
          </a:p>
          <a:p>
            <a:pPr marL="342900" indent="-342900">
              <a:buAutoNum type="arabicPeriod"/>
            </a:pPr>
            <a:r>
              <a:rPr lang="en-GB" dirty="0"/>
              <a:t>Understand your role </a:t>
            </a:r>
          </a:p>
          <a:p>
            <a:pPr marL="342900" indent="-342900">
              <a:buAutoNum type="arabicPeriod"/>
            </a:pPr>
            <a:r>
              <a:rPr lang="en-GB" dirty="0"/>
              <a:t>Your personal development </a:t>
            </a:r>
          </a:p>
          <a:p>
            <a:pPr marL="342900" indent="-342900">
              <a:buAutoNum type="arabicPeriod"/>
            </a:pPr>
            <a:r>
              <a:rPr lang="en-GB" dirty="0"/>
              <a:t>Duty of care </a:t>
            </a:r>
          </a:p>
          <a:p>
            <a:pPr marL="342900" indent="-342900">
              <a:buAutoNum type="arabicPeriod"/>
            </a:pPr>
            <a:r>
              <a:rPr lang="en-GB" dirty="0"/>
              <a:t>Equality and diversity </a:t>
            </a:r>
          </a:p>
          <a:p>
            <a:pPr marL="342900" indent="-342900">
              <a:buAutoNum type="arabicPeriod"/>
            </a:pPr>
            <a:r>
              <a:rPr lang="en-GB" dirty="0"/>
              <a:t>Work in a person centred way </a:t>
            </a:r>
          </a:p>
          <a:p>
            <a:pPr marL="342900" indent="-342900">
              <a:buAutoNum type="arabicPeriod"/>
            </a:pPr>
            <a:r>
              <a:rPr lang="en-GB" dirty="0"/>
              <a:t>Communication </a:t>
            </a:r>
          </a:p>
          <a:p>
            <a:pPr marL="342900" indent="-342900">
              <a:buAutoNum type="arabicPeriod"/>
            </a:pPr>
            <a:r>
              <a:rPr lang="en-GB" dirty="0"/>
              <a:t>Privacy and dignity</a:t>
            </a:r>
          </a:p>
          <a:p>
            <a:pPr marL="342900" indent="-342900">
              <a:buFontTx/>
              <a:buAutoNum type="arabicPeriod"/>
            </a:pPr>
            <a:r>
              <a:rPr lang="en-GB" dirty="0"/>
              <a:t>Fluids and nutrition </a:t>
            </a:r>
          </a:p>
          <a:p>
            <a:pPr marL="342900" indent="-342900">
              <a:buAutoNum type="arabicPeriod"/>
            </a:pPr>
            <a:endParaRPr lang="en-GB" dirty="0"/>
          </a:p>
        </p:txBody>
      </p:sp>
      <p:sp>
        <p:nvSpPr>
          <p:cNvPr id="11" name="TextBox 10">
            <a:extLst>
              <a:ext uri="{FF2B5EF4-FFF2-40B4-BE49-F238E27FC236}">
                <a16:creationId xmlns:a16="http://schemas.microsoft.com/office/drawing/2014/main" id="{FCBAACBD-A630-4145-89FC-815578605D8E}"/>
              </a:ext>
            </a:extLst>
          </p:cNvPr>
          <p:cNvSpPr txBox="1"/>
          <p:nvPr/>
        </p:nvSpPr>
        <p:spPr>
          <a:xfrm>
            <a:off x="4850934" y="2423986"/>
            <a:ext cx="6094602" cy="2585323"/>
          </a:xfrm>
          <a:prstGeom prst="rect">
            <a:avLst/>
          </a:prstGeom>
          <a:noFill/>
        </p:spPr>
        <p:txBody>
          <a:bodyPr wrap="square">
            <a:spAutoFit/>
          </a:bodyPr>
          <a:lstStyle/>
          <a:p>
            <a:endParaRPr lang="en-GB" dirty="0"/>
          </a:p>
          <a:p>
            <a:r>
              <a:rPr lang="en-GB" dirty="0"/>
              <a:t>9. Awareness of mental health, dementia and learning disability </a:t>
            </a:r>
          </a:p>
          <a:p>
            <a:r>
              <a:rPr lang="en-GB" dirty="0"/>
              <a:t>10. Safeguarding adults </a:t>
            </a:r>
          </a:p>
          <a:p>
            <a:r>
              <a:rPr lang="en-GB" dirty="0"/>
              <a:t>11. Safeguarding Children </a:t>
            </a:r>
          </a:p>
          <a:p>
            <a:r>
              <a:rPr lang="en-GB" dirty="0"/>
              <a:t>12. Basic Life Support </a:t>
            </a:r>
          </a:p>
          <a:p>
            <a:r>
              <a:rPr lang="en-GB" dirty="0"/>
              <a:t>13. Health and Safety </a:t>
            </a:r>
          </a:p>
          <a:p>
            <a:r>
              <a:rPr lang="en-GB" dirty="0"/>
              <a:t>14. Handling information </a:t>
            </a:r>
          </a:p>
          <a:p>
            <a:r>
              <a:rPr lang="en-GB" dirty="0"/>
              <a:t>15. Infection prevention and control</a:t>
            </a:r>
          </a:p>
        </p:txBody>
      </p:sp>
      <p:sp>
        <p:nvSpPr>
          <p:cNvPr id="12" name="TextBox 11">
            <a:extLst>
              <a:ext uri="{FF2B5EF4-FFF2-40B4-BE49-F238E27FC236}">
                <a16:creationId xmlns:a16="http://schemas.microsoft.com/office/drawing/2014/main" id="{57154376-54E2-4C70-BEBD-5AD1EFEBAAC5}"/>
              </a:ext>
            </a:extLst>
          </p:cNvPr>
          <p:cNvSpPr txBox="1"/>
          <p:nvPr/>
        </p:nvSpPr>
        <p:spPr>
          <a:xfrm>
            <a:off x="679508" y="5294859"/>
            <a:ext cx="10343625" cy="671915"/>
          </a:xfrm>
          <a:prstGeom prst="rect">
            <a:avLst/>
          </a:prstGeom>
          <a:noFill/>
        </p:spPr>
        <p:txBody>
          <a:bodyPr wrap="square">
            <a:spAutoFit/>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Care Standards &amp; Codes of conduct for your role can be found in the workbook you will complete with this training &amp; on the Spinal Homecare Portal. </a:t>
            </a:r>
          </a:p>
        </p:txBody>
      </p:sp>
    </p:spTree>
    <p:extLst>
      <p:ext uri="{BB962C8B-B14F-4D97-AF65-F5344CB8AC3E}">
        <p14:creationId xmlns:p14="http://schemas.microsoft.com/office/powerpoint/2010/main" val="49957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pic>
        <p:nvPicPr>
          <p:cNvPr id="1026" name="Picture 3">
            <a:extLst>
              <a:ext uri="{FF2B5EF4-FFF2-40B4-BE49-F238E27FC236}">
                <a16:creationId xmlns:a16="http://schemas.microsoft.com/office/drawing/2014/main" id="{A3819F51-65E6-4FBB-B6E5-F120E72DD2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7366" y="1398234"/>
            <a:ext cx="8421251" cy="514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Skills for Care • CareTech Foundation">
            <a:extLst>
              <a:ext uri="{FF2B5EF4-FFF2-40B4-BE49-F238E27FC236}">
                <a16:creationId xmlns:a16="http://schemas.microsoft.com/office/drawing/2014/main" id="{35F1C15C-E11F-4F9B-81ED-F754EDCBF6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4375" y="256245"/>
            <a:ext cx="3143250" cy="1141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2096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pic>
        <p:nvPicPr>
          <p:cNvPr id="2" name="Picture 1">
            <a:extLst>
              <a:ext uri="{FF2B5EF4-FFF2-40B4-BE49-F238E27FC236}">
                <a16:creationId xmlns:a16="http://schemas.microsoft.com/office/drawing/2014/main" id="{8CC97490-8019-41C2-A20B-A3B8BCD872B4}"/>
              </a:ext>
            </a:extLst>
          </p:cNvPr>
          <p:cNvPicPr>
            <a:picLocks noChangeAspect="1"/>
          </p:cNvPicPr>
          <p:nvPr/>
        </p:nvPicPr>
        <p:blipFill>
          <a:blip r:embed="rId3"/>
          <a:stretch>
            <a:fillRect/>
          </a:stretch>
        </p:blipFill>
        <p:spPr>
          <a:xfrm>
            <a:off x="10013626" y="391233"/>
            <a:ext cx="1568581" cy="1384814"/>
          </a:xfrm>
          <a:prstGeom prst="rect">
            <a:avLst/>
          </a:prstGeom>
        </p:spPr>
      </p:pic>
      <p:sp>
        <p:nvSpPr>
          <p:cNvPr id="10" name="TextBox 9">
            <a:extLst>
              <a:ext uri="{FF2B5EF4-FFF2-40B4-BE49-F238E27FC236}">
                <a16:creationId xmlns:a16="http://schemas.microsoft.com/office/drawing/2014/main" id="{AD5CE3C8-6E28-454D-936B-92D75480E4BC}"/>
              </a:ext>
            </a:extLst>
          </p:cNvPr>
          <p:cNvSpPr txBox="1"/>
          <p:nvPr/>
        </p:nvSpPr>
        <p:spPr>
          <a:xfrm>
            <a:off x="914400" y="2400033"/>
            <a:ext cx="9940954" cy="3043205"/>
          </a:xfrm>
          <a:prstGeom prst="rect">
            <a:avLst/>
          </a:prstGeom>
          <a:noFill/>
        </p:spPr>
        <p:txBody>
          <a:bodyPr wrap="square">
            <a:sp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You have received your job offer and invite training from our Recruitment Manager Glyn Rose.</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All the documents and forms requested by Glyn must be completed and returned asap including your Carer Profile.</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One of the documents received is your job description, please ensure you read this and ask any questions on the training</a:t>
            </a:r>
          </a:p>
        </p:txBody>
      </p:sp>
    </p:spTree>
    <p:extLst>
      <p:ext uri="{BB962C8B-B14F-4D97-AF65-F5344CB8AC3E}">
        <p14:creationId xmlns:p14="http://schemas.microsoft.com/office/powerpoint/2010/main" val="2003793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537F6B3C-47F7-4B5C-8BF1-AAA4D17F92F4}"/>
              </a:ext>
            </a:extLst>
          </p:cNvPr>
          <p:cNvSpPr txBox="1"/>
          <p:nvPr/>
        </p:nvSpPr>
        <p:spPr>
          <a:xfrm>
            <a:off x="2878584" y="725542"/>
            <a:ext cx="6094520" cy="707886"/>
          </a:xfrm>
          <a:prstGeom prst="rect">
            <a:avLst/>
          </a:prstGeom>
          <a:noFill/>
        </p:spPr>
        <p:txBody>
          <a:bodyPr wrap="square">
            <a:spAutoFit/>
          </a:bodyPr>
          <a:lstStyle/>
          <a:p>
            <a:pPr algn="ctr" eaLnBrk="1" hangingPunct="1">
              <a:spcBef>
                <a:spcPct val="0"/>
              </a:spcBef>
              <a:buFontTx/>
              <a:buNone/>
            </a:pPr>
            <a:r>
              <a:rPr lang="en-GB" altLang="en-US" sz="4000" b="1" u="sng" dirty="0">
                <a:latin typeface="Calibri" panose="020F0502020204030204" pitchFamily="34" charset="0"/>
                <a:cs typeface="Calibri" panose="020F0502020204030204" pitchFamily="34" charset="0"/>
              </a:rPr>
              <a:t>Aims Of The Course</a:t>
            </a:r>
          </a:p>
        </p:txBody>
      </p:sp>
      <p:sp>
        <p:nvSpPr>
          <p:cNvPr id="7" name="TextBox 6">
            <a:extLst>
              <a:ext uri="{FF2B5EF4-FFF2-40B4-BE49-F238E27FC236}">
                <a16:creationId xmlns:a16="http://schemas.microsoft.com/office/drawing/2014/main" id="{CE2EA374-C12A-4300-8811-030A837EA3A7}"/>
              </a:ext>
            </a:extLst>
          </p:cNvPr>
          <p:cNvSpPr txBox="1"/>
          <p:nvPr/>
        </p:nvSpPr>
        <p:spPr>
          <a:xfrm>
            <a:off x="678625" y="2684845"/>
            <a:ext cx="10834750" cy="2554545"/>
          </a:xfrm>
          <a:prstGeom prst="rect">
            <a:avLst/>
          </a:prstGeom>
          <a:noFill/>
        </p:spPr>
        <p:txBody>
          <a:bodyPr wrap="square">
            <a:spAutoFit/>
          </a:bodyPr>
          <a:lstStyle/>
          <a:p>
            <a:pPr eaLnBrk="1" hangingPunct="1">
              <a:spcBef>
                <a:spcPct val="0"/>
              </a:spcBef>
              <a:buFontTx/>
              <a:buNone/>
            </a:pPr>
            <a:r>
              <a:rPr lang="en-GB" altLang="en-US" sz="3200" dirty="0">
                <a:latin typeface="Calibri" panose="020F0502020204030204" pitchFamily="34" charset="0"/>
                <a:cs typeface="Calibri" panose="020F0502020204030204" pitchFamily="34" charset="0"/>
              </a:rPr>
              <a:t>All newly recruited personal assistants are required to attend this ‘Induction Course’ in order to develop their skills and knowledge, enabling them to provide comprehensive and appropriate assistance under direction from a client who has a spinal cord injury.</a:t>
            </a:r>
          </a:p>
        </p:txBody>
      </p:sp>
    </p:spTree>
    <p:extLst>
      <p:ext uri="{BB962C8B-B14F-4D97-AF65-F5344CB8AC3E}">
        <p14:creationId xmlns:p14="http://schemas.microsoft.com/office/powerpoint/2010/main" val="3344290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296161" y="268477"/>
            <a:ext cx="1329043" cy="951058"/>
          </a:xfrm>
          <a:prstGeom prst="rect">
            <a:avLst/>
          </a:prstGeom>
        </p:spPr>
      </p:pic>
      <p:sp>
        <p:nvSpPr>
          <p:cNvPr id="10" name="TextBox 9">
            <a:extLst>
              <a:ext uri="{FF2B5EF4-FFF2-40B4-BE49-F238E27FC236}">
                <a16:creationId xmlns:a16="http://schemas.microsoft.com/office/drawing/2014/main" id="{5185C890-52A9-4524-A4D5-E54FDC2DFC12}"/>
              </a:ext>
            </a:extLst>
          </p:cNvPr>
          <p:cNvSpPr txBox="1"/>
          <p:nvPr/>
        </p:nvSpPr>
        <p:spPr>
          <a:xfrm>
            <a:off x="1647343" y="1070910"/>
            <a:ext cx="5102248" cy="2644378"/>
          </a:xfrm>
          <a:prstGeom prst="rect">
            <a:avLst/>
          </a:prstGeom>
          <a:noFill/>
        </p:spPr>
        <p:txBody>
          <a:bodyPr wrap="square">
            <a:spAutoFit/>
          </a:bodyPr>
          <a:lstStyle/>
          <a:p>
            <a:pPr>
              <a:lnSpc>
                <a:spcPct val="107000"/>
              </a:lnSpc>
              <a:spcAft>
                <a:spcPts val="800"/>
              </a:spcAf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Day One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Morning session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Meet &amp; Greet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What is a spinal cord injury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Human Rights/Person Centred Values</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Safeguarding</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Discrimination / Equality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Confidentiality, Staff Support/Mentor &amp; Supervision</a:t>
            </a:r>
          </a:p>
        </p:txBody>
      </p:sp>
      <p:sp>
        <p:nvSpPr>
          <p:cNvPr id="11" name="TextBox 10">
            <a:extLst>
              <a:ext uri="{FF2B5EF4-FFF2-40B4-BE49-F238E27FC236}">
                <a16:creationId xmlns:a16="http://schemas.microsoft.com/office/drawing/2014/main" id="{C978C9C4-BEEA-4F46-9464-8412F25CBD9A}"/>
              </a:ext>
            </a:extLst>
          </p:cNvPr>
          <p:cNvSpPr txBox="1"/>
          <p:nvPr/>
        </p:nvSpPr>
        <p:spPr>
          <a:xfrm>
            <a:off x="6771730" y="1093568"/>
            <a:ext cx="6094602" cy="2311274"/>
          </a:xfrm>
          <a:prstGeom prst="rect">
            <a:avLst/>
          </a:prstGeom>
          <a:noFill/>
        </p:spPr>
        <p:txBody>
          <a:bodyPr wrap="square">
            <a:spAutoFit/>
          </a:bodyPr>
          <a:lstStyle/>
          <a:p>
            <a:pPr>
              <a:lnSpc>
                <a:spcPct val="107000"/>
              </a:lnSpc>
              <a:spcAft>
                <a:spcPts val="800"/>
              </a:spcAf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Day Two</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Morning session</a:t>
            </a:r>
            <a:r>
              <a:rPr lang="en-GB" sz="1400" u="sng" dirty="0">
                <a:effectLst/>
                <a:latin typeface="Calibri" panose="020F0502020204030204" pitchFamily="34"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Bladder Management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Bowel Management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Skin &amp; Pressure Sores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Signs of Infection / Infection Control</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COVID-19 / Vaccination / Weekly testing</a:t>
            </a:r>
          </a:p>
        </p:txBody>
      </p:sp>
      <p:sp>
        <p:nvSpPr>
          <p:cNvPr id="12" name="TextBox 11">
            <a:extLst>
              <a:ext uri="{FF2B5EF4-FFF2-40B4-BE49-F238E27FC236}">
                <a16:creationId xmlns:a16="http://schemas.microsoft.com/office/drawing/2014/main" id="{83F7DF4F-6757-4B61-8B03-9FDF336A39C9}"/>
              </a:ext>
            </a:extLst>
          </p:cNvPr>
          <p:cNvSpPr txBox="1"/>
          <p:nvPr/>
        </p:nvSpPr>
        <p:spPr>
          <a:xfrm>
            <a:off x="1633081" y="3881840"/>
            <a:ext cx="6094602" cy="1978170"/>
          </a:xfrm>
          <a:prstGeom prst="rect">
            <a:avLst/>
          </a:prstGeom>
          <a:noFill/>
        </p:spPr>
        <p:txBody>
          <a:bodyPr wrap="square">
            <a:spAutoFit/>
          </a:bodyPr>
          <a:lstStyle/>
          <a:p>
            <a:pPr>
              <a:lnSpc>
                <a:spcPct val="107000"/>
              </a:lnSpc>
              <a:spcAft>
                <a:spcPts val="800"/>
              </a:spcAf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Afternoon Session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First Aid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Reporting &amp; Recording (paperwork)</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Medication admin</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Mar Charts &amp; Exercise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Q&amp;A </a:t>
            </a:r>
          </a:p>
        </p:txBody>
      </p:sp>
      <p:sp>
        <p:nvSpPr>
          <p:cNvPr id="14" name="TextBox 13">
            <a:extLst>
              <a:ext uri="{FF2B5EF4-FFF2-40B4-BE49-F238E27FC236}">
                <a16:creationId xmlns:a16="http://schemas.microsoft.com/office/drawing/2014/main" id="{5F1B7FCC-1399-4399-989B-FBAC9BB522E6}"/>
              </a:ext>
            </a:extLst>
          </p:cNvPr>
          <p:cNvSpPr txBox="1"/>
          <p:nvPr/>
        </p:nvSpPr>
        <p:spPr>
          <a:xfrm>
            <a:off x="6783147" y="3881840"/>
            <a:ext cx="6094602" cy="2644378"/>
          </a:xfrm>
          <a:prstGeom prst="rect">
            <a:avLst/>
          </a:prstGeom>
          <a:noFill/>
        </p:spPr>
        <p:txBody>
          <a:bodyPr wrap="square">
            <a:spAutoFit/>
          </a:bodyPr>
          <a:lstStyle/>
          <a:p>
            <a:pPr>
              <a:lnSpc>
                <a:spcPct val="107000"/>
              </a:lnSpc>
              <a:spcAft>
                <a:spcPts val="800"/>
              </a:spcAf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Afternoon Session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Fire Safety COSHH &amp; RIDDOR</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Nutrition &amp; Food Safety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Moving &amp; Handling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Wheelchair Safety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Bed Bath</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Blue Light card / Penguin Bloom / SIA / Website Login </a:t>
            </a:r>
          </a:p>
          <a:p>
            <a:pPr>
              <a:lnSpc>
                <a:spcPct val="107000"/>
              </a:lnSpc>
              <a:spcAft>
                <a:spcPts val="80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Q&amp;A </a:t>
            </a:r>
          </a:p>
        </p:txBody>
      </p:sp>
      <p:sp>
        <p:nvSpPr>
          <p:cNvPr id="16" name="TextBox 15">
            <a:extLst>
              <a:ext uri="{FF2B5EF4-FFF2-40B4-BE49-F238E27FC236}">
                <a16:creationId xmlns:a16="http://schemas.microsoft.com/office/drawing/2014/main" id="{588A7F6E-6484-47E6-A47C-DFFB182A0B29}"/>
              </a:ext>
            </a:extLst>
          </p:cNvPr>
          <p:cNvSpPr txBox="1"/>
          <p:nvPr/>
        </p:nvSpPr>
        <p:spPr>
          <a:xfrm>
            <a:off x="3719818" y="374674"/>
            <a:ext cx="4752364" cy="584775"/>
          </a:xfrm>
          <a:prstGeom prst="rect">
            <a:avLst/>
          </a:prstGeom>
          <a:noFill/>
        </p:spPr>
        <p:txBody>
          <a:bodyPr wrap="square">
            <a:spAutoFit/>
          </a:bodyPr>
          <a:lstStyle/>
          <a:p>
            <a:pPr algn="ctr" eaLnBrk="1" hangingPunct="1">
              <a:spcBef>
                <a:spcPct val="0"/>
              </a:spcBef>
              <a:buFontTx/>
              <a:buNone/>
            </a:pPr>
            <a:r>
              <a:rPr lang="en-GB" altLang="en-US" sz="3200" b="1" u="sng" dirty="0">
                <a:latin typeface="Calibri" panose="020F0502020204030204" pitchFamily="34" charset="0"/>
                <a:cs typeface="Calibri" panose="020F0502020204030204" pitchFamily="34" charset="0"/>
              </a:rPr>
              <a:t>Course Programme</a:t>
            </a:r>
          </a:p>
        </p:txBody>
      </p:sp>
    </p:spTree>
    <p:extLst>
      <p:ext uri="{BB962C8B-B14F-4D97-AF65-F5344CB8AC3E}">
        <p14:creationId xmlns:p14="http://schemas.microsoft.com/office/powerpoint/2010/main" val="3606320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7F5F1230-37CD-42D5-A680-592C078DE952}"/>
              </a:ext>
            </a:extLst>
          </p:cNvPr>
          <p:cNvSpPr txBox="1"/>
          <p:nvPr/>
        </p:nvSpPr>
        <p:spPr>
          <a:xfrm>
            <a:off x="552857" y="2729819"/>
            <a:ext cx="10728218" cy="2246769"/>
          </a:xfrm>
          <a:prstGeom prst="rect">
            <a:avLst/>
          </a:prstGeom>
          <a:noFill/>
        </p:spPr>
        <p:txBody>
          <a:bodyPr wrap="square">
            <a:spAutoFit/>
          </a:bodyPr>
          <a:lstStyle/>
          <a:p>
            <a:pPr eaLnBrk="1" hangingPunct="1">
              <a:spcBef>
                <a:spcPct val="0"/>
              </a:spcBef>
              <a:buFontTx/>
              <a:buNone/>
            </a:pPr>
            <a:r>
              <a:rPr lang="en-GB" altLang="en-US" sz="2800" dirty="0">
                <a:latin typeface="Calibri" panose="020F0502020204030204" pitchFamily="34" charset="0"/>
                <a:cs typeface="Calibri" panose="020F0502020204030204" pitchFamily="34" charset="0"/>
              </a:rPr>
              <a:t>Our PA’s must have experience in a range of key practical skills and have performed in an acceptable manner throughout the course in order to successfully complete the course.</a:t>
            </a:r>
          </a:p>
          <a:p>
            <a:pPr eaLnBrk="1" hangingPunct="1">
              <a:spcBef>
                <a:spcPct val="0"/>
              </a:spcBef>
              <a:buFontTx/>
              <a:buNone/>
            </a:pPr>
            <a:r>
              <a:rPr lang="en-GB" altLang="en-US" sz="2800" dirty="0">
                <a:latin typeface="Calibri" panose="020F0502020204030204" pitchFamily="34" charset="0"/>
                <a:cs typeface="Calibri" panose="020F0502020204030204" pitchFamily="34" charset="0"/>
              </a:rPr>
              <a:t>Candidates will also be required to demonstrate their underpinning theoretical knowledge by completing written questions/exercises</a:t>
            </a:r>
          </a:p>
        </p:txBody>
      </p:sp>
      <p:sp>
        <p:nvSpPr>
          <p:cNvPr id="7" name="TextBox 6">
            <a:extLst>
              <a:ext uri="{FF2B5EF4-FFF2-40B4-BE49-F238E27FC236}">
                <a16:creationId xmlns:a16="http://schemas.microsoft.com/office/drawing/2014/main" id="{9FE48574-BD6C-4CAB-8867-FDC88F87811C}"/>
              </a:ext>
            </a:extLst>
          </p:cNvPr>
          <p:cNvSpPr txBox="1"/>
          <p:nvPr/>
        </p:nvSpPr>
        <p:spPr>
          <a:xfrm>
            <a:off x="2869706" y="579923"/>
            <a:ext cx="6094520" cy="769441"/>
          </a:xfrm>
          <a:prstGeom prst="rect">
            <a:avLst/>
          </a:prstGeom>
          <a:noFill/>
        </p:spPr>
        <p:txBody>
          <a:bodyPr wrap="square">
            <a:spAutoFit/>
          </a:bodyPr>
          <a:lstStyle/>
          <a:p>
            <a:pPr algn="ctr" eaLnBrk="1" hangingPunct="1">
              <a:spcBef>
                <a:spcPct val="0"/>
              </a:spcBef>
              <a:buFontTx/>
              <a:buNone/>
            </a:pPr>
            <a:r>
              <a:rPr lang="en-GB" altLang="en-US" sz="4400" b="1" u="sng" dirty="0">
                <a:latin typeface="Calibri" panose="020F0502020204030204" pitchFamily="34" charset="0"/>
                <a:cs typeface="Calibri" panose="020F0502020204030204" pitchFamily="34" charset="0"/>
              </a:rPr>
              <a:t>Assessment</a:t>
            </a:r>
          </a:p>
        </p:txBody>
      </p:sp>
    </p:spTree>
    <p:extLst>
      <p:ext uri="{BB962C8B-B14F-4D97-AF65-F5344CB8AC3E}">
        <p14:creationId xmlns:p14="http://schemas.microsoft.com/office/powerpoint/2010/main" val="2829673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2" name="Title 1">
            <a:extLst>
              <a:ext uri="{FF2B5EF4-FFF2-40B4-BE49-F238E27FC236}">
                <a16:creationId xmlns:a16="http://schemas.microsoft.com/office/drawing/2014/main" id="{93CD8D9A-B086-4FBA-A7A7-335AB7EA7530}"/>
              </a:ext>
            </a:extLst>
          </p:cNvPr>
          <p:cNvSpPr>
            <a:spLocks noGrp="1"/>
          </p:cNvSpPr>
          <p:nvPr>
            <p:ph type="title"/>
          </p:nvPr>
        </p:nvSpPr>
        <p:spPr/>
        <p:txBody>
          <a:bodyPr/>
          <a:lstStyle/>
          <a:p>
            <a:pPr algn="ctr"/>
            <a:r>
              <a:rPr lang="en-GB" b="1" u="sng" dirty="0"/>
              <a:t>Facebook</a:t>
            </a:r>
          </a:p>
        </p:txBody>
      </p:sp>
      <p:sp>
        <p:nvSpPr>
          <p:cNvPr id="3" name="Content Placeholder 2">
            <a:extLst>
              <a:ext uri="{FF2B5EF4-FFF2-40B4-BE49-F238E27FC236}">
                <a16:creationId xmlns:a16="http://schemas.microsoft.com/office/drawing/2014/main" id="{F589B8D1-484D-4031-99D0-83F6619C7990}"/>
              </a:ext>
            </a:extLst>
          </p:cNvPr>
          <p:cNvSpPr>
            <a:spLocks noGrp="1"/>
          </p:cNvSpPr>
          <p:nvPr>
            <p:ph idx="1"/>
          </p:nvPr>
        </p:nvSpPr>
        <p:spPr/>
        <p:txBody>
          <a:bodyPr/>
          <a:lstStyle/>
          <a:p>
            <a:endParaRPr lang="en-GB" dirty="0"/>
          </a:p>
          <a:p>
            <a:pPr marL="0" indent="0">
              <a:buNone/>
            </a:pPr>
            <a:r>
              <a:rPr lang="en-GB" dirty="0"/>
              <a:t>If you haven’t done so already can we ask that you Like, Follow and Share our Facebook page. </a:t>
            </a:r>
          </a:p>
          <a:p>
            <a:pPr marL="0" indent="0">
              <a:buNone/>
            </a:pPr>
            <a:r>
              <a:rPr lang="en-GB" dirty="0"/>
              <a:t>There you will find regular updates on topics ranging from safeguarding our clients and staff in the fight against Covid-19 to job vacancies.</a:t>
            </a:r>
          </a:p>
          <a:p>
            <a:pPr marL="0" indent="0">
              <a:buNone/>
            </a:pPr>
            <a:endParaRPr lang="en-GB" dirty="0"/>
          </a:p>
          <a:p>
            <a:pPr marL="0" indent="0">
              <a:buNone/>
            </a:pPr>
            <a:r>
              <a:rPr lang="en-GB" sz="1800" dirty="0">
                <a:effectLst/>
                <a:latin typeface="Calibri" panose="020F0502020204030204" pitchFamily="34" charset="0"/>
                <a:ea typeface="Calibri" panose="020F0502020204030204" pitchFamily="34" charset="0"/>
              </a:rPr>
              <a:t>- </a:t>
            </a:r>
            <a:r>
              <a:rPr lang="en-GB" sz="1800" u="sng" dirty="0">
                <a:solidFill>
                  <a:srgbClr val="0000FF"/>
                </a:solidFill>
                <a:effectLst/>
                <a:latin typeface="Calibri" panose="020F0502020204030204" pitchFamily="34" charset="0"/>
                <a:ea typeface="Calibri" panose="020F0502020204030204" pitchFamily="34" charset="0"/>
                <a:hlinkClick r:id="rId3"/>
              </a:rPr>
              <a:t>https://www.facebook.com/SpinalHomecareServicesLtd/</a:t>
            </a:r>
            <a:endParaRPr lang="en-GB" dirty="0"/>
          </a:p>
        </p:txBody>
      </p:sp>
      <p:pic>
        <p:nvPicPr>
          <p:cNvPr id="1026" name="Picture 2" descr="Image result for facebook logo">
            <a:extLst>
              <a:ext uri="{FF2B5EF4-FFF2-40B4-BE49-F238E27FC236}">
                <a16:creationId xmlns:a16="http://schemas.microsoft.com/office/drawing/2014/main" id="{B8873243-DB7A-4126-91C2-E47E49D341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39175" y="4625975"/>
            <a:ext cx="2714625" cy="168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054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sp>
        <p:nvSpPr>
          <p:cNvPr id="5" name="TextBox 4">
            <a:extLst>
              <a:ext uri="{FF2B5EF4-FFF2-40B4-BE49-F238E27FC236}">
                <a16:creationId xmlns:a16="http://schemas.microsoft.com/office/drawing/2014/main" id="{31F77CD8-8066-415F-B114-650509390BDC}"/>
              </a:ext>
            </a:extLst>
          </p:cNvPr>
          <p:cNvSpPr txBox="1"/>
          <p:nvPr/>
        </p:nvSpPr>
        <p:spPr>
          <a:xfrm>
            <a:off x="755008" y="3215925"/>
            <a:ext cx="10679185" cy="2528193"/>
          </a:xfrm>
          <a:prstGeom prst="rect">
            <a:avLst/>
          </a:prstGeom>
          <a:noFill/>
        </p:spPr>
        <p:txBody>
          <a:bodyPr wrap="square">
            <a:spAutoFit/>
          </a:bodyPr>
          <a:lstStyle/>
          <a:p>
            <a:pPr marL="342900" indent="-342900" fontAlgn="base">
              <a:lnSpc>
                <a:spcPts val="1935"/>
              </a:lnSpc>
              <a:spcBef>
                <a:spcPts val="1200"/>
              </a:spcBef>
              <a:spcAft>
                <a:spcPts val="1200"/>
              </a:spcAft>
              <a:buSzPts val="1000"/>
              <a:buFont typeface="Symbol" panose="05050102010706020507" pitchFamily="18" charset="2"/>
              <a:buChar char=""/>
              <a:tabLst>
                <a:tab pos="457200" algn="l"/>
              </a:tabLst>
            </a:pPr>
            <a:r>
              <a:rPr lang="en-GB" sz="2400" dirty="0">
                <a:effectLst/>
                <a:ea typeface="Calibri" panose="020F0502020204030204" pitchFamily="34" charset="0"/>
                <a:cs typeface="Times New Roman" panose="02020603050405020304" pitchFamily="18" charset="0"/>
              </a:rPr>
              <a:t>Name &amp; About </a:t>
            </a:r>
            <a:r>
              <a:rPr lang="en-GB" sz="2400" dirty="0">
                <a:ea typeface="Calibri" panose="020F0502020204030204" pitchFamily="34" charset="0"/>
                <a:cs typeface="Times New Roman" panose="02020603050405020304" pitchFamily="18" charset="0"/>
              </a:rPr>
              <a:t>Y</a:t>
            </a:r>
            <a:r>
              <a:rPr lang="en-GB" sz="2400" dirty="0">
                <a:effectLst/>
                <a:ea typeface="Calibri" panose="020F0502020204030204" pitchFamily="34" charset="0"/>
                <a:cs typeface="Times New Roman" panose="02020603050405020304" pitchFamily="18" charset="0"/>
              </a:rPr>
              <a:t>ou ?</a:t>
            </a:r>
          </a:p>
          <a:p>
            <a:pPr marL="342900" lvl="0" indent="-342900" fontAlgn="base">
              <a:lnSpc>
                <a:spcPts val="1935"/>
              </a:lnSpc>
              <a:spcBef>
                <a:spcPts val="1200"/>
              </a:spcBef>
              <a:spcAft>
                <a:spcPts val="1200"/>
              </a:spcAft>
              <a:buSzPts val="1000"/>
              <a:buFont typeface="Symbol" panose="05050102010706020507" pitchFamily="18" charset="2"/>
              <a:buChar char=""/>
              <a:tabLst>
                <a:tab pos="457200" algn="l"/>
              </a:tabLst>
            </a:pPr>
            <a:r>
              <a:rPr lang="en-GB" sz="2400" dirty="0">
                <a:effectLst/>
                <a:ea typeface="Times New Roman" panose="02020603050405020304" pitchFamily="18" charset="0"/>
                <a:cs typeface="Helvetica" panose="020B0604020202020204" pitchFamily="34" charset="0"/>
              </a:rPr>
              <a:t>If you could be any animal, what would you be and why?</a:t>
            </a:r>
            <a:endParaRPr lang="en-GB" sz="2400" dirty="0">
              <a:effectLst/>
              <a:ea typeface="Calibri" panose="020F0502020204030204" pitchFamily="34" charset="0"/>
              <a:cs typeface="Times New Roman" panose="02020603050405020304" pitchFamily="18" charset="0"/>
            </a:endParaRPr>
          </a:p>
          <a:p>
            <a:pPr marL="342900" lvl="0" indent="-342900" fontAlgn="base">
              <a:lnSpc>
                <a:spcPts val="1935"/>
              </a:lnSpc>
              <a:spcBef>
                <a:spcPts val="1200"/>
              </a:spcBef>
              <a:spcAft>
                <a:spcPts val="1200"/>
              </a:spcAft>
              <a:buSzPts val="1000"/>
              <a:buFont typeface="Symbol" panose="05050102010706020507" pitchFamily="18" charset="2"/>
              <a:buChar char=""/>
              <a:tabLst>
                <a:tab pos="457200" algn="l"/>
              </a:tabLst>
            </a:pPr>
            <a:r>
              <a:rPr lang="en-GB" sz="2400" dirty="0">
                <a:effectLst/>
                <a:ea typeface="Times New Roman" panose="02020603050405020304" pitchFamily="18" charset="0"/>
                <a:cs typeface="Helvetica" panose="020B0604020202020204" pitchFamily="34" charset="0"/>
              </a:rPr>
              <a:t>If you could have any celebrity over for dinner, who would it be and why?</a:t>
            </a:r>
          </a:p>
          <a:p>
            <a:pPr fontAlgn="base">
              <a:lnSpc>
                <a:spcPts val="1935"/>
              </a:lnSpc>
              <a:spcBef>
                <a:spcPts val="1200"/>
              </a:spcBef>
              <a:spcAft>
                <a:spcPts val="1200"/>
              </a:spcAft>
              <a:buSzPts val="1000"/>
              <a:tabLst>
                <a:tab pos="457200" algn="l"/>
              </a:tabLs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ts val="1935"/>
              </a:lnSpc>
              <a:spcBef>
                <a:spcPts val="1200"/>
              </a:spcBef>
              <a:spcAft>
                <a:spcPts val="1200"/>
              </a:spcAft>
              <a:buSzPts val="1000"/>
              <a:buFont typeface="Symbol" panose="05050102010706020507" pitchFamily="18" charset="2"/>
              <a:buChar char=""/>
              <a:tabLst>
                <a:tab pos="457200" algn="l"/>
              </a:tabLst>
            </a:pPr>
            <a:endParaRPr lang="en-GB" sz="1400" dirty="0">
              <a:solidFill>
                <a:srgbClr val="33475B"/>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050" name="Picture 2" descr="Team Building Ice Breakers - AdVenture Games Inc. | AdVenture Games Team  Building">
            <a:extLst>
              <a:ext uri="{FF2B5EF4-FFF2-40B4-BE49-F238E27FC236}">
                <a16:creationId xmlns:a16="http://schemas.microsoft.com/office/drawing/2014/main" id="{1EAB0928-6F9F-4591-8FD8-EE774F1363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889" y="492023"/>
            <a:ext cx="3781425" cy="12096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C4BBF3E9-B32F-45A8-8230-5ADBCC315654}"/>
              </a:ext>
            </a:extLst>
          </p:cNvPr>
          <p:cNvSpPr txBox="1"/>
          <p:nvPr/>
        </p:nvSpPr>
        <p:spPr>
          <a:xfrm>
            <a:off x="4995642" y="1701698"/>
            <a:ext cx="2487337" cy="532903"/>
          </a:xfrm>
          <a:prstGeom prst="rect">
            <a:avLst/>
          </a:prstGeom>
          <a:noFill/>
        </p:spPr>
        <p:txBody>
          <a:bodyPr wrap="square">
            <a:sp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Lets meet you </a:t>
            </a:r>
          </a:p>
        </p:txBody>
      </p:sp>
    </p:spTree>
    <p:extLst>
      <p:ext uri="{BB962C8B-B14F-4D97-AF65-F5344CB8AC3E}">
        <p14:creationId xmlns:p14="http://schemas.microsoft.com/office/powerpoint/2010/main" val="164382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527844" y="454673"/>
            <a:ext cx="1329043" cy="951058"/>
          </a:xfrm>
          <a:prstGeom prst="rect">
            <a:avLst/>
          </a:prstGeom>
        </p:spPr>
      </p:pic>
      <p:pic>
        <p:nvPicPr>
          <p:cNvPr id="9218" name="Picture 2" descr="Do you have a friend who's looking for a new opportunity?">
            <a:extLst>
              <a:ext uri="{FF2B5EF4-FFF2-40B4-BE49-F238E27FC236}">
                <a16:creationId xmlns:a16="http://schemas.microsoft.com/office/drawing/2014/main" id="{50718ECF-092D-4D91-989D-2A7BCAFDF0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0529" y="345354"/>
            <a:ext cx="4690942" cy="212075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98DF4442-F6E2-4B65-AA4D-7C0100A68435}"/>
              </a:ext>
            </a:extLst>
          </p:cNvPr>
          <p:cNvSpPr txBox="1"/>
          <p:nvPr/>
        </p:nvSpPr>
        <p:spPr>
          <a:xfrm>
            <a:off x="1192366" y="4451624"/>
            <a:ext cx="6914792" cy="1200329"/>
          </a:xfrm>
          <a:prstGeom prst="rect">
            <a:avLst/>
          </a:prstGeom>
          <a:noFill/>
        </p:spPr>
        <p:txBody>
          <a:bodyPr wrap="square">
            <a:spAutoFit/>
          </a:bodyPr>
          <a:lstStyle/>
          <a:p>
            <a:r>
              <a:rPr lang="en-GB" dirty="0"/>
              <a:t>Application Form :</a:t>
            </a:r>
          </a:p>
          <a:p>
            <a:endParaRPr lang="en-GB" dirty="0"/>
          </a:p>
          <a:p>
            <a:r>
              <a:rPr lang="en-GB" dirty="0">
                <a:hlinkClick r:id="rId4"/>
              </a:rPr>
              <a:t>www.spinalhomecare.co.uk/job-application/</a:t>
            </a:r>
            <a:endParaRPr lang="en-GB" dirty="0"/>
          </a:p>
          <a:p>
            <a:endParaRPr lang="en-GB" dirty="0"/>
          </a:p>
        </p:txBody>
      </p:sp>
      <p:pic>
        <p:nvPicPr>
          <p:cNvPr id="9220" name="Picture 4" descr="When will the new £50 note be released and who will be on it?">
            <a:extLst>
              <a:ext uri="{FF2B5EF4-FFF2-40B4-BE49-F238E27FC236}">
                <a16:creationId xmlns:a16="http://schemas.microsoft.com/office/drawing/2014/main" id="{371033F4-8620-46DB-8A26-8CA65A3C0EC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87314" y="3206629"/>
            <a:ext cx="2876550" cy="1590675"/>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When will the new £50 note be released and who will be on it?">
            <a:extLst>
              <a:ext uri="{FF2B5EF4-FFF2-40B4-BE49-F238E27FC236}">
                <a16:creationId xmlns:a16="http://schemas.microsoft.com/office/drawing/2014/main" id="{64472E27-7E6B-41CA-8CD4-6B9560C73C1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05399" y="4061278"/>
            <a:ext cx="2876550" cy="1590675"/>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F5CE9CAF-D921-41DC-A35D-E61E3103B501}"/>
              </a:ext>
            </a:extLst>
          </p:cNvPr>
          <p:cNvSpPr txBox="1"/>
          <p:nvPr/>
        </p:nvSpPr>
        <p:spPr>
          <a:xfrm>
            <a:off x="1192366" y="3018924"/>
            <a:ext cx="6094602" cy="1355243"/>
          </a:xfrm>
          <a:prstGeom prst="rect">
            <a:avLst/>
          </a:prstGeom>
          <a:noFill/>
        </p:spPr>
        <p:txBody>
          <a:bodyPr wrap="square">
            <a:spAutoFit/>
          </a:bodyPr>
          <a:lstStyle/>
          <a:p>
            <a:pPr>
              <a:lnSpc>
                <a:spcPct val="107000"/>
              </a:lnSpc>
              <a:spcAft>
                <a:spcPts val="800"/>
              </a:spcAft>
            </a:pPr>
            <a:r>
              <a:rPr lang="en-GB" sz="2000" dirty="0">
                <a:effectLst/>
                <a:ea typeface="Calibri" panose="020F0502020204030204" pitchFamily="34" charset="0"/>
                <a:cs typeface="Times New Roman" panose="02020603050405020304" pitchFamily="18" charset="0"/>
              </a:rPr>
              <a:t>£100 paid for every friend you recommend.</a:t>
            </a:r>
          </a:p>
          <a:p>
            <a:pPr lvl="0"/>
            <a:r>
              <a:rPr lang="en-US" sz="1800" dirty="0">
                <a:effectLst/>
                <a:ea typeface="Times New Roman" panose="02020603050405020304" pitchFamily="18" charset="0"/>
              </a:rPr>
              <a:t>*Must both be employed by Spinal Homecare for a minimum   period of 3months.	</a:t>
            </a:r>
          </a:p>
          <a:p>
            <a:pPr lvl="0"/>
            <a:r>
              <a:rPr lang="en-US" sz="1800" dirty="0">
                <a:effectLst/>
                <a:latin typeface="Times New Roman" panose="02020603050405020304" pitchFamily="18"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4256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sp>
        <p:nvSpPr>
          <p:cNvPr id="6" name="TextBox 5">
            <a:extLst>
              <a:ext uri="{FF2B5EF4-FFF2-40B4-BE49-F238E27FC236}">
                <a16:creationId xmlns:a16="http://schemas.microsoft.com/office/drawing/2014/main" id="{89E74BA2-78B1-47F7-A1CE-ADD5ABDEAD2B}"/>
              </a:ext>
            </a:extLst>
          </p:cNvPr>
          <p:cNvSpPr txBox="1"/>
          <p:nvPr/>
        </p:nvSpPr>
        <p:spPr>
          <a:xfrm>
            <a:off x="753641" y="3034718"/>
            <a:ext cx="9888523" cy="3046988"/>
          </a:xfrm>
          <a:prstGeom prst="rect">
            <a:avLst/>
          </a:prstGeom>
          <a:noFill/>
        </p:spPr>
        <p:txBody>
          <a:bodyPr wrap="square">
            <a:spAutoFit/>
          </a:bodyPr>
          <a:lstStyle/>
          <a:p>
            <a:pPr algn="l"/>
            <a:r>
              <a:rPr lang="en-GB" sz="2400" i="0" u="sng" dirty="0">
                <a:solidFill>
                  <a:srgbClr val="202124"/>
                </a:solidFill>
                <a:effectLst/>
              </a:rPr>
              <a:t>Virtual learning etiquette the do's and don'ts of online training</a:t>
            </a:r>
          </a:p>
          <a:p>
            <a:pPr algn="l"/>
            <a:endParaRPr lang="en-GB" sz="2400" b="0" i="0" dirty="0">
              <a:solidFill>
                <a:srgbClr val="202124"/>
              </a:solidFill>
              <a:effectLst/>
            </a:endParaRPr>
          </a:p>
          <a:p>
            <a:pPr>
              <a:buFont typeface="Arial" panose="020B0604020202020204" pitchFamily="34" charset="0"/>
              <a:buChar char="•"/>
            </a:pPr>
            <a:r>
              <a:rPr lang="en-GB" sz="2400" i="0" dirty="0">
                <a:solidFill>
                  <a:srgbClr val="202124"/>
                </a:solidFill>
                <a:effectLst/>
              </a:rPr>
              <a:t>Please stop us and ask questions</a:t>
            </a:r>
            <a:r>
              <a:rPr lang="en-GB" sz="2400" dirty="0">
                <a:solidFill>
                  <a:srgbClr val="202124"/>
                </a:solidFill>
              </a:rPr>
              <a:t> as often as you like or make a note and ask at the end of the session. No question is a silly question ! </a:t>
            </a:r>
            <a:endParaRPr lang="en-GB" sz="2400" i="0" dirty="0">
              <a:solidFill>
                <a:srgbClr val="202124"/>
              </a:solidFill>
              <a:effectLst/>
            </a:endParaRPr>
          </a:p>
          <a:p>
            <a:pPr>
              <a:buFont typeface="Arial" panose="020B0604020202020204" pitchFamily="34" charset="0"/>
              <a:buChar char="•"/>
            </a:pPr>
            <a:r>
              <a:rPr lang="en-GB" sz="2400" i="0" dirty="0">
                <a:solidFill>
                  <a:srgbClr val="202124"/>
                </a:solidFill>
                <a:effectLst/>
              </a:rPr>
              <a:t>Do mute your microphone</a:t>
            </a:r>
            <a:r>
              <a:rPr lang="en-GB" sz="2400" dirty="0">
                <a:solidFill>
                  <a:srgbClr val="202124"/>
                </a:solidFill>
              </a:rPr>
              <a:t> to avoid interference</a:t>
            </a:r>
            <a:endParaRPr lang="en-GB" sz="2400" i="0" dirty="0">
              <a:solidFill>
                <a:srgbClr val="202124"/>
              </a:solidFill>
              <a:effectLst/>
            </a:endParaRPr>
          </a:p>
          <a:p>
            <a:pPr>
              <a:buFont typeface="Arial" panose="020B0604020202020204" pitchFamily="34" charset="0"/>
              <a:buChar char="•"/>
            </a:pPr>
            <a:r>
              <a:rPr lang="en-GB" sz="2400" i="0" dirty="0">
                <a:solidFill>
                  <a:srgbClr val="202124"/>
                </a:solidFill>
                <a:effectLst/>
              </a:rPr>
              <a:t>Be respectful</a:t>
            </a:r>
            <a:r>
              <a:rPr lang="en-GB" sz="2400" dirty="0">
                <a:solidFill>
                  <a:srgbClr val="202124"/>
                </a:solidFill>
              </a:rPr>
              <a:t> to each other </a:t>
            </a:r>
            <a:endParaRPr lang="en-GB" sz="2400" i="0" dirty="0">
              <a:solidFill>
                <a:srgbClr val="202124"/>
              </a:solidFill>
              <a:effectLst/>
            </a:endParaRPr>
          </a:p>
          <a:p>
            <a:pPr>
              <a:buFont typeface="Arial" panose="020B0604020202020204" pitchFamily="34" charset="0"/>
              <a:buChar char="•"/>
            </a:pPr>
            <a:r>
              <a:rPr lang="en-GB" sz="2400" i="0" dirty="0">
                <a:solidFill>
                  <a:srgbClr val="202124"/>
                </a:solidFill>
                <a:effectLst/>
              </a:rPr>
              <a:t>Try not to get distracted</a:t>
            </a:r>
          </a:p>
          <a:p>
            <a:pPr>
              <a:buFont typeface="Arial" panose="020B0604020202020204" pitchFamily="34" charset="0"/>
              <a:buChar char="•"/>
            </a:pPr>
            <a:r>
              <a:rPr lang="en-GB" sz="2400" i="0" dirty="0">
                <a:solidFill>
                  <a:srgbClr val="202124"/>
                </a:solidFill>
                <a:effectLst/>
              </a:rPr>
              <a:t>Please do not share confidential information</a:t>
            </a:r>
          </a:p>
        </p:txBody>
      </p:sp>
      <p:sp>
        <p:nvSpPr>
          <p:cNvPr id="10" name="TextBox 9">
            <a:extLst>
              <a:ext uri="{FF2B5EF4-FFF2-40B4-BE49-F238E27FC236}">
                <a16:creationId xmlns:a16="http://schemas.microsoft.com/office/drawing/2014/main" id="{A61CA75F-4ECA-4947-8B2A-67881AD7AE5C}"/>
              </a:ext>
            </a:extLst>
          </p:cNvPr>
          <p:cNvSpPr txBox="1"/>
          <p:nvPr/>
        </p:nvSpPr>
        <p:spPr>
          <a:xfrm>
            <a:off x="753641" y="1399760"/>
            <a:ext cx="8296711" cy="1465529"/>
          </a:xfrm>
          <a:prstGeom prst="rect">
            <a:avLst/>
          </a:prstGeom>
          <a:noFill/>
        </p:spPr>
        <p:txBody>
          <a:bodyPr wrap="square">
            <a:spAutoFit/>
          </a:bodyPr>
          <a:lstStyle/>
          <a:p>
            <a:pPr>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course will run over 2 days </a:t>
            </a:r>
          </a:p>
          <a:p>
            <a:pPr>
              <a:lnSpc>
                <a:spcPct val="107000"/>
              </a:lnSpc>
              <a:spcAft>
                <a:spcPts val="800"/>
              </a:spcAft>
            </a:pPr>
            <a:r>
              <a:rPr lang="en-GB" sz="2400" dirty="0">
                <a:latin typeface="Calibri" panose="020F0502020204030204" pitchFamily="34" charset="0"/>
                <a:ea typeface="Calibri" panose="020F0502020204030204" pitchFamily="34" charset="0"/>
                <a:cs typeface="Times New Roman" panose="02020603050405020304" pitchFamily="18" charset="0"/>
              </a:rPr>
              <a:t>Day 3 will be with your mentor face to face over zoom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Please be prompt online at </a:t>
            </a:r>
            <a:r>
              <a:rPr lang="en-GB" sz="2400" dirty="0">
                <a:latin typeface="Calibri" panose="020F0502020204030204" pitchFamily="34" charset="0"/>
                <a:ea typeface="Calibri" panose="020F0502020204030204" pitchFamily="34" charset="0"/>
                <a:cs typeface="Times New Roman" panose="02020603050405020304" pitchFamily="18" charset="0"/>
              </a:rPr>
              <a:t>9.30</a:t>
            </a:r>
            <a:r>
              <a:rPr lang="en-GB" sz="2400" dirty="0">
                <a:effectLst/>
                <a:latin typeface="Calibri" panose="020F0502020204030204" pitchFamily="34" charset="0"/>
                <a:ea typeface="Calibri" panose="020F0502020204030204" pitchFamily="34" charset="0"/>
                <a:cs typeface="Times New Roman" panose="02020603050405020304" pitchFamily="18" charset="0"/>
              </a:rPr>
              <a:t>am  </a:t>
            </a:r>
          </a:p>
        </p:txBody>
      </p:sp>
      <p:pic>
        <p:nvPicPr>
          <p:cNvPr id="6146" name="Picture 2" descr="6 Golden Rules for Training Effectiveness in Asynchronous Learning">
            <a:extLst>
              <a:ext uri="{FF2B5EF4-FFF2-40B4-BE49-F238E27FC236}">
                <a16:creationId xmlns:a16="http://schemas.microsoft.com/office/drawing/2014/main" id="{367CDAC8-0E20-47E9-855D-9AA517A631B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9749" r="30304"/>
          <a:stretch/>
        </p:blipFill>
        <p:spPr bwMode="auto">
          <a:xfrm>
            <a:off x="9587016" y="627724"/>
            <a:ext cx="1675559" cy="1723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752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1">
            <a:extLst>
              <a:ext uri="{FF2B5EF4-FFF2-40B4-BE49-F238E27FC236}">
                <a16:creationId xmlns:a16="http://schemas.microsoft.com/office/drawing/2014/main" id="{F56A688C-3521-42D7-937A-27C74651AC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5087" y="393969"/>
            <a:ext cx="3636039" cy="2564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069880DD-0C2D-48E9-9C23-9142702E6C30}"/>
              </a:ext>
            </a:extLst>
          </p:cNvPr>
          <p:cNvSpPr txBox="1"/>
          <p:nvPr/>
        </p:nvSpPr>
        <p:spPr>
          <a:xfrm>
            <a:off x="1035725" y="3688644"/>
            <a:ext cx="10688715" cy="1569660"/>
          </a:xfrm>
          <a:prstGeom prst="rect">
            <a:avLst/>
          </a:prstGeom>
          <a:noFill/>
        </p:spPr>
        <p:txBody>
          <a:bodyPr wrap="square">
            <a:spAutoFit/>
          </a:bodyPr>
          <a:lstStyle/>
          <a:p>
            <a:pPr eaLnBrk="1" hangingPunct="1">
              <a:spcBef>
                <a:spcPct val="0"/>
              </a:spcBef>
              <a:buFontTx/>
              <a:buNone/>
            </a:pPr>
            <a:r>
              <a:rPr lang="en-GB" altLang="en-US" sz="3200" dirty="0">
                <a:latin typeface="Calibri" panose="020F0502020204030204" pitchFamily="34" charset="0"/>
                <a:cs typeface="Calibri" panose="020F0502020204030204" pitchFamily="34" charset="0"/>
              </a:rPr>
              <a:t>Spinal Homecare are a specialist agency providing support needed for people to lead an independent life, whatever the level of disability.</a:t>
            </a:r>
          </a:p>
        </p:txBody>
      </p:sp>
    </p:spTree>
    <p:extLst>
      <p:ext uri="{BB962C8B-B14F-4D97-AF65-F5344CB8AC3E}">
        <p14:creationId xmlns:p14="http://schemas.microsoft.com/office/powerpoint/2010/main" val="2414955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46651" y="317341"/>
            <a:ext cx="1329043" cy="951058"/>
          </a:xfrm>
          <a:prstGeom prst="rect">
            <a:avLst/>
          </a:prstGeom>
        </p:spPr>
      </p:pic>
      <p:sp>
        <p:nvSpPr>
          <p:cNvPr id="5" name="TextBox 4">
            <a:extLst>
              <a:ext uri="{FF2B5EF4-FFF2-40B4-BE49-F238E27FC236}">
                <a16:creationId xmlns:a16="http://schemas.microsoft.com/office/drawing/2014/main" id="{59DC9C52-47C6-4559-9542-CB07DD9A5187}"/>
              </a:ext>
            </a:extLst>
          </p:cNvPr>
          <p:cNvSpPr txBox="1"/>
          <p:nvPr/>
        </p:nvSpPr>
        <p:spPr>
          <a:xfrm>
            <a:off x="3047260" y="3246553"/>
            <a:ext cx="6094520" cy="707886"/>
          </a:xfrm>
          <a:prstGeom prst="rect">
            <a:avLst/>
          </a:prstGeom>
          <a:noFill/>
        </p:spPr>
        <p:txBody>
          <a:bodyPr wrap="square">
            <a:spAutoFit/>
          </a:bodyPr>
          <a:lstStyle/>
          <a:p>
            <a:pPr algn="ctr"/>
            <a:r>
              <a:rPr lang="en-GB" altLang="en-US" sz="4000" dirty="0">
                <a:latin typeface="Calibri" panose="020F0502020204030204" pitchFamily="34" charset="0"/>
                <a:cs typeface="Calibri" panose="020F0502020204030204" pitchFamily="34" charset="0"/>
              </a:rPr>
              <a:t>“Your Life, Your Way”</a:t>
            </a:r>
            <a:endParaRPr lang="en-GB" sz="4000" dirty="0"/>
          </a:p>
        </p:txBody>
      </p:sp>
    </p:spTree>
    <p:extLst>
      <p:ext uri="{BB962C8B-B14F-4D97-AF65-F5344CB8AC3E}">
        <p14:creationId xmlns:p14="http://schemas.microsoft.com/office/powerpoint/2010/main" val="172705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0B5C2788-4F4F-4ADD-A95F-23DDF505F15E}"/>
              </a:ext>
            </a:extLst>
          </p:cNvPr>
          <p:cNvSpPr txBox="1"/>
          <p:nvPr/>
        </p:nvSpPr>
        <p:spPr>
          <a:xfrm>
            <a:off x="608567" y="2479491"/>
            <a:ext cx="10674951" cy="2554545"/>
          </a:xfrm>
          <a:prstGeom prst="rect">
            <a:avLst/>
          </a:prstGeom>
          <a:noFill/>
        </p:spPr>
        <p:txBody>
          <a:bodyPr wrap="square">
            <a:spAutoFit/>
          </a:bodyPr>
          <a:lstStyle/>
          <a:p>
            <a:pPr eaLnBrk="1" hangingPunct="1">
              <a:spcBef>
                <a:spcPct val="0"/>
              </a:spcBef>
              <a:buFontTx/>
              <a:buNone/>
            </a:pPr>
            <a:r>
              <a:rPr lang="en-GB" altLang="en-US" sz="3200" dirty="0">
                <a:latin typeface="Calibri" panose="020F0502020204030204" pitchFamily="34" charset="0"/>
                <a:cs typeface="Calibri" panose="020F0502020204030204" pitchFamily="34" charset="0"/>
              </a:rPr>
              <a:t>The Company was established in 2002  and has two Company Directors who have considerable experience in the Care Sector and especially Spinal Cord Injury. In addition to providing a national (UK) live in service, we have also established a domiciliary day care service in the Lune Valley area. </a:t>
            </a:r>
          </a:p>
        </p:txBody>
      </p:sp>
    </p:spTree>
    <p:extLst>
      <p:ext uri="{BB962C8B-B14F-4D97-AF65-F5344CB8AC3E}">
        <p14:creationId xmlns:p14="http://schemas.microsoft.com/office/powerpoint/2010/main" val="2427789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BEDBBFC3-4A2F-4354-B275-AD47BCC280DD}"/>
              </a:ext>
            </a:extLst>
          </p:cNvPr>
          <p:cNvSpPr txBox="1"/>
          <p:nvPr/>
        </p:nvSpPr>
        <p:spPr>
          <a:xfrm>
            <a:off x="3048740" y="619345"/>
            <a:ext cx="6094520" cy="769441"/>
          </a:xfrm>
          <a:prstGeom prst="rect">
            <a:avLst/>
          </a:prstGeom>
          <a:noFill/>
        </p:spPr>
        <p:txBody>
          <a:bodyPr wrap="square">
            <a:spAutoFit/>
          </a:bodyPr>
          <a:lstStyle/>
          <a:p>
            <a:pPr algn="ctr" eaLnBrk="1" hangingPunct="1">
              <a:spcBef>
                <a:spcPct val="0"/>
              </a:spcBef>
              <a:buFontTx/>
              <a:buNone/>
            </a:pPr>
            <a:r>
              <a:rPr lang="en-GB" altLang="en-US" sz="4400" b="1" u="sng" dirty="0">
                <a:latin typeface="Calibri" panose="020F0502020204030204" pitchFamily="34" charset="0"/>
                <a:cs typeface="Calibri" panose="020F0502020204030204" pitchFamily="34" charset="0"/>
              </a:rPr>
              <a:t>Directors</a:t>
            </a:r>
          </a:p>
        </p:txBody>
      </p:sp>
      <p:sp>
        <p:nvSpPr>
          <p:cNvPr id="10" name="TextBox 9">
            <a:extLst>
              <a:ext uri="{FF2B5EF4-FFF2-40B4-BE49-F238E27FC236}">
                <a16:creationId xmlns:a16="http://schemas.microsoft.com/office/drawing/2014/main" id="{7EA86B07-AF64-4721-A591-2901E9A6E892}"/>
              </a:ext>
            </a:extLst>
          </p:cNvPr>
          <p:cNvSpPr txBox="1"/>
          <p:nvPr/>
        </p:nvSpPr>
        <p:spPr>
          <a:xfrm>
            <a:off x="653949" y="4896008"/>
            <a:ext cx="6094520" cy="1015663"/>
          </a:xfrm>
          <a:prstGeom prst="rect">
            <a:avLst/>
          </a:prstGeom>
          <a:noFill/>
        </p:spPr>
        <p:txBody>
          <a:bodyPr wrap="square">
            <a:spAutoFit/>
          </a:bodyPr>
          <a:lstStyle/>
          <a:p>
            <a:pPr algn="ctr" eaLnBrk="1" hangingPunct="1">
              <a:spcBef>
                <a:spcPct val="0"/>
              </a:spcBef>
              <a:buFontTx/>
              <a:buNone/>
            </a:pPr>
            <a:r>
              <a:rPr lang="en-GB" altLang="en-US" sz="2000" dirty="0">
                <a:latin typeface="Calibri" panose="020F0502020204030204" pitchFamily="34" charset="0"/>
                <a:cs typeface="Calibri" panose="020F0502020204030204" pitchFamily="34" charset="0"/>
              </a:rPr>
              <a:t>Tony Lyons</a:t>
            </a:r>
          </a:p>
          <a:p>
            <a:pPr algn="ctr" eaLnBrk="1" hangingPunct="1">
              <a:spcBef>
                <a:spcPct val="0"/>
              </a:spcBef>
              <a:buFontTx/>
              <a:buNone/>
            </a:pPr>
            <a:r>
              <a:rPr lang="en-GB" altLang="en-US" sz="2000" dirty="0">
                <a:latin typeface="Calibri" panose="020F0502020204030204" pitchFamily="34" charset="0"/>
                <a:cs typeface="Calibri" panose="020F0502020204030204" pitchFamily="34" charset="0"/>
              </a:rPr>
              <a:t>Managing Director</a:t>
            </a:r>
          </a:p>
          <a:p>
            <a:pPr algn="ctr" eaLnBrk="1" hangingPunct="1">
              <a:spcBef>
                <a:spcPct val="0"/>
              </a:spcBef>
              <a:buFontTx/>
              <a:buNone/>
            </a:pPr>
            <a:r>
              <a:rPr lang="en-GB" altLang="en-US" sz="2000" dirty="0">
                <a:latin typeface="Calibri" panose="020F0502020204030204" pitchFamily="34" charset="0"/>
                <a:cs typeface="Calibri" panose="020F0502020204030204" pitchFamily="34" charset="0"/>
              </a:rPr>
              <a:t>(Finance)</a:t>
            </a:r>
          </a:p>
        </p:txBody>
      </p:sp>
      <p:sp>
        <p:nvSpPr>
          <p:cNvPr id="12" name="TextBox 11">
            <a:extLst>
              <a:ext uri="{FF2B5EF4-FFF2-40B4-BE49-F238E27FC236}">
                <a16:creationId xmlns:a16="http://schemas.microsoft.com/office/drawing/2014/main" id="{374114FC-0AC1-48D2-BC13-DE0C8DAB08D8}"/>
              </a:ext>
            </a:extLst>
          </p:cNvPr>
          <p:cNvSpPr txBox="1"/>
          <p:nvPr/>
        </p:nvSpPr>
        <p:spPr>
          <a:xfrm>
            <a:off x="5357028" y="4939823"/>
            <a:ext cx="6094520" cy="707886"/>
          </a:xfrm>
          <a:prstGeom prst="rect">
            <a:avLst/>
          </a:prstGeom>
          <a:noFill/>
        </p:spPr>
        <p:txBody>
          <a:bodyPr wrap="square">
            <a:spAutoFit/>
          </a:bodyPr>
          <a:lstStyle/>
          <a:p>
            <a:pPr algn="ctr" eaLnBrk="1" hangingPunct="1">
              <a:spcBef>
                <a:spcPct val="0"/>
              </a:spcBef>
              <a:buFontTx/>
              <a:buNone/>
            </a:pPr>
            <a:r>
              <a:rPr lang="en-GB" altLang="en-US" sz="2000" dirty="0">
                <a:latin typeface="Calibri" panose="020F0502020204030204" pitchFamily="34" charset="0"/>
                <a:cs typeface="Calibri" panose="020F0502020204030204" pitchFamily="34" charset="0"/>
              </a:rPr>
              <a:t>Andy Swanson (RGN)</a:t>
            </a:r>
          </a:p>
          <a:p>
            <a:pPr algn="ctr" eaLnBrk="1" hangingPunct="1">
              <a:spcBef>
                <a:spcPct val="0"/>
              </a:spcBef>
              <a:buFontTx/>
              <a:buNone/>
            </a:pPr>
            <a:r>
              <a:rPr lang="en-GB" altLang="en-US" sz="2000" dirty="0">
                <a:latin typeface="Calibri" panose="020F0502020204030204" pitchFamily="34" charset="0"/>
                <a:cs typeface="Calibri" panose="020F0502020204030204" pitchFamily="34" charset="0"/>
              </a:rPr>
              <a:t>Nursing Specialist in SCI.</a:t>
            </a:r>
          </a:p>
        </p:txBody>
      </p:sp>
      <p:pic>
        <p:nvPicPr>
          <p:cNvPr id="7170" name="Picture 2">
            <a:extLst>
              <a:ext uri="{FF2B5EF4-FFF2-40B4-BE49-F238E27FC236}">
                <a16:creationId xmlns:a16="http://schemas.microsoft.com/office/drawing/2014/main" id="{840BD9A0-D1A7-4FB3-9843-2C389BFB7D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4355" y="2322249"/>
            <a:ext cx="2353612" cy="2353612"/>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a:extLst>
              <a:ext uri="{FF2B5EF4-FFF2-40B4-BE49-F238E27FC236}">
                <a16:creationId xmlns:a16="http://schemas.microsoft.com/office/drawing/2014/main" id="{63003DFD-301D-4D4E-B653-9A20674216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5633" y="2322249"/>
            <a:ext cx="2353613" cy="2353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0020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96710F76-3319-4508-99AF-5DA47E23EAB4}"/>
              </a:ext>
            </a:extLst>
          </p:cNvPr>
          <p:cNvSpPr txBox="1"/>
          <p:nvPr/>
        </p:nvSpPr>
        <p:spPr>
          <a:xfrm>
            <a:off x="402673" y="1727483"/>
            <a:ext cx="5897460" cy="5447645"/>
          </a:xfrm>
          <a:prstGeom prst="rect">
            <a:avLst/>
          </a:prstGeom>
          <a:noFill/>
        </p:spPr>
        <p:txBody>
          <a:bodyPr wrap="square">
            <a:spAutoFit/>
          </a:bodyPr>
          <a:lstStyle/>
          <a:p>
            <a:pPr algn="ctr" eaLnBrk="1" hangingPunct="1">
              <a:spcBef>
                <a:spcPct val="0"/>
              </a:spcBef>
              <a:buFontTx/>
              <a:buNone/>
            </a:pPr>
            <a:endParaRPr lang="en-GB" altLang="en-US" sz="2400" u="sng"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Kirsty Sims</a:t>
            </a: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Kirsty is a Regional Care Manager. (Kirsty is based in London)</a:t>
            </a:r>
          </a:p>
          <a:p>
            <a:pPr eaLnBrk="1" hangingPunct="1">
              <a:spcBef>
                <a:spcPct val="0"/>
              </a:spcBef>
              <a:buFontTx/>
              <a:buNone/>
            </a:pPr>
            <a:endParaRPr lang="en-GB" altLang="en-US" sz="1800"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Lisa Wright</a:t>
            </a: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Lisa is a Regional Care Manager. (</a:t>
            </a:r>
            <a:r>
              <a:rPr lang="en-GB" altLang="en-US" dirty="0">
                <a:latin typeface="Calibri" panose="020F0502020204030204" pitchFamily="34" charset="0"/>
                <a:cs typeface="Calibri" panose="020F0502020204030204" pitchFamily="34" charset="0"/>
              </a:rPr>
              <a:t>Lisa</a:t>
            </a:r>
            <a:r>
              <a:rPr lang="en-GB" altLang="en-US" sz="1800" dirty="0">
                <a:latin typeface="Calibri" panose="020F0502020204030204" pitchFamily="34" charset="0"/>
                <a:cs typeface="Calibri" panose="020F0502020204030204" pitchFamily="34" charset="0"/>
              </a:rPr>
              <a:t> is based in </a:t>
            </a:r>
            <a:r>
              <a:rPr lang="en-GB" altLang="en-US" dirty="0">
                <a:latin typeface="Calibri" panose="020F0502020204030204" pitchFamily="34" charset="0"/>
                <a:cs typeface="Calibri" panose="020F0502020204030204" pitchFamily="34" charset="0"/>
              </a:rPr>
              <a:t>Cheshire</a:t>
            </a:r>
            <a:r>
              <a:rPr lang="en-GB" altLang="en-US" sz="1800" dirty="0">
                <a:latin typeface="Calibri" panose="020F0502020204030204" pitchFamily="34" charset="0"/>
                <a:cs typeface="Calibri" panose="020F0502020204030204" pitchFamily="34" charset="0"/>
              </a:rPr>
              <a:t>)</a:t>
            </a:r>
          </a:p>
          <a:p>
            <a:pPr eaLnBrk="1" hangingPunct="1">
              <a:spcBef>
                <a:spcPct val="0"/>
              </a:spcBef>
              <a:buFontTx/>
              <a:buNone/>
            </a:pPr>
            <a:endParaRPr lang="en-GB" altLang="en-US"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Michelle Howard </a:t>
            </a: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Michelle is a Regional Care Manager. (</a:t>
            </a:r>
            <a:r>
              <a:rPr lang="en-GB" altLang="en-US" dirty="0">
                <a:latin typeface="Calibri" panose="020F0502020204030204" pitchFamily="34" charset="0"/>
                <a:cs typeface="Calibri" panose="020F0502020204030204" pitchFamily="34" charset="0"/>
              </a:rPr>
              <a:t>Michelle</a:t>
            </a:r>
            <a:r>
              <a:rPr lang="en-GB" altLang="en-US" sz="1800" dirty="0">
                <a:latin typeface="Calibri" panose="020F0502020204030204" pitchFamily="34" charset="0"/>
                <a:cs typeface="Calibri" panose="020F0502020204030204" pitchFamily="34" charset="0"/>
              </a:rPr>
              <a:t> is based in </a:t>
            </a:r>
            <a:r>
              <a:rPr lang="en-GB" altLang="en-US" dirty="0">
                <a:latin typeface="Calibri" panose="020F0502020204030204" pitchFamily="34" charset="0"/>
                <a:cs typeface="Calibri" panose="020F0502020204030204" pitchFamily="34" charset="0"/>
              </a:rPr>
              <a:t>Cheshire</a:t>
            </a:r>
            <a:r>
              <a:rPr lang="en-GB" altLang="en-US" sz="1800" dirty="0">
                <a:latin typeface="Calibri" panose="020F0502020204030204" pitchFamily="34" charset="0"/>
                <a:cs typeface="Calibri" panose="020F0502020204030204" pitchFamily="34" charset="0"/>
              </a:rPr>
              <a:t>)</a:t>
            </a:r>
          </a:p>
          <a:p>
            <a:pPr eaLnBrk="1" hangingPunct="1">
              <a:spcBef>
                <a:spcPct val="0"/>
              </a:spcBef>
              <a:buFontTx/>
              <a:buNone/>
            </a:pPr>
            <a:endParaRPr lang="en-GB" altLang="en-US" sz="1800"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Emma Stewart</a:t>
            </a: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Emma is the Accounts Assistant and Trainer.</a:t>
            </a:r>
          </a:p>
          <a:p>
            <a:pPr eaLnBrk="1" hangingPunct="1">
              <a:spcBef>
                <a:spcPct val="0"/>
              </a:spcBef>
              <a:buFontTx/>
              <a:buNone/>
            </a:pPr>
            <a:endParaRPr lang="en-GB" altLang="en-US" sz="1800"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Laura </a:t>
            </a:r>
            <a:r>
              <a:rPr lang="en-GB" altLang="en-US" u="sng" dirty="0">
                <a:latin typeface="Calibri" panose="020F0502020204030204" pitchFamily="34" charset="0"/>
                <a:cs typeface="Calibri" panose="020F0502020204030204" pitchFamily="34" charset="0"/>
              </a:rPr>
              <a:t>Hunter</a:t>
            </a:r>
            <a:endParaRPr lang="en-GB" altLang="en-US" sz="1800" u="sng"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Laura is the Accounts Assistant and can be contacted in relation to wages and expense claims.</a:t>
            </a:r>
          </a:p>
          <a:p>
            <a:pPr eaLnBrk="1" hangingPunct="1">
              <a:spcBef>
                <a:spcPct val="0"/>
              </a:spcBef>
              <a:buFontTx/>
              <a:buNone/>
            </a:pPr>
            <a:endParaRPr lang="en-GB" altLang="en-US" sz="1800" dirty="0">
              <a:latin typeface="Calibri" panose="020F0502020204030204" pitchFamily="34" charset="0"/>
              <a:cs typeface="Calibri" panose="020F0502020204030204" pitchFamily="34" charset="0"/>
            </a:endParaRPr>
          </a:p>
          <a:p>
            <a:pPr eaLnBrk="1" hangingPunct="1">
              <a:spcBef>
                <a:spcPct val="0"/>
              </a:spcBef>
              <a:buFontTx/>
              <a:buNone/>
            </a:pPr>
            <a:endParaRPr lang="en-GB" altLang="en-US" sz="1800" dirty="0">
              <a:latin typeface="Calibri" panose="020F0502020204030204" pitchFamily="34" charset="0"/>
            </a:endParaRPr>
          </a:p>
        </p:txBody>
      </p:sp>
      <p:pic>
        <p:nvPicPr>
          <p:cNvPr id="8194" name="Picture 2" descr="Pump up Your Teachers, Faculty and Students with Team Building Activities |  Pop! Events Group">
            <a:extLst>
              <a:ext uri="{FF2B5EF4-FFF2-40B4-BE49-F238E27FC236}">
                <a16:creationId xmlns:a16="http://schemas.microsoft.com/office/drawing/2014/main" id="{02E08C18-F5A0-4077-AB18-4C7B613FFF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5064" y="328231"/>
            <a:ext cx="2627845" cy="130762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50C999E-8BDA-4FC7-A771-370B72A97F4E}"/>
              </a:ext>
            </a:extLst>
          </p:cNvPr>
          <p:cNvSpPr txBox="1"/>
          <p:nvPr/>
        </p:nvSpPr>
        <p:spPr>
          <a:xfrm>
            <a:off x="6549736" y="2090312"/>
            <a:ext cx="5239591" cy="3970318"/>
          </a:xfrm>
          <a:prstGeom prst="rect">
            <a:avLst/>
          </a:prstGeom>
          <a:noFill/>
        </p:spPr>
        <p:txBody>
          <a:bodyPr wrap="square">
            <a:spAutoFit/>
          </a:bodyPr>
          <a:lstStyle/>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Glyn Rose</a:t>
            </a: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Glyn conducts interviews.</a:t>
            </a:r>
          </a:p>
          <a:p>
            <a:pPr eaLnBrk="1" hangingPunct="1">
              <a:spcBef>
                <a:spcPct val="0"/>
              </a:spcBef>
              <a:buFontTx/>
              <a:buNone/>
            </a:pPr>
            <a:endParaRPr lang="en-GB" altLang="en-US" sz="1800"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rPr>
              <a:t>Andrew Swanson</a:t>
            </a:r>
          </a:p>
          <a:p>
            <a:pPr eaLnBrk="1" hangingPunct="1">
              <a:spcBef>
                <a:spcPct val="0"/>
              </a:spcBef>
              <a:buFontTx/>
              <a:buNone/>
            </a:pPr>
            <a:r>
              <a:rPr lang="en-GB" altLang="en-US" sz="1800" dirty="0">
                <a:latin typeface="Calibri" panose="020F0502020204030204" pitchFamily="34" charset="0"/>
              </a:rPr>
              <a:t>Andy is currently arranging the placements while a new Care Manager is employed.</a:t>
            </a:r>
          </a:p>
          <a:p>
            <a:pPr eaLnBrk="1" hangingPunct="1">
              <a:spcBef>
                <a:spcPct val="0"/>
              </a:spcBef>
              <a:buFontTx/>
              <a:buNone/>
            </a:pPr>
            <a:endParaRPr lang="en-GB" altLang="en-US" sz="1800" dirty="0">
              <a:latin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rPr>
              <a:t>Jane Wilkinson</a:t>
            </a:r>
            <a:endParaRPr lang="en-GB" altLang="en-US" sz="1800" dirty="0">
              <a:latin typeface="Calibri" panose="020F0502020204030204" pitchFamily="34" charset="0"/>
            </a:endParaRPr>
          </a:p>
          <a:p>
            <a:pPr eaLnBrk="1" hangingPunct="1">
              <a:spcBef>
                <a:spcPct val="0"/>
              </a:spcBef>
              <a:buFontTx/>
              <a:buNone/>
            </a:pPr>
            <a:r>
              <a:rPr lang="en-GB" altLang="en-US" sz="1800" dirty="0">
                <a:latin typeface="Calibri" panose="020F0502020204030204" pitchFamily="34" charset="0"/>
              </a:rPr>
              <a:t>Jane prepares all the placement contracts.</a:t>
            </a:r>
          </a:p>
          <a:p>
            <a:pPr eaLnBrk="1" hangingPunct="1">
              <a:spcBef>
                <a:spcPct val="0"/>
              </a:spcBef>
              <a:buFontTx/>
              <a:buNone/>
            </a:pPr>
            <a:endParaRPr lang="en-GB" dirty="0">
              <a:latin typeface="Calibri" panose="020F0502020204030204" pitchFamily="34" charset="0"/>
            </a:endParaRPr>
          </a:p>
          <a:p>
            <a:pPr eaLnBrk="1" hangingPunct="1">
              <a:spcBef>
                <a:spcPct val="0"/>
              </a:spcBef>
              <a:buFontTx/>
              <a:buNone/>
            </a:pPr>
            <a:r>
              <a:rPr lang="en-GB" altLang="en-US" sz="1800" u="sng" dirty="0">
                <a:latin typeface="Calibri" panose="020F0502020204030204" pitchFamily="34" charset="0"/>
                <a:cs typeface="Calibri" panose="020F0502020204030204" pitchFamily="34" charset="0"/>
              </a:rPr>
              <a:t>Laura </a:t>
            </a:r>
            <a:r>
              <a:rPr lang="en-GB" altLang="en-US" u="sng" dirty="0">
                <a:latin typeface="Calibri" panose="020F0502020204030204" pitchFamily="34" charset="0"/>
                <a:cs typeface="Calibri" panose="020F0502020204030204" pitchFamily="34" charset="0"/>
              </a:rPr>
              <a:t>Hunter</a:t>
            </a:r>
            <a:endParaRPr lang="en-GB" altLang="en-US" sz="1800" u="sng" dirty="0">
              <a:latin typeface="Calibri" panose="020F0502020204030204" pitchFamily="34" charset="0"/>
              <a:cs typeface="Calibri" panose="020F0502020204030204" pitchFamily="34" charset="0"/>
            </a:endParaRPr>
          </a:p>
          <a:p>
            <a:pPr eaLnBrk="1" hangingPunct="1">
              <a:spcBef>
                <a:spcPct val="0"/>
              </a:spcBef>
              <a:buFontTx/>
              <a:buNone/>
            </a:pPr>
            <a:r>
              <a:rPr lang="en-GB" altLang="en-US" sz="1800" dirty="0">
                <a:latin typeface="Calibri" panose="020F0502020204030204" pitchFamily="34" charset="0"/>
                <a:cs typeface="Calibri" panose="020F0502020204030204" pitchFamily="34" charset="0"/>
              </a:rPr>
              <a:t>Laura is the Accounts Assistant and can be contacted in relation to wages and expense claims.</a:t>
            </a:r>
          </a:p>
          <a:p>
            <a:pPr eaLnBrk="1" hangingPunct="1">
              <a:spcBef>
                <a:spcPct val="0"/>
              </a:spcBef>
              <a:buFontTx/>
              <a:buNone/>
            </a:pPr>
            <a:endParaRPr lang="en-GB" dirty="0"/>
          </a:p>
        </p:txBody>
      </p:sp>
    </p:spTree>
    <p:extLst>
      <p:ext uri="{BB962C8B-B14F-4D97-AF65-F5344CB8AC3E}">
        <p14:creationId xmlns:p14="http://schemas.microsoft.com/office/powerpoint/2010/main" val="3078803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68314" y="326382"/>
            <a:ext cx="1329043" cy="951058"/>
          </a:xfrm>
          <a:prstGeom prst="rect">
            <a:avLst/>
          </a:prstGeom>
        </p:spPr>
      </p:pic>
      <p:pic>
        <p:nvPicPr>
          <p:cNvPr id="4" name="Picture 3" descr="map-of-uk">
            <a:extLst>
              <a:ext uri="{FF2B5EF4-FFF2-40B4-BE49-F238E27FC236}">
                <a16:creationId xmlns:a16="http://schemas.microsoft.com/office/drawing/2014/main" id="{6E990AFD-E427-4ED6-8AC9-691F0160B4D3}"/>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4" y="1382368"/>
            <a:ext cx="4716245" cy="5254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20B4C3FB-24B4-4766-B1A8-2C1F00BB9B1C}"/>
              </a:ext>
            </a:extLst>
          </p:cNvPr>
          <p:cNvSpPr txBox="1"/>
          <p:nvPr/>
        </p:nvSpPr>
        <p:spPr>
          <a:xfrm>
            <a:off x="5977450" y="1042024"/>
            <a:ext cx="5209849" cy="4893647"/>
          </a:xfrm>
          <a:prstGeom prst="rect">
            <a:avLst/>
          </a:prstGeom>
          <a:noFill/>
        </p:spPr>
        <p:txBody>
          <a:bodyPr wrap="square">
            <a:spAutoFit/>
          </a:bodyPr>
          <a:lstStyle/>
          <a:p>
            <a:pPr algn="ctr" eaLnBrk="1" hangingPunct="1">
              <a:spcBef>
                <a:spcPct val="50000"/>
              </a:spcBef>
              <a:buFontTx/>
              <a:buNone/>
            </a:pPr>
            <a:r>
              <a:rPr lang="en-US" altLang="en-US" sz="3200" u="sng" dirty="0">
                <a:latin typeface="Calibri" panose="020F0502020204030204" pitchFamily="34" charset="0"/>
                <a:cs typeface="Calibri" panose="020F0502020204030204" pitchFamily="34" charset="0"/>
              </a:rPr>
              <a:t>Spinal Homecare offices</a:t>
            </a:r>
          </a:p>
          <a:p>
            <a:pPr algn="ctr" eaLnBrk="1" hangingPunct="1">
              <a:spcBef>
                <a:spcPct val="50000"/>
              </a:spcBef>
              <a:buFontTx/>
              <a:buNone/>
            </a:pPr>
            <a:r>
              <a:rPr lang="en-GB" sz="2000" b="0" i="0" dirty="0">
                <a:solidFill>
                  <a:srgbClr val="454545"/>
                </a:solidFill>
                <a:effectLst/>
                <a:latin typeface="Open Sans"/>
              </a:rPr>
              <a:t>157 </a:t>
            </a:r>
            <a:r>
              <a:rPr lang="en-GB" sz="2000" b="0" i="0" dirty="0" err="1">
                <a:solidFill>
                  <a:srgbClr val="454545"/>
                </a:solidFill>
                <a:effectLst/>
                <a:latin typeface="Open Sans"/>
              </a:rPr>
              <a:t>Stricklandgate</a:t>
            </a:r>
            <a:r>
              <a:rPr lang="en-GB" sz="2000" b="0" i="0" dirty="0">
                <a:solidFill>
                  <a:srgbClr val="454545"/>
                </a:solidFill>
                <a:effectLst/>
                <a:latin typeface="Open Sans"/>
              </a:rPr>
              <a:t>,</a:t>
            </a:r>
            <a:br>
              <a:rPr lang="en-GB" sz="2000" dirty="0"/>
            </a:br>
            <a:r>
              <a:rPr lang="en-GB" sz="2000" b="0" i="0" dirty="0">
                <a:solidFill>
                  <a:srgbClr val="454545"/>
                </a:solidFill>
                <a:effectLst/>
                <a:latin typeface="Open Sans"/>
              </a:rPr>
              <a:t>Kendal,</a:t>
            </a:r>
            <a:br>
              <a:rPr lang="en-GB" sz="2000" dirty="0"/>
            </a:br>
            <a:r>
              <a:rPr lang="en-GB" sz="2000" b="0" i="0" dirty="0">
                <a:solidFill>
                  <a:srgbClr val="454545"/>
                </a:solidFill>
                <a:effectLst/>
                <a:latin typeface="Open Sans"/>
              </a:rPr>
              <a:t>Cumbria,</a:t>
            </a:r>
            <a:br>
              <a:rPr lang="en-GB" sz="2000" dirty="0"/>
            </a:br>
            <a:r>
              <a:rPr lang="en-GB" sz="2000" b="0" i="0" dirty="0">
                <a:solidFill>
                  <a:srgbClr val="454545"/>
                </a:solidFill>
                <a:effectLst/>
                <a:latin typeface="Open Sans"/>
              </a:rPr>
              <a:t>LA9 4RF</a:t>
            </a:r>
            <a:endParaRPr lang="en-US" altLang="en-US" sz="2000" dirty="0">
              <a:latin typeface="Calibri" panose="020F0502020204030204" pitchFamily="34" charset="0"/>
              <a:cs typeface="Calibri" panose="020F0502020204030204" pitchFamily="34" charset="0"/>
            </a:endParaRPr>
          </a:p>
          <a:p>
            <a:pPr algn="ctr" eaLnBrk="1" hangingPunct="1">
              <a:spcBef>
                <a:spcPct val="50000"/>
              </a:spcBef>
              <a:buFontTx/>
              <a:buNone/>
            </a:pPr>
            <a:r>
              <a:rPr lang="en-US" altLang="en-US" sz="2000" u="sng" dirty="0">
                <a:latin typeface="Calibri" panose="020F0502020204030204" pitchFamily="34" charset="0"/>
                <a:cs typeface="Calibri" panose="020F0502020204030204" pitchFamily="34" charset="0"/>
              </a:rPr>
              <a:t>Clients</a:t>
            </a:r>
          </a:p>
          <a:p>
            <a:pPr algn="ctr" eaLnBrk="1" hangingPunct="1">
              <a:spcBef>
                <a:spcPct val="50000"/>
              </a:spcBef>
              <a:buFontTx/>
              <a:buNone/>
            </a:pPr>
            <a:r>
              <a:rPr lang="en-US" altLang="en-US" sz="2000" dirty="0">
                <a:latin typeface="Calibri" panose="020F0502020204030204" pitchFamily="34" charset="0"/>
                <a:cs typeface="Calibri" panose="020F0502020204030204" pitchFamily="34" charset="0"/>
              </a:rPr>
              <a:t>Supporting 40+ clients in their own home, these are both permanent and respite situations.</a:t>
            </a:r>
          </a:p>
          <a:p>
            <a:pPr algn="ctr" eaLnBrk="1" hangingPunct="1">
              <a:spcBef>
                <a:spcPct val="50000"/>
              </a:spcBef>
              <a:buFontTx/>
              <a:buNone/>
            </a:pPr>
            <a:endParaRPr lang="en-GB" altLang="en-US" sz="2000" dirty="0">
              <a:latin typeface="Calibri" panose="020F0502020204030204" pitchFamily="34" charset="0"/>
              <a:cs typeface="Calibri" panose="020F0502020204030204" pitchFamily="34" charset="0"/>
            </a:endParaRPr>
          </a:p>
          <a:p>
            <a:pPr algn="ctr" eaLnBrk="1" hangingPunct="1">
              <a:spcBef>
                <a:spcPct val="50000"/>
              </a:spcBef>
              <a:buFontTx/>
              <a:buNone/>
            </a:pPr>
            <a:r>
              <a:rPr lang="en-GB" altLang="en-US" sz="2000" u="sng" dirty="0">
                <a:latin typeface="Calibri" panose="020F0502020204030204" pitchFamily="34" charset="0"/>
                <a:cs typeface="Calibri" panose="020F0502020204030204" pitchFamily="34" charset="0"/>
              </a:rPr>
              <a:t>Staff</a:t>
            </a:r>
          </a:p>
          <a:p>
            <a:pPr algn="ctr" eaLnBrk="1" hangingPunct="1">
              <a:spcBef>
                <a:spcPct val="50000"/>
              </a:spcBef>
              <a:buFontTx/>
              <a:buNone/>
            </a:pPr>
            <a:r>
              <a:rPr lang="en-GB" altLang="en-US" sz="2000" dirty="0">
                <a:latin typeface="Calibri" panose="020F0502020204030204" pitchFamily="34" charset="0"/>
                <a:cs typeface="Calibri" panose="020F0502020204030204" pitchFamily="34" charset="0"/>
              </a:rPr>
              <a:t>We have a ‘Team’ of up to 80 personal assistants working across the UK.</a:t>
            </a:r>
          </a:p>
        </p:txBody>
      </p:sp>
    </p:spTree>
    <p:extLst>
      <p:ext uri="{BB962C8B-B14F-4D97-AF65-F5344CB8AC3E}">
        <p14:creationId xmlns:p14="http://schemas.microsoft.com/office/powerpoint/2010/main" val="3701536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16615</TotalTime>
  <Words>1489</Words>
  <Application>Microsoft Office PowerPoint</Application>
  <PresentationFormat>Widescreen</PresentationFormat>
  <Paragraphs>167</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Comic Sans MS</vt:lpstr>
      <vt:lpstr>Open Sans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Facebook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Bebb</dc:creator>
  <cp:lastModifiedBy>Carol Bebb</cp:lastModifiedBy>
  <cp:revision>44</cp:revision>
  <dcterms:created xsi:type="dcterms:W3CDTF">2021-02-10T13:23:41Z</dcterms:created>
  <dcterms:modified xsi:type="dcterms:W3CDTF">2021-04-26T08:21:41Z</dcterms:modified>
</cp:coreProperties>
</file>