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5" r:id="rId23"/>
    <p:sldId id="279" r:id="rId24"/>
    <p:sldId id="281" r:id="rId25"/>
    <p:sldId id="280" r:id="rId26"/>
    <p:sldId id="282" r:id="rId27"/>
    <p:sldId id="283" r:id="rId28"/>
    <p:sldId id="290" r:id="rId29"/>
    <p:sldId id="291" r:id="rId30"/>
    <p:sldId id="292" r:id="rId31"/>
    <p:sldId id="293" r:id="rId32"/>
    <p:sldId id="284" r:id="rId33"/>
    <p:sldId id="29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3746B-9328-4CEE-986A-AF5ABBC86E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B2F3DD5-A2A4-466C-B8C6-89F7548181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6F1D53-F712-4D0A-AFFA-955DABFE3FC7}"/>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5" name="Footer Placeholder 4">
            <a:extLst>
              <a:ext uri="{FF2B5EF4-FFF2-40B4-BE49-F238E27FC236}">
                <a16:creationId xmlns:a16="http://schemas.microsoft.com/office/drawing/2014/main" id="{CF0CA4CD-3852-4381-8931-5B4DDD09EA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EF3312-DEE9-4B1D-ADEE-85AD32F6BCDA}"/>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185058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E8B0-EEC6-4BB2-901E-7981DF7F9D4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F940E1-6D4A-42A9-B8D3-D66398D6B9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79E178-F554-46CB-B35F-C102B8B74C16}"/>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5" name="Footer Placeholder 4">
            <a:extLst>
              <a:ext uri="{FF2B5EF4-FFF2-40B4-BE49-F238E27FC236}">
                <a16:creationId xmlns:a16="http://schemas.microsoft.com/office/drawing/2014/main" id="{38DA95C4-812E-4E67-B8FD-EE25262E08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A051DE-7E13-4F5F-B3E9-40224FAE54C9}"/>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2214373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9B1A40-B29E-4BAE-A4E0-4FF1D9E5C3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5F6D4A-5716-4A31-A59F-712CF7B6D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A00239-E3D1-4BA2-A719-F081322984B3}"/>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5" name="Footer Placeholder 4">
            <a:extLst>
              <a:ext uri="{FF2B5EF4-FFF2-40B4-BE49-F238E27FC236}">
                <a16:creationId xmlns:a16="http://schemas.microsoft.com/office/drawing/2014/main" id="{4F449930-7455-461D-923A-1A735655DA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EF738A-1FC3-4DA6-A9EA-2A95F8666694}"/>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4089539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C22D-BE29-4C6C-934C-2BE5C23FDE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7CA706-8880-4171-BA07-3E479C18C2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685435-7F76-476E-9D59-A42510F9066F}"/>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5" name="Footer Placeholder 4">
            <a:extLst>
              <a:ext uri="{FF2B5EF4-FFF2-40B4-BE49-F238E27FC236}">
                <a16:creationId xmlns:a16="http://schemas.microsoft.com/office/drawing/2014/main" id="{4CDF8922-8D5F-4B8E-9845-8362DC832F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77922F-F493-4178-8C7E-250E492AC984}"/>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137415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8F465-9248-4828-8749-1AE61AC9FD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03E081-9B3A-4B96-BE9B-52E3C88B74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F966D2-BE64-48B1-AF57-13BFD208F3EB}"/>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5" name="Footer Placeholder 4">
            <a:extLst>
              <a:ext uri="{FF2B5EF4-FFF2-40B4-BE49-F238E27FC236}">
                <a16:creationId xmlns:a16="http://schemas.microsoft.com/office/drawing/2014/main" id="{B7B91624-F928-4B83-8F21-311BD93ACD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2CD0DE-425C-4AEA-BB32-994CE55A1A84}"/>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168884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CB94-3D28-42A9-BA78-88373DC31B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48E2E0-6157-4D55-B2C7-3BB3E953B4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A5DFC1-AE81-48E1-B653-6F76F6BD05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647B13C-8583-4C72-B946-9452677B203E}"/>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6" name="Footer Placeholder 5">
            <a:extLst>
              <a:ext uri="{FF2B5EF4-FFF2-40B4-BE49-F238E27FC236}">
                <a16:creationId xmlns:a16="http://schemas.microsoft.com/office/drawing/2014/main" id="{B4728EDC-22CB-4DB8-85A2-1FAB168517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E9B58B-75C3-466B-AD43-5BA2BF4EBAFF}"/>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114430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1C4D-077A-40B5-955F-FB53774162D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A78E74-BD5D-4C80-8D4B-0317E310E3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7A3DC2-1C51-47F2-91BC-029C2E4C9C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FE86D9-6277-44DD-A555-17470D685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CD4302-351D-454F-BB88-B247D2B95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B945FC-43F4-4AC3-BFB4-1DB1F8FE87AE}"/>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8" name="Footer Placeholder 7">
            <a:extLst>
              <a:ext uri="{FF2B5EF4-FFF2-40B4-BE49-F238E27FC236}">
                <a16:creationId xmlns:a16="http://schemas.microsoft.com/office/drawing/2014/main" id="{0B7086FA-4414-4143-9FA7-49106E5D541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07A05F-1251-4FC6-8A85-6B129542AD00}"/>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2833563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2830-8090-43D5-80DB-E75C21F40B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40D555-657A-4A6E-A10E-348210EADE8C}"/>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4" name="Footer Placeholder 3">
            <a:extLst>
              <a:ext uri="{FF2B5EF4-FFF2-40B4-BE49-F238E27FC236}">
                <a16:creationId xmlns:a16="http://schemas.microsoft.com/office/drawing/2014/main" id="{BA46AE01-6012-4281-B091-8D67474DB4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4CB9A2-0DF6-4705-91D4-A0693FBD7BA8}"/>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230040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E3399F-0B75-4B74-950D-DD60081F9E37}"/>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3" name="Footer Placeholder 2">
            <a:extLst>
              <a:ext uri="{FF2B5EF4-FFF2-40B4-BE49-F238E27FC236}">
                <a16:creationId xmlns:a16="http://schemas.microsoft.com/office/drawing/2014/main" id="{1F95F1BC-9AB6-4630-8B0E-B3B9C8B5001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31AAA6-52F9-4301-99B1-4B29195EF42D}"/>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211827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5A5D-69CC-47F8-851A-80B11CA7C0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CACA0D-CE49-4E9F-96B2-9FCB1E7DF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96EA8A-8584-4D87-8217-2B006FFA7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6EC680-0A88-402A-BDFE-7BECB078E895}"/>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6" name="Footer Placeholder 5">
            <a:extLst>
              <a:ext uri="{FF2B5EF4-FFF2-40B4-BE49-F238E27FC236}">
                <a16:creationId xmlns:a16="http://schemas.microsoft.com/office/drawing/2014/main" id="{0CC21244-7CCB-4DA1-894F-C2A80E8E5F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FA791B-9EC8-41CC-84A6-CC6B77B9BE73}"/>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54134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DE63-9214-4E73-8646-F1B3777B19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FE6CBF-577B-41CA-826A-E16C1DB81B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08E7A7-C8B9-4B55-84B1-E308235E1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0DEAC1-E2BC-4855-9EE4-764106C11106}"/>
              </a:ext>
            </a:extLst>
          </p:cNvPr>
          <p:cNvSpPr>
            <a:spLocks noGrp="1"/>
          </p:cNvSpPr>
          <p:nvPr>
            <p:ph type="dt" sz="half" idx="10"/>
          </p:nvPr>
        </p:nvSpPr>
        <p:spPr/>
        <p:txBody>
          <a:bodyPr/>
          <a:lstStyle/>
          <a:p>
            <a:fld id="{26C92D06-11A1-4637-A025-A4BDE20C0138}" type="datetimeFigureOut">
              <a:rPr lang="en-GB" smtClean="0"/>
              <a:t>16/03/2021</a:t>
            </a:fld>
            <a:endParaRPr lang="en-GB"/>
          </a:p>
        </p:txBody>
      </p:sp>
      <p:sp>
        <p:nvSpPr>
          <p:cNvPr id="6" name="Footer Placeholder 5">
            <a:extLst>
              <a:ext uri="{FF2B5EF4-FFF2-40B4-BE49-F238E27FC236}">
                <a16:creationId xmlns:a16="http://schemas.microsoft.com/office/drawing/2014/main" id="{012CB73D-48B3-460F-8B7E-16C2D1BC3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5E8A88-7D67-4971-981E-E3B4424E0A64}"/>
              </a:ext>
            </a:extLst>
          </p:cNvPr>
          <p:cNvSpPr>
            <a:spLocks noGrp="1"/>
          </p:cNvSpPr>
          <p:nvPr>
            <p:ph type="sldNum" sz="quarter" idx="12"/>
          </p:nvPr>
        </p:nvSpPr>
        <p:spPr/>
        <p:txBody>
          <a:bodyPr/>
          <a:lstStyle/>
          <a:p>
            <a:fld id="{57AE659B-DAA8-436B-8A38-7497F7705DA8}" type="slidenum">
              <a:rPr lang="en-GB" smtClean="0"/>
              <a:t>‹#›</a:t>
            </a:fld>
            <a:endParaRPr lang="en-GB"/>
          </a:p>
        </p:txBody>
      </p:sp>
    </p:spTree>
    <p:extLst>
      <p:ext uri="{BB962C8B-B14F-4D97-AF65-F5344CB8AC3E}">
        <p14:creationId xmlns:p14="http://schemas.microsoft.com/office/powerpoint/2010/main" val="542176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AFA32A-F1D8-4236-A7FD-866D74529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3AA7EF-30E2-462E-8158-460BE0BE41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1D3C0-240E-451B-85D2-8B83340E8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92D06-11A1-4637-A025-A4BDE20C0138}" type="datetimeFigureOut">
              <a:rPr lang="en-GB" smtClean="0"/>
              <a:t>16/03/2021</a:t>
            </a:fld>
            <a:endParaRPr lang="en-GB"/>
          </a:p>
        </p:txBody>
      </p:sp>
      <p:sp>
        <p:nvSpPr>
          <p:cNvPr id="5" name="Footer Placeholder 4">
            <a:extLst>
              <a:ext uri="{FF2B5EF4-FFF2-40B4-BE49-F238E27FC236}">
                <a16:creationId xmlns:a16="http://schemas.microsoft.com/office/drawing/2014/main" id="{A599F6BD-DA51-40F1-992D-36F1CE607F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5DFBEB-CD30-43AB-977A-6230E09DDE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E659B-DAA8-436B-8A38-7497F7705DA8}" type="slidenum">
              <a:rPr lang="en-GB" smtClean="0"/>
              <a:t>‹#›</a:t>
            </a:fld>
            <a:endParaRPr lang="en-GB"/>
          </a:p>
        </p:txBody>
      </p:sp>
    </p:spTree>
    <p:extLst>
      <p:ext uri="{BB962C8B-B14F-4D97-AF65-F5344CB8AC3E}">
        <p14:creationId xmlns:p14="http://schemas.microsoft.com/office/powerpoint/2010/main" val="4268294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youtu.be/36x1xBmHJJA" TargetMode="Externa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youtu.be/yjSpyldImeI"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pic>
        <p:nvPicPr>
          <p:cNvPr id="3" name="Picture 2">
            <a:extLst>
              <a:ext uri="{FF2B5EF4-FFF2-40B4-BE49-F238E27FC236}">
                <a16:creationId xmlns:a16="http://schemas.microsoft.com/office/drawing/2014/main" id="{070F474B-36B9-46A4-8366-A9BB43B2975B}"/>
              </a:ext>
            </a:extLst>
          </p:cNvPr>
          <p:cNvPicPr>
            <a:picLocks noChangeAspect="1"/>
          </p:cNvPicPr>
          <p:nvPr/>
        </p:nvPicPr>
        <p:blipFill>
          <a:blip r:embed="rId3"/>
          <a:stretch>
            <a:fillRect/>
          </a:stretch>
        </p:blipFill>
        <p:spPr>
          <a:xfrm>
            <a:off x="4736474" y="2082505"/>
            <a:ext cx="2719052" cy="3450635"/>
          </a:xfrm>
          <a:prstGeom prst="rect">
            <a:avLst/>
          </a:prstGeom>
        </p:spPr>
      </p:pic>
      <p:sp>
        <p:nvSpPr>
          <p:cNvPr id="7" name="TextBox 6">
            <a:extLst>
              <a:ext uri="{FF2B5EF4-FFF2-40B4-BE49-F238E27FC236}">
                <a16:creationId xmlns:a16="http://schemas.microsoft.com/office/drawing/2014/main" id="{DF9B4A3D-647A-4670-A2C5-A3AAF4E95A6B}"/>
              </a:ext>
            </a:extLst>
          </p:cNvPr>
          <p:cNvSpPr txBox="1"/>
          <p:nvPr/>
        </p:nvSpPr>
        <p:spPr>
          <a:xfrm>
            <a:off x="3049089" y="910208"/>
            <a:ext cx="6093822" cy="830997"/>
          </a:xfrm>
          <a:prstGeom prst="rect">
            <a:avLst/>
          </a:prstGeom>
          <a:noFill/>
        </p:spPr>
        <p:txBody>
          <a:bodyPr wrap="square">
            <a:spAutoFit/>
          </a:bodyPr>
          <a:lstStyle/>
          <a:p>
            <a:pPr algn="ctr" eaLnBrk="1" hangingPunct="1">
              <a:spcBef>
                <a:spcPct val="50000"/>
              </a:spcBef>
              <a:buFontTx/>
              <a:buNone/>
            </a:pPr>
            <a:r>
              <a:rPr lang="en-GB" altLang="en-US" sz="4800" u="sng" dirty="0"/>
              <a:t>Moving and Handling</a:t>
            </a:r>
          </a:p>
        </p:txBody>
      </p:sp>
    </p:spTree>
    <p:extLst>
      <p:ext uri="{BB962C8B-B14F-4D97-AF65-F5344CB8AC3E}">
        <p14:creationId xmlns:p14="http://schemas.microsoft.com/office/powerpoint/2010/main" val="1727055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pic>
        <p:nvPicPr>
          <p:cNvPr id="4" name="Picture 2">
            <a:extLst>
              <a:ext uri="{FF2B5EF4-FFF2-40B4-BE49-F238E27FC236}">
                <a16:creationId xmlns:a16="http://schemas.microsoft.com/office/drawing/2014/main" id="{506A5D52-9F63-4915-A9FF-CD4EC970B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891" y="1692564"/>
            <a:ext cx="3581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5837CAA-343C-4038-9499-9C7489CF4D34}"/>
              </a:ext>
            </a:extLst>
          </p:cNvPr>
          <p:cNvSpPr txBox="1"/>
          <p:nvPr/>
        </p:nvSpPr>
        <p:spPr>
          <a:xfrm>
            <a:off x="5342329" y="908264"/>
            <a:ext cx="6093822" cy="5262979"/>
          </a:xfrm>
          <a:prstGeom prst="rect">
            <a:avLst/>
          </a:prstGeom>
          <a:noFill/>
        </p:spPr>
        <p:txBody>
          <a:bodyPr wrap="square">
            <a:spAutoFit/>
          </a:bodyPr>
          <a:lstStyle/>
          <a:p>
            <a:pPr eaLnBrk="1" hangingPunct="1">
              <a:spcBef>
                <a:spcPct val="50000"/>
              </a:spcBef>
              <a:buFontTx/>
              <a:buNone/>
            </a:pPr>
            <a:r>
              <a:rPr lang="en-GB" altLang="en-US" sz="2400" dirty="0"/>
              <a:t>Maintaining a healthy back is important, it allows you to get the most out of life!</a:t>
            </a:r>
          </a:p>
          <a:p>
            <a:pPr eaLnBrk="1" hangingPunct="1">
              <a:spcBef>
                <a:spcPct val="50000"/>
              </a:spcBef>
            </a:pPr>
            <a:r>
              <a:rPr lang="en-GB" altLang="en-US" sz="2400" dirty="0"/>
              <a:t>Walking</a:t>
            </a:r>
          </a:p>
          <a:p>
            <a:pPr eaLnBrk="1" hangingPunct="1">
              <a:spcBef>
                <a:spcPct val="50000"/>
              </a:spcBef>
            </a:pPr>
            <a:r>
              <a:rPr lang="en-GB" altLang="en-US" sz="2400" dirty="0"/>
              <a:t>Standing</a:t>
            </a:r>
          </a:p>
          <a:p>
            <a:pPr eaLnBrk="1" hangingPunct="1">
              <a:spcBef>
                <a:spcPct val="50000"/>
              </a:spcBef>
            </a:pPr>
            <a:r>
              <a:rPr lang="en-GB" altLang="en-US" sz="2400" dirty="0"/>
              <a:t>Bending</a:t>
            </a:r>
          </a:p>
          <a:p>
            <a:pPr eaLnBrk="1" hangingPunct="1">
              <a:spcBef>
                <a:spcPct val="50000"/>
              </a:spcBef>
            </a:pPr>
            <a:r>
              <a:rPr lang="en-GB" altLang="en-US" sz="2400" dirty="0"/>
              <a:t>Work</a:t>
            </a:r>
          </a:p>
          <a:p>
            <a:pPr eaLnBrk="1" hangingPunct="1">
              <a:spcBef>
                <a:spcPct val="50000"/>
              </a:spcBef>
            </a:pPr>
            <a:r>
              <a:rPr lang="en-GB" altLang="en-US" sz="2400" dirty="0"/>
              <a:t>Play</a:t>
            </a:r>
          </a:p>
          <a:p>
            <a:pPr eaLnBrk="1" hangingPunct="1">
              <a:spcBef>
                <a:spcPct val="50000"/>
              </a:spcBef>
            </a:pPr>
            <a:r>
              <a:rPr lang="en-GB" altLang="en-US" sz="2400" dirty="0"/>
              <a:t>Sleep</a:t>
            </a:r>
          </a:p>
          <a:p>
            <a:pPr eaLnBrk="1" hangingPunct="1">
              <a:spcBef>
                <a:spcPct val="50000"/>
              </a:spcBef>
            </a:pPr>
            <a:r>
              <a:rPr lang="en-GB" altLang="en-US" sz="2400" dirty="0"/>
              <a:t>Sitting</a:t>
            </a:r>
          </a:p>
          <a:p>
            <a:pPr eaLnBrk="1" hangingPunct="1">
              <a:spcBef>
                <a:spcPct val="50000"/>
              </a:spcBef>
            </a:pPr>
            <a:r>
              <a:rPr lang="en-GB" altLang="en-US" sz="2400" dirty="0"/>
              <a:t>lifting</a:t>
            </a:r>
          </a:p>
        </p:txBody>
      </p:sp>
      <p:pic>
        <p:nvPicPr>
          <p:cNvPr id="10" name="Picture 2">
            <a:extLst>
              <a:ext uri="{FF2B5EF4-FFF2-40B4-BE49-F238E27FC236}">
                <a16:creationId xmlns:a16="http://schemas.microsoft.com/office/drawing/2014/main" id="{459DFF2A-99C7-4684-8C2B-6634ADA74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9811" y="2596936"/>
            <a:ext cx="4648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868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pic>
        <p:nvPicPr>
          <p:cNvPr id="4" name="Picture 2">
            <a:extLst>
              <a:ext uri="{FF2B5EF4-FFF2-40B4-BE49-F238E27FC236}">
                <a16:creationId xmlns:a16="http://schemas.microsoft.com/office/drawing/2014/main" id="{8E563B1E-6A27-4FEC-BD9E-B3908E7F8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606" y="1685108"/>
            <a:ext cx="2495042" cy="432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A4B2657-7D0E-4185-BC60-59943D694093}"/>
              </a:ext>
            </a:extLst>
          </p:cNvPr>
          <p:cNvSpPr txBox="1"/>
          <p:nvPr/>
        </p:nvSpPr>
        <p:spPr>
          <a:xfrm>
            <a:off x="4453004" y="619345"/>
            <a:ext cx="7149829" cy="5262979"/>
          </a:xfrm>
          <a:prstGeom prst="rect">
            <a:avLst/>
          </a:prstGeom>
          <a:noFill/>
        </p:spPr>
        <p:txBody>
          <a:bodyPr wrap="square">
            <a:spAutoFit/>
          </a:bodyPr>
          <a:lstStyle/>
          <a:p>
            <a:pPr eaLnBrk="1" hangingPunct="1">
              <a:spcBef>
                <a:spcPct val="0"/>
              </a:spcBef>
            </a:pPr>
            <a:r>
              <a:rPr lang="en-GB" altLang="en-US" sz="2400" dirty="0"/>
              <a:t>The Spine has 33 bones (vertebrae)</a:t>
            </a:r>
          </a:p>
          <a:p>
            <a:pPr eaLnBrk="1" hangingPunct="1">
              <a:spcBef>
                <a:spcPct val="0"/>
              </a:spcBef>
            </a:pPr>
            <a:endParaRPr lang="en-GB" altLang="en-US" sz="2400" dirty="0"/>
          </a:p>
          <a:p>
            <a:pPr eaLnBrk="1" hangingPunct="1">
              <a:spcBef>
                <a:spcPct val="0"/>
              </a:spcBef>
            </a:pPr>
            <a:r>
              <a:rPr lang="en-GB" altLang="en-US" sz="2400" dirty="0"/>
              <a:t>The upper 24 are separated by discs that act as cushions, they are linked by 118 joints.</a:t>
            </a:r>
          </a:p>
          <a:p>
            <a:pPr eaLnBrk="1" hangingPunct="1">
              <a:spcBef>
                <a:spcPct val="0"/>
              </a:spcBef>
            </a:pPr>
            <a:endParaRPr lang="en-GB" altLang="en-US" sz="2400" dirty="0"/>
          </a:p>
          <a:p>
            <a:pPr eaLnBrk="1" hangingPunct="1">
              <a:spcBef>
                <a:spcPct val="0"/>
              </a:spcBef>
            </a:pPr>
            <a:r>
              <a:rPr lang="en-GB" altLang="en-US" sz="2400" dirty="0"/>
              <a:t>The spinal cord is a 1/2inch thick cable of nerves about 45cm long.</a:t>
            </a:r>
          </a:p>
          <a:p>
            <a:pPr eaLnBrk="1" hangingPunct="1">
              <a:spcBef>
                <a:spcPct val="0"/>
              </a:spcBef>
            </a:pPr>
            <a:endParaRPr lang="en-GB" altLang="en-US" sz="2400" dirty="0"/>
          </a:p>
          <a:p>
            <a:pPr eaLnBrk="1" hangingPunct="1">
              <a:spcBef>
                <a:spcPct val="0"/>
              </a:spcBef>
            </a:pPr>
            <a:r>
              <a:rPr lang="en-GB" altLang="en-US" sz="2400" dirty="0"/>
              <a:t>There are 31 pairs of nerves branching out from spinal cord, these send information between the brain and other parts of the body.</a:t>
            </a:r>
          </a:p>
          <a:p>
            <a:pPr eaLnBrk="1" hangingPunct="1">
              <a:spcBef>
                <a:spcPct val="0"/>
              </a:spcBef>
            </a:pPr>
            <a:endParaRPr lang="en-GB" altLang="en-US" sz="2400" dirty="0"/>
          </a:p>
          <a:p>
            <a:pPr eaLnBrk="1" hangingPunct="1">
              <a:spcBef>
                <a:spcPct val="0"/>
              </a:spcBef>
            </a:pPr>
            <a:r>
              <a:rPr lang="en-GB" altLang="en-US" sz="2400" dirty="0"/>
              <a:t>There are about 400 muscles, producing motion in all directions.</a:t>
            </a:r>
          </a:p>
        </p:txBody>
      </p:sp>
    </p:spTree>
    <p:extLst>
      <p:ext uri="{BB962C8B-B14F-4D97-AF65-F5344CB8AC3E}">
        <p14:creationId xmlns:p14="http://schemas.microsoft.com/office/powerpoint/2010/main" val="3701298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pic>
        <p:nvPicPr>
          <p:cNvPr id="4" name="Picture 1026">
            <a:extLst>
              <a:ext uri="{FF2B5EF4-FFF2-40B4-BE49-F238E27FC236}">
                <a16:creationId xmlns:a16="http://schemas.microsoft.com/office/drawing/2014/main" id="{4F0888D4-C523-408E-AA78-D2E49BABD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99" y="1570403"/>
            <a:ext cx="3287754" cy="446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D9A1C48-AF4F-462F-BCCA-CFC76ED85353}"/>
              </a:ext>
            </a:extLst>
          </p:cNvPr>
          <p:cNvSpPr txBox="1"/>
          <p:nvPr/>
        </p:nvSpPr>
        <p:spPr>
          <a:xfrm>
            <a:off x="4317274" y="912365"/>
            <a:ext cx="6605452" cy="5693866"/>
          </a:xfrm>
          <a:prstGeom prst="rect">
            <a:avLst/>
          </a:prstGeom>
          <a:noFill/>
        </p:spPr>
        <p:txBody>
          <a:bodyPr wrap="square">
            <a:spAutoFit/>
          </a:bodyPr>
          <a:lstStyle/>
          <a:p>
            <a:pPr eaLnBrk="1" hangingPunct="1">
              <a:spcBef>
                <a:spcPct val="50000"/>
              </a:spcBef>
              <a:buFontTx/>
              <a:buNone/>
            </a:pPr>
            <a:r>
              <a:rPr lang="en-GB" altLang="en-US" sz="2800" dirty="0"/>
              <a:t>A lot can go wrong!!</a:t>
            </a:r>
            <a:br>
              <a:rPr lang="en-GB" altLang="en-US" sz="2800" dirty="0"/>
            </a:br>
            <a:endParaRPr lang="en-GB" altLang="en-US" sz="2800" dirty="0"/>
          </a:p>
          <a:p>
            <a:pPr eaLnBrk="1" hangingPunct="1">
              <a:spcBef>
                <a:spcPct val="0"/>
              </a:spcBef>
              <a:buFontTx/>
              <a:buNone/>
            </a:pPr>
            <a:r>
              <a:rPr lang="en-GB" altLang="en-US" sz="2800" dirty="0"/>
              <a:t>A strain or fatigue will affect your spine and muscles in the upper body or lower back.</a:t>
            </a:r>
            <a:br>
              <a:rPr lang="en-GB" altLang="en-US" sz="2800" dirty="0"/>
            </a:br>
            <a:r>
              <a:rPr lang="en-GB" altLang="en-US" sz="2800" dirty="0"/>
              <a:t>Injury or disease such as an infection or arthritis, can weaken the back, Strain, fractures or a ruptured disc can result in</a:t>
            </a:r>
            <a:r>
              <a:rPr lang="en-GB" altLang="en-US" sz="2800" dirty="0">
                <a:latin typeface="Comic Sans MS" panose="030F0702030302020204" pitchFamily="66" charset="0"/>
              </a:rPr>
              <a:t> a</a:t>
            </a:r>
            <a:r>
              <a:rPr lang="en-GB" altLang="en-US" sz="2800" dirty="0"/>
              <a:t> ruptured or ‘slipped’ disc, This can press on the spinal nerve, and cause pain in the lower back and legs.</a:t>
            </a:r>
          </a:p>
          <a:p>
            <a:pPr eaLnBrk="1" hangingPunct="1">
              <a:spcBef>
                <a:spcPct val="0"/>
              </a:spcBef>
              <a:buFontTx/>
              <a:buNone/>
            </a:pPr>
            <a:endParaRPr lang="en-GB" altLang="en-US" sz="2800" dirty="0"/>
          </a:p>
          <a:p>
            <a:pPr eaLnBrk="1" hangingPunct="1">
              <a:spcBef>
                <a:spcPct val="0"/>
              </a:spcBef>
              <a:buFontTx/>
              <a:buNone/>
            </a:pPr>
            <a:r>
              <a:rPr lang="en-GB" altLang="en-US" sz="2800" dirty="0"/>
              <a:t>A fractured vertebrae may injure the spinal cord.</a:t>
            </a:r>
          </a:p>
        </p:txBody>
      </p:sp>
    </p:spTree>
    <p:extLst>
      <p:ext uri="{BB962C8B-B14F-4D97-AF65-F5344CB8AC3E}">
        <p14:creationId xmlns:p14="http://schemas.microsoft.com/office/powerpoint/2010/main" val="2865045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E0DD21D7-9B5B-4B4E-9992-35446978AA05}"/>
              </a:ext>
            </a:extLst>
          </p:cNvPr>
          <p:cNvSpPr txBox="1"/>
          <p:nvPr/>
        </p:nvSpPr>
        <p:spPr>
          <a:xfrm>
            <a:off x="3049089" y="619345"/>
            <a:ext cx="6093822" cy="1754326"/>
          </a:xfrm>
          <a:prstGeom prst="rect">
            <a:avLst/>
          </a:prstGeom>
          <a:noFill/>
        </p:spPr>
        <p:txBody>
          <a:bodyPr wrap="square">
            <a:spAutoFit/>
          </a:bodyPr>
          <a:lstStyle/>
          <a:p>
            <a:pPr algn="ctr"/>
            <a:r>
              <a:rPr lang="en-GB" altLang="en-US" sz="5400" u="sng" dirty="0"/>
              <a:t>Look after yourself!</a:t>
            </a:r>
            <a:br>
              <a:rPr lang="en-GB" altLang="en-US" sz="5400" u="sng" dirty="0"/>
            </a:br>
            <a:endParaRPr lang="en-GB" sz="5400" u="sng" dirty="0"/>
          </a:p>
        </p:txBody>
      </p:sp>
      <p:sp>
        <p:nvSpPr>
          <p:cNvPr id="7" name="TextBox 6">
            <a:extLst>
              <a:ext uri="{FF2B5EF4-FFF2-40B4-BE49-F238E27FC236}">
                <a16:creationId xmlns:a16="http://schemas.microsoft.com/office/drawing/2014/main" id="{4212BDCD-59B2-4207-8BD7-A5998774F212}"/>
              </a:ext>
            </a:extLst>
          </p:cNvPr>
          <p:cNvSpPr txBox="1"/>
          <p:nvPr/>
        </p:nvSpPr>
        <p:spPr>
          <a:xfrm>
            <a:off x="715099" y="2003768"/>
            <a:ext cx="10871655" cy="4635115"/>
          </a:xfrm>
          <a:prstGeom prst="rect">
            <a:avLst/>
          </a:prstGeom>
          <a:noFill/>
        </p:spPr>
        <p:txBody>
          <a:bodyPr wrap="square">
            <a:spAutoFit/>
          </a:bodyPr>
          <a:lstStyle/>
          <a:p>
            <a:pPr eaLnBrk="1" hangingPunct="1">
              <a:lnSpc>
                <a:spcPct val="90000"/>
              </a:lnSpc>
            </a:pPr>
            <a:r>
              <a:rPr lang="en-GB" altLang="en-US" sz="4000" dirty="0"/>
              <a:t>-</a:t>
            </a:r>
            <a:r>
              <a:rPr lang="en-GB" altLang="en-US" sz="3600" dirty="0"/>
              <a:t>Get in shape!! A lot of back ache is due to lack of exercise, resulting in weak abdominal and back muscles.</a:t>
            </a:r>
            <a:br>
              <a:rPr lang="en-GB" altLang="en-US" sz="3600" dirty="0"/>
            </a:br>
            <a:endParaRPr lang="en-GB" altLang="en-US" sz="3600" dirty="0"/>
          </a:p>
          <a:p>
            <a:pPr eaLnBrk="1" hangingPunct="1">
              <a:lnSpc>
                <a:spcPct val="90000"/>
              </a:lnSpc>
            </a:pPr>
            <a:r>
              <a:rPr lang="en-GB" altLang="en-US" sz="3600" dirty="0"/>
              <a:t>-Watch your weight! Carrying extra weight puts extra    strain on the spine.</a:t>
            </a:r>
          </a:p>
          <a:p>
            <a:pPr eaLnBrk="1" hangingPunct="1">
              <a:lnSpc>
                <a:spcPct val="90000"/>
              </a:lnSpc>
            </a:pPr>
            <a:r>
              <a:rPr lang="en-GB" altLang="en-US" sz="3600" dirty="0"/>
              <a:t>-Improve your posture.</a:t>
            </a:r>
            <a:br>
              <a:rPr lang="en-GB" altLang="en-US" sz="3600" dirty="0"/>
            </a:br>
            <a:endParaRPr lang="en-GB" altLang="en-US" sz="3600" dirty="0"/>
          </a:p>
          <a:p>
            <a:pPr eaLnBrk="1" hangingPunct="1">
              <a:lnSpc>
                <a:spcPct val="90000"/>
              </a:lnSpc>
            </a:pPr>
            <a:r>
              <a:rPr lang="en-GB" altLang="en-US" sz="3600" dirty="0"/>
              <a:t>-Follow safe moving and handling techniques and use equipment provided.</a:t>
            </a:r>
          </a:p>
        </p:txBody>
      </p:sp>
      <p:pic>
        <p:nvPicPr>
          <p:cNvPr id="1026" name="Picture 2" descr="Image result for look after yourself">
            <a:extLst>
              <a:ext uri="{FF2B5EF4-FFF2-40B4-BE49-F238E27FC236}">
                <a16:creationId xmlns:a16="http://schemas.microsoft.com/office/drawing/2014/main" id="{2BD9881A-2EAB-4FE4-A81A-25965F439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3270" y="332612"/>
            <a:ext cx="1666467" cy="166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057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pic>
        <p:nvPicPr>
          <p:cNvPr id="5122" name="Picture 2" descr="Image result for inanimate loads">
            <a:extLst>
              <a:ext uri="{FF2B5EF4-FFF2-40B4-BE49-F238E27FC236}">
                <a16:creationId xmlns:a16="http://schemas.microsoft.com/office/drawing/2014/main" id="{4C8BF53B-A063-4407-963C-2FBA87B24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286" y="1884181"/>
            <a:ext cx="3722914" cy="41738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C69DE36-4788-435B-A5F4-E7B46BB994BD}"/>
              </a:ext>
            </a:extLst>
          </p:cNvPr>
          <p:cNvSpPr txBox="1"/>
          <p:nvPr/>
        </p:nvSpPr>
        <p:spPr>
          <a:xfrm>
            <a:off x="4431575" y="2591191"/>
            <a:ext cx="6093822" cy="2308324"/>
          </a:xfrm>
          <a:prstGeom prst="rect">
            <a:avLst/>
          </a:prstGeom>
          <a:noFill/>
        </p:spPr>
        <p:txBody>
          <a:bodyPr wrap="square">
            <a:spAutoFit/>
          </a:bodyPr>
          <a:lstStyle/>
          <a:p>
            <a:pPr algn="ctr" eaLnBrk="1" hangingPunct="1">
              <a:spcBef>
                <a:spcPct val="50000"/>
              </a:spcBef>
              <a:buFontTx/>
              <a:buNone/>
            </a:pPr>
            <a:r>
              <a:rPr lang="en-GB" altLang="en-US" sz="7200" u="sng" dirty="0"/>
              <a:t>Inanimate Loads</a:t>
            </a:r>
          </a:p>
        </p:txBody>
      </p:sp>
    </p:spTree>
    <p:extLst>
      <p:ext uri="{BB962C8B-B14F-4D97-AF65-F5344CB8AC3E}">
        <p14:creationId xmlns:p14="http://schemas.microsoft.com/office/powerpoint/2010/main" val="3664097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7" name="TextBox 6">
            <a:extLst>
              <a:ext uri="{FF2B5EF4-FFF2-40B4-BE49-F238E27FC236}">
                <a16:creationId xmlns:a16="http://schemas.microsoft.com/office/drawing/2014/main" id="{4AB78161-EC32-4CCB-A0DB-20888ECA2BCF}"/>
              </a:ext>
            </a:extLst>
          </p:cNvPr>
          <p:cNvSpPr txBox="1"/>
          <p:nvPr/>
        </p:nvSpPr>
        <p:spPr>
          <a:xfrm>
            <a:off x="597533" y="1670303"/>
            <a:ext cx="11142030" cy="4832092"/>
          </a:xfrm>
          <a:prstGeom prst="rect">
            <a:avLst/>
          </a:prstGeom>
          <a:noFill/>
        </p:spPr>
        <p:txBody>
          <a:bodyPr wrap="square">
            <a:spAutoFit/>
          </a:bodyPr>
          <a:lstStyle/>
          <a:p>
            <a:pPr eaLnBrk="1" hangingPunct="1">
              <a:spcBef>
                <a:spcPct val="50000"/>
              </a:spcBef>
              <a:buFontTx/>
              <a:buNone/>
            </a:pPr>
            <a:r>
              <a:rPr lang="en-GB" altLang="en-US" sz="2800" dirty="0"/>
              <a:t>Lets have a think about what inanimate loads you handle on </a:t>
            </a:r>
          </a:p>
          <a:p>
            <a:pPr eaLnBrk="1" hangingPunct="1">
              <a:spcBef>
                <a:spcPct val="50000"/>
              </a:spcBef>
              <a:buFontTx/>
              <a:buNone/>
            </a:pPr>
            <a:r>
              <a:rPr lang="en-GB" altLang="en-US" sz="2800" dirty="0"/>
              <a:t>a day to day basis ?</a:t>
            </a:r>
            <a:br>
              <a:rPr lang="en-GB" altLang="en-US" sz="2800" dirty="0"/>
            </a:br>
            <a:endParaRPr lang="en-GB" altLang="en-US" sz="2800" dirty="0"/>
          </a:p>
          <a:p>
            <a:pPr eaLnBrk="1" hangingPunct="1">
              <a:spcBef>
                <a:spcPct val="50000"/>
              </a:spcBef>
            </a:pPr>
            <a:r>
              <a:rPr lang="en-GB" altLang="en-US" sz="2800" dirty="0"/>
              <a:t>What do you move/lift?</a:t>
            </a:r>
          </a:p>
          <a:p>
            <a:pPr eaLnBrk="1" hangingPunct="1">
              <a:spcBef>
                <a:spcPct val="50000"/>
              </a:spcBef>
            </a:pPr>
            <a:r>
              <a:rPr lang="en-GB" altLang="en-US" sz="2800" dirty="0"/>
              <a:t>How often?</a:t>
            </a:r>
          </a:p>
          <a:p>
            <a:pPr eaLnBrk="1" hangingPunct="1">
              <a:spcBef>
                <a:spcPct val="50000"/>
              </a:spcBef>
            </a:pPr>
            <a:r>
              <a:rPr lang="en-GB" altLang="en-US" sz="2800" dirty="0"/>
              <a:t>Where?</a:t>
            </a:r>
          </a:p>
          <a:p>
            <a:pPr eaLnBrk="1" hangingPunct="1">
              <a:spcBef>
                <a:spcPct val="50000"/>
              </a:spcBef>
            </a:pPr>
            <a:r>
              <a:rPr lang="en-GB" altLang="en-US" sz="2800" dirty="0"/>
              <a:t>Why?</a:t>
            </a:r>
          </a:p>
          <a:p>
            <a:pPr eaLnBrk="1" hangingPunct="1">
              <a:spcBef>
                <a:spcPct val="50000"/>
              </a:spcBef>
              <a:buFontTx/>
              <a:buNone/>
            </a:pPr>
            <a:r>
              <a:rPr lang="en-GB" altLang="en-US" sz="2800" dirty="0"/>
              <a:t>*Assess the risk that each item represents.</a:t>
            </a:r>
          </a:p>
        </p:txBody>
      </p:sp>
      <p:pic>
        <p:nvPicPr>
          <p:cNvPr id="6146" name="Picture 2" descr="Image result for think and discuss">
            <a:extLst>
              <a:ext uri="{FF2B5EF4-FFF2-40B4-BE49-F238E27FC236}">
                <a16:creationId xmlns:a16="http://schemas.microsoft.com/office/drawing/2014/main" id="{92A83127-3A3E-4EDB-A915-B45699929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535" y="303030"/>
            <a:ext cx="1787028" cy="178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020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pic>
        <p:nvPicPr>
          <p:cNvPr id="7172" name="Picture 4" descr="Image result for tilee moving and handling image">
            <a:extLst>
              <a:ext uri="{FF2B5EF4-FFF2-40B4-BE49-F238E27FC236}">
                <a16:creationId xmlns:a16="http://schemas.microsoft.com/office/drawing/2014/main" id="{794850E7-5E0F-4947-9F0E-41B54E822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219" y="548640"/>
            <a:ext cx="7166229" cy="576072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tilee moving and handling image">
            <a:extLst>
              <a:ext uri="{FF2B5EF4-FFF2-40B4-BE49-F238E27FC236}">
                <a16:creationId xmlns:a16="http://schemas.microsoft.com/office/drawing/2014/main" id="{E3DFE165-8B32-42C9-AD6E-F1BA975FD3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552" y="2450118"/>
            <a:ext cx="4915083" cy="3428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276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7" name="TextBox 6">
            <a:extLst>
              <a:ext uri="{FF2B5EF4-FFF2-40B4-BE49-F238E27FC236}">
                <a16:creationId xmlns:a16="http://schemas.microsoft.com/office/drawing/2014/main" id="{657F6336-CF38-401F-8F3E-8E33470A9B24}"/>
              </a:ext>
            </a:extLst>
          </p:cNvPr>
          <p:cNvSpPr txBox="1"/>
          <p:nvPr/>
        </p:nvSpPr>
        <p:spPr>
          <a:xfrm>
            <a:off x="2364377" y="619345"/>
            <a:ext cx="9112523" cy="1323439"/>
          </a:xfrm>
          <a:prstGeom prst="rect">
            <a:avLst/>
          </a:prstGeom>
          <a:noFill/>
        </p:spPr>
        <p:txBody>
          <a:bodyPr wrap="square">
            <a:spAutoFit/>
          </a:bodyPr>
          <a:lstStyle/>
          <a:p>
            <a:pPr algn="ctr" eaLnBrk="1" hangingPunct="1">
              <a:spcBef>
                <a:spcPct val="50000"/>
              </a:spcBef>
              <a:buFontTx/>
              <a:buNone/>
            </a:pPr>
            <a:r>
              <a:rPr lang="en-GB" altLang="en-US" sz="4000" b="1" u="sng" dirty="0"/>
              <a:t>The principles of safe handling apply to inanimate loads.</a:t>
            </a:r>
          </a:p>
        </p:txBody>
      </p:sp>
      <p:sp>
        <p:nvSpPr>
          <p:cNvPr id="10" name="TextBox 9">
            <a:extLst>
              <a:ext uri="{FF2B5EF4-FFF2-40B4-BE49-F238E27FC236}">
                <a16:creationId xmlns:a16="http://schemas.microsoft.com/office/drawing/2014/main" id="{24785111-4D54-422E-911C-B9241516A08C}"/>
              </a:ext>
            </a:extLst>
          </p:cNvPr>
          <p:cNvSpPr txBox="1"/>
          <p:nvPr/>
        </p:nvSpPr>
        <p:spPr>
          <a:xfrm>
            <a:off x="646427" y="1965262"/>
            <a:ext cx="10761801" cy="4693593"/>
          </a:xfrm>
          <a:prstGeom prst="rect">
            <a:avLst/>
          </a:prstGeom>
          <a:noFill/>
        </p:spPr>
        <p:txBody>
          <a:bodyPr wrap="square">
            <a:spAutoFit/>
          </a:bodyPr>
          <a:lstStyle/>
          <a:p>
            <a:pPr eaLnBrk="1" hangingPunct="1">
              <a:spcBef>
                <a:spcPct val="50000"/>
              </a:spcBef>
              <a:buFontTx/>
              <a:buNone/>
            </a:pPr>
            <a:r>
              <a:rPr lang="en-GB" altLang="en-US" sz="3200" u="sng" dirty="0"/>
              <a:t>STOP DO NOT LIFT </a:t>
            </a:r>
          </a:p>
          <a:p>
            <a:pPr eaLnBrk="1" hangingPunct="1">
              <a:spcBef>
                <a:spcPct val="50000"/>
              </a:spcBef>
              <a:buFontTx/>
              <a:buNone/>
            </a:pPr>
            <a:r>
              <a:rPr lang="en-GB" altLang="en-US" sz="3200" u="sng" dirty="0"/>
              <a:t>ASSESS FIRST</a:t>
            </a:r>
          </a:p>
          <a:p>
            <a:pPr eaLnBrk="1" hangingPunct="1">
              <a:spcBef>
                <a:spcPct val="50000"/>
              </a:spcBef>
            </a:pPr>
            <a:r>
              <a:rPr lang="en-GB" altLang="en-US" sz="3200" dirty="0"/>
              <a:t>-Task</a:t>
            </a:r>
          </a:p>
          <a:p>
            <a:pPr eaLnBrk="1" hangingPunct="1">
              <a:spcBef>
                <a:spcPct val="50000"/>
              </a:spcBef>
            </a:pPr>
            <a:r>
              <a:rPr lang="en-GB" altLang="en-US" sz="3200" dirty="0"/>
              <a:t>-Individual</a:t>
            </a:r>
          </a:p>
          <a:p>
            <a:pPr eaLnBrk="1" hangingPunct="1">
              <a:spcBef>
                <a:spcPct val="50000"/>
              </a:spcBef>
            </a:pPr>
            <a:r>
              <a:rPr lang="en-GB" altLang="en-US" sz="3200" dirty="0"/>
              <a:t>-Load</a:t>
            </a:r>
          </a:p>
          <a:p>
            <a:pPr>
              <a:spcBef>
                <a:spcPct val="50000"/>
              </a:spcBef>
            </a:pPr>
            <a:r>
              <a:rPr lang="en-GB" altLang="en-US" sz="3200" dirty="0"/>
              <a:t>-Environment &amp; Equipment</a:t>
            </a:r>
            <a:endParaRPr lang="en-GB" sz="3200" dirty="0"/>
          </a:p>
          <a:p>
            <a:pPr eaLnBrk="1" hangingPunct="1">
              <a:spcBef>
                <a:spcPct val="50000"/>
              </a:spcBef>
            </a:pPr>
            <a:endParaRPr lang="en-GB" altLang="en-US" sz="1800" dirty="0">
              <a:latin typeface="Comic Sans MS" panose="030F0702030302020204" pitchFamily="66" charset="0"/>
            </a:endParaRPr>
          </a:p>
        </p:txBody>
      </p:sp>
      <p:pic>
        <p:nvPicPr>
          <p:cNvPr id="8196" name="Picture 4" descr="Image result for stop hand">
            <a:extLst>
              <a:ext uri="{FF2B5EF4-FFF2-40B4-BE49-F238E27FC236}">
                <a16:creationId xmlns:a16="http://schemas.microsoft.com/office/drawing/2014/main" id="{380FBCF1-609E-477F-969C-C7034C379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9867" y="1913536"/>
            <a:ext cx="1915341" cy="191534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assess icon">
            <a:extLst>
              <a:ext uri="{FF2B5EF4-FFF2-40B4-BE49-F238E27FC236}">
                <a16:creationId xmlns:a16="http://schemas.microsoft.com/office/drawing/2014/main" id="{434A588D-E1DE-41B9-A2C1-2CDD4F64BD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0208" y="409757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464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A27FF532-3735-4F1C-9E49-974BB5181F95}"/>
              </a:ext>
            </a:extLst>
          </p:cNvPr>
          <p:cNvSpPr txBox="1"/>
          <p:nvPr/>
        </p:nvSpPr>
        <p:spPr>
          <a:xfrm>
            <a:off x="715099" y="1570403"/>
            <a:ext cx="10845530" cy="4801314"/>
          </a:xfrm>
          <a:prstGeom prst="rect">
            <a:avLst/>
          </a:prstGeom>
          <a:noFill/>
        </p:spPr>
        <p:txBody>
          <a:bodyPr wrap="square">
            <a:spAutoFit/>
          </a:bodyPr>
          <a:lstStyle/>
          <a:p>
            <a:pPr eaLnBrk="1" hangingPunct="1">
              <a:spcBef>
                <a:spcPct val="50000"/>
              </a:spcBef>
            </a:pPr>
            <a:endParaRPr lang="en-GB" altLang="en-US" sz="1800" dirty="0">
              <a:latin typeface="Comic Sans MS" panose="030F0702030302020204" pitchFamily="66" charset="0"/>
            </a:endParaRPr>
          </a:p>
          <a:p>
            <a:pPr eaLnBrk="1" hangingPunct="1">
              <a:spcBef>
                <a:spcPct val="50000"/>
              </a:spcBef>
            </a:pPr>
            <a:r>
              <a:rPr lang="en-GB" altLang="en-US" sz="3200" dirty="0"/>
              <a:t>Keep spine in its natural curve </a:t>
            </a:r>
          </a:p>
          <a:p>
            <a:pPr eaLnBrk="1" hangingPunct="1">
              <a:spcBef>
                <a:spcPct val="50000"/>
              </a:spcBef>
            </a:pPr>
            <a:r>
              <a:rPr lang="en-GB" altLang="en-US" sz="3200" dirty="0"/>
              <a:t>Don’t twist</a:t>
            </a:r>
          </a:p>
          <a:p>
            <a:pPr eaLnBrk="1" hangingPunct="1">
              <a:spcBef>
                <a:spcPct val="50000"/>
              </a:spcBef>
            </a:pPr>
            <a:r>
              <a:rPr lang="en-GB" altLang="en-US" sz="3200" dirty="0"/>
              <a:t>Keep your feet in the direction that you are going in.</a:t>
            </a:r>
          </a:p>
          <a:p>
            <a:pPr eaLnBrk="1" hangingPunct="1">
              <a:spcBef>
                <a:spcPct val="50000"/>
              </a:spcBef>
            </a:pPr>
            <a:r>
              <a:rPr lang="en-GB" altLang="en-US" sz="3200" dirty="0"/>
              <a:t>Keep within your base to be in balance.</a:t>
            </a:r>
          </a:p>
          <a:p>
            <a:pPr eaLnBrk="1" hangingPunct="1">
              <a:spcBef>
                <a:spcPct val="50000"/>
              </a:spcBef>
            </a:pPr>
            <a:r>
              <a:rPr lang="en-GB" altLang="en-US" sz="3200" dirty="0"/>
              <a:t>Use leg muscles</a:t>
            </a:r>
          </a:p>
          <a:p>
            <a:pPr eaLnBrk="1" hangingPunct="1">
              <a:spcBef>
                <a:spcPct val="50000"/>
              </a:spcBef>
            </a:pPr>
            <a:r>
              <a:rPr lang="en-GB" altLang="en-US" sz="3200" dirty="0"/>
              <a:t>Keep the load close to the body</a:t>
            </a:r>
          </a:p>
        </p:txBody>
      </p:sp>
      <p:pic>
        <p:nvPicPr>
          <p:cNvPr id="9218" name="Picture 2" descr="Image result for remember icon">
            <a:extLst>
              <a:ext uri="{FF2B5EF4-FFF2-40B4-BE49-F238E27FC236}">
                <a16:creationId xmlns:a16="http://schemas.microsoft.com/office/drawing/2014/main" id="{B216013A-085F-4F00-AF1B-150DC7EB9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265" y="248947"/>
            <a:ext cx="2714625"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949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F7C51D88-5342-4F83-928C-8AC5371D82E9}"/>
              </a:ext>
            </a:extLst>
          </p:cNvPr>
          <p:cNvSpPr txBox="1"/>
          <p:nvPr/>
        </p:nvSpPr>
        <p:spPr>
          <a:xfrm>
            <a:off x="715099" y="1429736"/>
            <a:ext cx="8925290" cy="1446550"/>
          </a:xfrm>
          <a:prstGeom prst="rect">
            <a:avLst/>
          </a:prstGeom>
          <a:noFill/>
        </p:spPr>
        <p:txBody>
          <a:bodyPr wrap="square">
            <a:spAutoFit/>
          </a:bodyPr>
          <a:lstStyle/>
          <a:p>
            <a:pPr algn="ctr" eaLnBrk="1" hangingPunct="1">
              <a:spcBef>
                <a:spcPct val="50000"/>
              </a:spcBef>
              <a:buFontTx/>
              <a:buNone/>
            </a:pPr>
            <a:endParaRPr lang="en-GB" altLang="en-US" dirty="0">
              <a:latin typeface="Comic Sans MS" panose="030F0702030302020204" pitchFamily="66" charset="0"/>
            </a:endParaRPr>
          </a:p>
          <a:p>
            <a:pPr eaLnBrk="1" hangingPunct="1">
              <a:spcBef>
                <a:spcPct val="50000"/>
              </a:spcBef>
              <a:buFontTx/>
              <a:buNone/>
            </a:pPr>
            <a:r>
              <a:rPr lang="en-GB" altLang="en-US" sz="2800" dirty="0"/>
              <a:t>An important part of the role of the Personal Assistant is to assist in the safe moving and handling of your client.</a:t>
            </a:r>
          </a:p>
        </p:txBody>
      </p:sp>
      <p:sp>
        <p:nvSpPr>
          <p:cNvPr id="7" name="TextBox 6">
            <a:extLst>
              <a:ext uri="{FF2B5EF4-FFF2-40B4-BE49-F238E27FC236}">
                <a16:creationId xmlns:a16="http://schemas.microsoft.com/office/drawing/2014/main" id="{1E88C565-2FCE-4674-8E9E-DD8A3A13B7BA}"/>
              </a:ext>
            </a:extLst>
          </p:cNvPr>
          <p:cNvSpPr txBox="1"/>
          <p:nvPr/>
        </p:nvSpPr>
        <p:spPr>
          <a:xfrm>
            <a:off x="1645920" y="619345"/>
            <a:ext cx="9431383" cy="923330"/>
          </a:xfrm>
          <a:prstGeom prst="rect">
            <a:avLst/>
          </a:prstGeom>
          <a:noFill/>
        </p:spPr>
        <p:txBody>
          <a:bodyPr wrap="square">
            <a:spAutoFit/>
          </a:bodyPr>
          <a:lstStyle/>
          <a:p>
            <a:pPr algn="ctr" eaLnBrk="1" hangingPunct="1">
              <a:spcBef>
                <a:spcPct val="50000"/>
              </a:spcBef>
              <a:buFontTx/>
              <a:buNone/>
            </a:pPr>
            <a:r>
              <a:rPr lang="en-GB" altLang="en-US" sz="5400" b="1" u="sng" dirty="0"/>
              <a:t>Moving People!</a:t>
            </a:r>
          </a:p>
        </p:txBody>
      </p:sp>
      <p:sp>
        <p:nvSpPr>
          <p:cNvPr id="10" name="TextBox 9">
            <a:extLst>
              <a:ext uri="{FF2B5EF4-FFF2-40B4-BE49-F238E27FC236}">
                <a16:creationId xmlns:a16="http://schemas.microsoft.com/office/drawing/2014/main" id="{9BA47830-167F-4D61-8600-FA9BF5007B4A}"/>
              </a:ext>
            </a:extLst>
          </p:cNvPr>
          <p:cNvSpPr txBox="1"/>
          <p:nvPr/>
        </p:nvSpPr>
        <p:spPr>
          <a:xfrm>
            <a:off x="715099" y="3126556"/>
            <a:ext cx="10362204" cy="2954655"/>
          </a:xfrm>
          <a:prstGeom prst="rect">
            <a:avLst/>
          </a:prstGeom>
          <a:noFill/>
        </p:spPr>
        <p:txBody>
          <a:bodyPr wrap="square">
            <a:spAutoFit/>
          </a:bodyPr>
          <a:lstStyle/>
          <a:p>
            <a:pPr eaLnBrk="1" hangingPunct="1">
              <a:spcBef>
                <a:spcPct val="50000"/>
              </a:spcBef>
              <a:buFontTx/>
              <a:buNone/>
            </a:pPr>
            <a:r>
              <a:rPr lang="en-GB" altLang="en-US" sz="2800" dirty="0"/>
              <a:t>All Clients have a comprehensive</a:t>
            </a:r>
            <a:br>
              <a:rPr lang="en-GB" altLang="en-US" sz="2800" dirty="0"/>
            </a:br>
            <a:r>
              <a:rPr lang="en-GB" altLang="en-US" sz="2800" dirty="0"/>
              <a:t>‘Needs and Risk Assessment’ </a:t>
            </a:r>
            <a:br>
              <a:rPr lang="en-GB" altLang="en-US" sz="2800" dirty="0"/>
            </a:br>
            <a:r>
              <a:rPr lang="en-GB" altLang="en-US" sz="2800" dirty="0"/>
              <a:t>This is available in the clients home in their care plan folder</a:t>
            </a:r>
          </a:p>
          <a:p>
            <a:pPr eaLnBrk="1" hangingPunct="1">
              <a:spcBef>
                <a:spcPct val="50000"/>
              </a:spcBef>
              <a:buFontTx/>
              <a:buNone/>
            </a:pPr>
            <a:r>
              <a:rPr lang="en-GB" altLang="en-US" sz="2800" dirty="0"/>
              <a:t> </a:t>
            </a:r>
          </a:p>
          <a:p>
            <a:pPr algn="ctr" eaLnBrk="1" hangingPunct="1">
              <a:spcBef>
                <a:spcPct val="50000"/>
              </a:spcBef>
              <a:buFontTx/>
              <a:buNone/>
            </a:pPr>
            <a:r>
              <a:rPr lang="en-GB" altLang="en-US" sz="4000" dirty="0"/>
              <a:t>READ IT And FOLLOW IT</a:t>
            </a:r>
          </a:p>
        </p:txBody>
      </p:sp>
    </p:spTree>
    <p:extLst>
      <p:ext uri="{BB962C8B-B14F-4D97-AF65-F5344CB8AC3E}">
        <p14:creationId xmlns:p14="http://schemas.microsoft.com/office/powerpoint/2010/main" val="256163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05A0C3D2-3DE7-419D-BC2A-974C6443A058}"/>
              </a:ext>
            </a:extLst>
          </p:cNvPr>
          <p:cNvSpPr txBox="1"/>
          <p:nvPr/>
        </p:nvSpPr>
        <p:spPr>
          <a:xfrm>
            <a:off x="715099" y="1536174"/>
            <a:ext cx="11067598" cy="4462760"/>
          </a:xfrm>
          <a:prstGeom prst="rect">
            <a:avLst/>
          </a:prstGeom>
          <a:noFill/>
        </p:spPr>
        <p:txBody>
          <a:bodyPr wrap="square">
            <a:spAutoFit/>
          </a:bodyPr>
          <a:lstStyle/>
          <a:p>
            <a:pPr algn="ctr" eaLnBrk="1" hangingPunct="1">
              <a:spcBef>
                <a:spcPct val="0"/>
              </a:spcBef>
              <a:buFontTx/>
              <a:buNone/>
            </a:pPr>
            <a:r>
              <a:rPr lang="en-GB" altLang="en-US" sz="4000" u="sng" dirty="0"/>
              <a:t>Aims of the session</a:t>
            </a:r>
          </a:p>
          <a:p>
            <a:pPr algn="ctr" eaLnBrk="1" hangingPunct="1">
              <a:spcBef>
                <a:spcPct val="0"/>
              </a:spcBef>
              <a:buFontTx/>
              <a:buNone/>
            </a:pPr>
            <a:endParaRPr lang="en-GB" altLang="en-US" sz="2400" u="sng" dirty="0"/>
          </a:p>
          <a:p>
            <a:pPr algn="ctr" eaLnBrk="1" hangingPunct="1">
              <a:spcBef>
                <a:spcPct val="0"/>
              </a:spcBef>
              <a:buFontTx/>
              <a:buNone/>
            </a:pPr>
            <a:endParaRPr lang="en-GB" altLang="en-US" sz="2400" dirty="0"/>
          </a:p>
          <a:p>
            <a:pPr eaLnBrk="1" hangingPunct="1">
              <a:spcBef>
                <a:spcPct val="0"/>
              </a:spcBef>
            </a:pPr>
            <a:r>
              <a:rPr lang="en-GB" altLang="en-US" sz="2800" dirty="0"/>
              <a:t>We will consider the law &amp; legislation in relation to moving and handling.</a:t>
            </a:r>
          </a:p>
          <a:p>
            <a:pPr eaLnBrk="1" hangingPunct="1">
              <a:spcBef>
                <a:spcPct val="0"/>
              </a:spcBef>
            </a:pPr>
            <a:endParaRPr lang="en-GB" altLang="en-US" sz="2800" dirty="0"/>
          </a:p>
          <a:p>
            <a:pPr eaLnBrk="1" hangingPunct="1">
              <a:spcBef>
                <a:spcPct val="0"/>
              </a:spcBef>
            </a:pPr>
            <a:r>
              <a:rPr lang="en-GB" altLang="en-US" sz="2800" dirty="0"/>
              <a:t>The Anatomy of the spine</a:t>
            </a:r>
          </a:p>
          <a:p>
            <a:pPr eaLnBrk="1" hangingPunct="1">
              <a:spcBef>
                <a:spcPct val="0"/>
              </a:spcBef>
            </a:pPr>
            <a:endParaRPr lang="en-GB" altLang="en-US" sz="2800" dirty="0"/>
          </a:p>
          <a:p>
            <a:pPr eaLnBrk="1" hangingPunct="1">
              <a:spcBef>
                <a:spcPct val="0"/>
              </a:spcBef>
            </a:pPr>
            <a:r>
              <a:rPr lang="en-GB" altLang="en-US" sz="2800" dirty="0"/>
              <a:t>We will explore moving and handling equipment &amp; aids</a:t>
            </a:r>
          </a:p>
          <a:p>
            <a:pPr eaLnBrk="1" hangingPunct="1">
              <a:spcBef>
                <a:spcPct val="0"/>
              </a:spcBef>
            </a:pPr>
            <a:endParaRPr lang="en-GB" altLang="en-US" sz="2800" dirty="0"/>
          </a:p>
          <a:p>
            <a:pPr eaLnBrk="1" hangingPunct="1">
              <a:spcBef>
                <a:spcPct val="0"/>
              </a:spcBef>
            </a:pPr>
            <a:r>
              <a:rPr lang="en-GB" altLang="en-US" sz="2800" dirty="0"/>
              <a:t>Look at safe moving and handling techniques good &amp; bad !</a:t>
            </a:r>
          </a:p>
        </p:txBody>
      </p:sp>
    </p:spTree>
    <p:extLst>
      <p:ext uri="{BB962C8B-B14F-4D97-AF65-F5344CB8AC3E}">
        <p14:creationId xmlns:p14="http://schemas.microsoft.com/office/powerpoint/2010/main" val="993909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A02B9486-CC07-4F1E-8017-4435FD4119E4}"/>
              </a:ext>
            </a:extLst>
          </p:cNvPr>
          <p:cNvSpPr txBox="1"/>
          <p:nvPr/>
        </p:nvSpPr>
        <p:spPr>
          <a:xfrm>
            <a:off x="3206737" y="498024"/>
            <a:ext cx="9372794" cy="721736"/>
          </a:xfrm>
          <a:prstGeom prst="rect">
            <a:avLst/>
          </a:prstGeom>
          <a:noFill/>
        </p:spPr>
        <p:txBody>
          <a:bodyPr wrap="square">
            <a:spAutoFit/>
          </a:bodyPr>
          <a:lstStyle/>
          <a:p>
            <a:pPr>
              <a:lnSpc>
                <a:spcPct val="107000"/>
              </a:lnSpc>
              <a:spcAft>
                <a:spcPts val="800"/>
              </a:spcAft>
            </a:pPr>
            <a:r>
              <a:rPr lang="en-GB" sz="4000" u="sng" dirty="0">
                <a:effectLst/>
                <a:ea typeface="Calibri" panose="020F0502020204030204" pitchFamily="34" charset="0"/>
                <a:cs typeface="Times New Roman" panose="02020603050405020304" pitchFamily="18" charset="0"/>
              </a:rPr>
              <a:t>EQUIPMENT YOU WILL USE </a:t>
            </a:r>
          </a:p>
        </p:txBody>
      </p:sp>
      <p:sp>
        <p:nvSpPr>
          <p:cNvPr id="7" name="TextBox 6">
            <a:extLst>
              <a:ext uri="{FF2B5EF4-FFF2-40B4-BE49-F238E27FC236}">
                <a16:creationId xmlns:a16="http://schemas.microsoft.com/office/drawing/2014/main" id="{EFBAA454-5E5C-4DFE-9AE7-523A7B64FBA5}"/>
              </a:ext>
            </a:extLst>
          </p:cNvPr>
          <p:cNvSpPr txBox="1"/>
          <p:nvPr/>
        </p:nvSpPr>
        <p:spPr>
          <a:xfrm>
            <a:off x="732018" y="1972350"/>
            <a:ext cx="10763296" cy="3930563"/>
          </a:xfrm>
          <a:prstGeom prst="rect">
            <a:avLst/>
          </a:prstGeom>
          <a:noFill/>
        </p:spPr>
        <p:txBody>
          <a:bodyPr wrap="square">
            <a:spAutoFit/>
          </a:bodyPr>
          <a:lstStyle/>
          <a:p>
            <a:pPr>
              <a:lnSpc>
                <a:spcPct val="107000"/>
              </a:lnSpc>
              <a:spcAft>
                <a:spcPts val="800"/>
              </a:spcAft>
            </a:pPr>
            <a:r>
              <a:rPr lang="en-GB" sz="3600" dirty="0">
                <a:effectLst/>
                <a:latin typeface="Calibri" panose="020F0502020204030204" pitchFamily="34" charset="0"/>
                <a:ea typeface="Calibri" panose="020F0502020204030204" pitchFamily="34" charset="0"/>
                <a:cs typeface="Times New Roman" panose="02020603050405020304" pitchFamily="18" charset="0"/>
              </a:rPr>
              <a:t>-Each client will use a range of aids these will assist you </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r>
              <a:rPr lang="en-GB" sz="3600" dirty="0">
                <a:effectLst/>
                <a:latin typeface="Calibri" panose="020F0502020204030204" pitchFamily="34" charset="0"/>
                <a:ea typeface="Calibri" panose="020F0502020204030204" pitchFamily="34" charset="0"/>
                <a:cs typeface="Times New Roman" panose="02020603050405020304" pitchFamily="18" charset="0"/>
              </a:rPr>
              <a:t>and the client in moving and handling them safely .</a:t>
            </a:r>
          </a:p>
          <a:p>
            <a:pPr>
              <a:lnSpc>
                <a:spcPct val="107000"/>
              </a:lnSpc>
              <a:spcAft>
                <a:spcPts val="800"/>
              </a:spcAft>
            </a:pPr>
            <a:r>
              <a:rPr lang="en-GB" sz="3600" dirty="0">
                <a:effectLst/>
                <a:latin typeface="Calibri" panose="020F0502020204030204" pitchFamily="34" charset="0"/>
                <a:ea typeface="Calibri" panose="020F0502020204030204" pitchFamily="34" charset="0"/>
                <a:cs typeface="Times New Roman" panose="02020603050405020304" pitchFamily="18" charset="0"/>
              </a:rPr>
              <a:t>-Familiarise yourself with them at handover </a:t>
            </a:r>
          </a:p>
          <a:p>
            <a:pPr>
              <a:lnSpc>
                <a:spcPct val="107000"/>
              </a:lnSpc>
              <a:spcAft>
                <a:spcPts val="800"/>
              </a:spcAft>
            </a:pPr>
            <a:r>
              <a:rPr lang="en-GB" sz="3600" dirty="0">
                <a:effectLst/>
                <a:latin typeface="Calibri" panose="020F0502020204030204" pitchFamily="34" charset="0"/>
                <a:ea typeface="Calibri" panose="020F0502020204030204" pitchFamily="34" charset="0"/>
                <a:cs typeface="Times New Roman" panose="02020603050405020304" pitchFamily="18" charset="0"/>
              </a:rPr>
              <a:t>-Participate in the handover as much you can </a:t>
            </a:r>
          </a:p>
          <a:p>
            <a:pPr>
              <a:lnSpc>
                <a:spcPct val="107000"/>
              </a:lnSpc>
              <a:spcAft>
                <a:spcPts val="800"/>
              </a:spcAft>
            </a:pPr>
            <a:r>
              <a:rPr lang="en-GB" sz="3600" dirty="0">
                <a:effectLst/>
                <a:latin typeface="Calibri" panose="020F0502020204030204" pitchFamily="34" charset="0"/>
                <a:ea typeface="Calibri" panose="020F0502020204030204" pitchFamily="34" charset="0"/>
                <a:cs typeface="Times New Roman" panose="02020603050405020304" pitchFamily="18" charset="0"/>
              </a:rPr>
              <a:t>-This WILL give you confidence when handover is                       complete and you are alone </a:t>
            </a:r>
          </a:p>
        </p:txBody>
      </p:sp>
    </p:spTree>
    <p:extLst>
      <p:ext uri="{BB962C8B-B14F-4D97-AF65-F5344CB8AC3E}">
        <p14:creationId xmlns:p14="http://schemas.microsoft.com/office/powerpoint/2010/main" val="573528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pic>
        <p:nvPicPr>
          <p:cNvPr id="4" name="Picture 2">
            <a:extLst>
              <a:ext uri="{FF2B5EF4-FFF2-40B4-BE49-F238E27FC236}">
                <a16:creationId xmlns:a16="http://schemas.microsoft.com/office/drawing/2014/main" id="{EA077378-040D-4E0A-A02F-C8255B05B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446" y="336496"/>
            <a:ext cx="434340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Image result for toilet chair">
            <a:extLst>
              <a:ext uri="{FF2B5EF4-FFF2-40B4-BE49-F238E27FC236}">
                <a16:creationId xmlns:a16="http://schemas.microsoft.com/office/drawing/2014/main" id="{779B6767-56DB-46E1-97A8-269FB2223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207" y="1634831"/>
            <a:ext cx="3588340" cy="358834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Banana Transfer Board">
            <a:extLst>
              <a:ext uri="{FF2B5EF4-FFF2-40B4-BE49-F238E27FC236}">
                <a16:creationId xmlns:a16="http://schemas.microsoft.com/office/drawing/2014/main" id="{63692735-00DC-4FFD-935F-5670979AB1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356" y="1634831"/>
            <a:ext cx="3064873" cy="219258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Wooden Curved Transfer Board">
            <a:extLst>
              <a:ext uri="{FF2B5EF4-FFF2-40B4-BE49-F238E27FC236}">
                <a16:creationId xmlns:a16="http://schemas.microsoft.com/office/drawing/2014/main" id="{3DAC5C52-D002-42BF-9EEB-493B76C8D4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002" y="3550428"/>
            <a:ext cx="2688227" cy="26882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tom Oswestry Standing Frame">
            <a:extLst>
              <a:ext uri="{FF2B5EF4-FFF2-40B4-BE49-F238E27FC236}">
                <a16:creationId xmlns:a16="http://schemas.microsoft.com/office/drawing/2014/main" id="{1297C9EC-ECBD-4E38-BF9A-FA8D9C25ADA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072846" y="3225133"/>
            <a:ext cx="2850152" cy="3013522"/>
          </a:xfrm>
          <a:prstGeom prst="rect">
            <a:avLst/>
          </a:prstGeom>
          <a:noFill/>
          <a:ln>
            <a:noFill/>
          </a:ln>
        </p:spPr>
      </p:pic>
    </p:spTree>
    <p:extLst>
      <p:ext uri="{BB962C8B-B14F-4D97-AF65-F5344CB8AC3E}">
        <p14:creationId xmlns:p14="http://schemas.microsoft.com/office/powerpoint/2010/main" val="1108121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pic>
        <p:nvPicPr>
          <p:cNvPr id="10246" name="Picture 6" descr="Banana Transfer Board">
            <a:extLst>
              <a:ext uri="{FF2B5EF4-FFF2-40B4-BE49-F238E27FC236}">
                <a16:creationId xmlns:a16="http://schemas.microsoft.com/office/drawing/2014/main" id="{63692735-00DC-4FFD-935F-5670979AB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265" y="497570"/>
            <a:ext cx="4097655" cy="293143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Wooden Curved Transfer Board">
            <a:extLst>
              <a:ext uri="{FF2B5EF4-FFF2-40B4-BE49-F238E27FC236}">
                <a16:creationId xmlns:a16="http://schemas.microsoft.com/office/drawing/2014/main" id="{3DAC5C52-D002-42BF-9EEB-493B76C8D4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9620" y="2417352"/>
            <a:ext cx="3943078" cy="39430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AD48FE3-2C1B-4C76-B0B0-EE3519537284}"/>
              </a:ext>
            </a:extLst>
          </p:cNvPr>
          <p:cNvSpPr txBox="1"/>
          <p:nvPr/>
        </p:nvSpPr>
        <p:spPr>
          <a:xfrm>
            <a:off x="5536285" y="2966209"/>
            <a:ext cx="6093822" cy="1454950"/>
          </a:xfrm>
          <a:prstGeom prst="rect">
            <a:avLst/>
          </a:prstGeom>
          <a:noFill/>
        </p:spPr>
        <p:txBody>
          <a:bodyPr wrap="square">
            <a:spAutoFit/>
          </a:bodyPr>
          <a:lstStyle/>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A short video will follow showing how effective they are when moving &amp; handling clients  </a:t>
            </a:r>
          </a:p>
        </p:txBody>
      </p:sp>
      <p:sp>
        <p:nvSpPr>
          <p:cNvPr id="12" name="TextBox 11">
            <a:extLst>
              <a:ext uri="{FF2B5EF4-FFF2-40B4-BE49-F238E27FC236}">
                <a16:creationId xmlns:a16="http://schemas.microsoft.com/office/drawing/2014/main" id="{070F4251-6823-4AA6-A32F-F5B1898EA81C}"/>
              </a:ext>
            </a:extLst>
          </p:cNvPr>
          <p:cNvSpPr txBox="1"/>
          <p:nvPr/>
        </p:nvSpPr>
        <p:spPr>
          <a:xfrm>
            <a:off x="5215347" y="497570"/>
            <a:ext cx="6093822" cy="658835"/>
          </a:xfrm>
          <a:prstGeom prst="rect">
            <a:avLst/>
          </a:prstGeom>
          <a:noFill/>
        </p:spPr>
        <p:txBody>
          <a:bodyPr wrap="square">
            <a:spAutoFit/>
          </a:bodyPr>
          <a:lstStyle/>
          <a:p>
            <a:pPr>
              <a:lnSpc>
                <a:spcPct val="107000"/>
              </a:lnSpc>
              <a:spcAft>
                <a:spcPts val="800"/>
              </a:spcAft>
            </a:pPr>
            <a:r>
              <a:rPr lang="en-GB" sz="3600" b="1" u="sng" dirty="0">
                <a:effectLst/>
                <a:latin typeface="Calibri" panose="020F0502020204030204" pitchFamily="34" charset="0"/>
                <a:ea typeface="Calibri" panose="020F0502020204030204" pitchFamily="34" charset="0"/>
                <a:cs typeface="Times New Roman" panose="02020603050405020304" pitchFamily="18" charset="0"/>
              </a:rPr>
              <a:t>Slide </a:t>
            </a:r>
            <a:r>
              <a:rPr lang="en-GB" sz="3600" b="1" u="sng" dirty="0">
                <a:latin typeface="Calibri" panose="020F0502020204030204" pitchFamily="34" charset="0"/>
                <a:ea typeface="Calibri" panose="020F0502020204030204" pitchFamily="34" charset="0"/>
                <a:cs typeface="Times New Roman" panose="02020603050405020304" pitchFamily="18" charset="0"/>
              </a:rPr>
              <a:t>Boards</a:t>
            </a:r>
            <a:endParaRPr lang="en-GB" sz="3600" b="1"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76AD5DBB-0B0E-4C64-AD4A-2DA3DEA1B6C1}"/>
              </a:ext>
            </a:extLst>
          </p:cNvPr>
          <p:cNvSpPr txBox="1"/>
          <p:nvPr/>
        </p:nvSpPr>
        <p:spPr>
          <a:xfrm>
            <a:off x="5536285" y="5018133"/>
            <a:ext cx="6093822" cy="595932"/>
          </a:xfrm>
          <a:prstGeom prst="rect">
            <a:avLst/>
          </a:prstGeom>
          <a:noFill/>
        </p:spPr>
        <p:txBody>
          <a:bodyPr wrap="square">
            <a:spAutoFit/>
          </a:bodyPr>
          <a:lstStyle/>
          <a:p>
            <a:pPr>
              <a:lnSpc>
                <a:spcPct val="107000"/>
              </a:lnSpc>
              <a:spcAft>
                <a:spcPts val="800"/>
              </a:spcAft>
            </a:pPr>
            <a:r>
              <a:rPr lang="en-GB" sz="3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https://youtu.be/36x1xBmHJJA</a:t>
            </a:r>
            <a:r>
              <a:rPr lang="en-GB" sz="3200" dirty="0">
                <a:effectLst/>
                <a:latin typeface="Calibri" panose="020F0502020204030204" pitchFamily="34" charset="0"/>
                <a:ea typeface="Calibri" panose="020F0502020204030204" pitchFamily="34" charset="0"/>
                <a:cs typeface="Calibri" panose="020F0502020204030204" pitchFamily="34" charset="0"/>
              </a:rPr>
              <a:t>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087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pic>
        <p:nvPicPr>
          <p:cNvPr id="11266" name="Picture 2" descr="Image result for portable hoist and sling">
            <a:extLst>
              <a:ext uri="{FF2B5EF4-FFF2-40B4-BE49-F238E27FC236}">
                <a16:creationId xmlns:a16="http://schemas.microsoft.com/office/drawing/2014/main" id="{B37F48D9-2789-4F66-8C02-C532ABE40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96" y="4152460"/>
            <a:ext cx="3411351" cy="1952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oxford hoist slings">
            <a:extLst>
              <a:ext uri="{FF2B5EF4-FFF2-40B4-BE49-F238E27FC236}">
                <a16:creationId xmlns:a16="http://schemas.microsoft.com/office/drawing/2014/main" id="{6A715721-3BD0-435D-BB54-5532FD92C34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44142" y="1086938"/>
            <a:ext cx="4406733" cy="3916136"/>
          </a:xfrm>
          <a:prstGeom prst="rect">
            <a:avLst/>
          </a:prstGeom>
          <a:noFill/>
          <a:ln>
            <a:noFill/>
          </a:ln>
        </p:spPr>
      </p:pic>
      <p:pic>
        <p:nvPicPr>
          <p:cNvPr id="6" name="Picture 5" descr="Image result for oxford hoist">
            <a:extLst>
              <a:ext uri="{FF2B5EF4-FFF2-40B4-BE49-F238E27FC236}">
                <a16:creationId xmlns:a16="http://schemas.microsoft.com/office/drawing/2014/main" id="{50503BEA-5D0F-44F4-AD4B-4B9DD09F004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50875" y="779417"/>
            <a:ext cx="5026026" cy="4902926"/>
          </a:xfrm>
          <a:prstGeom prst="rect">
            <a:avLst/>
          </a:prstGeom>
          <a:noFill/>
          <a:ln>
            <a:noFill/>
          </a:ln>
        </p:spPr>
      </p:pic>
    </p:spTree>
    <p:extLst>
      <p:ext uri="{BB962C8B-B14F-4D97-AF65-F5344CB8AC3E}">
        <p14:creationId xmlns:p14="http://schemas.microsoft.com/office/powerpoint/2010/main" val="1133993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9E392D92-5ECE-461F-8F22-84CD34B3A7D3}"/>
              </a:ext>
            </a:extLst>
          </p:cNvPr>
          <p:cNvSpPr txBox="1"/>
          <p:nvPr/>
        </p:nvSpPr>
        <p:spPr>
          <a:xfrm>
            <a:off x="6430192" y="1979835"/>
            <a:ext cx="4934494" cy="1915974"/>
          </a:xfrm>
          <a:prstGeom prst="rect">
            <a:avLst/>
          </a:prstGeom>
          <a:noFill/>
        </p:spPr>
        <p:txBody>
          <a:bodyPr wrap="square">
            <a:spAutoFit/>
          </a:bodyPr>
          <a:lstStyle/>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A short video demonstration will follow showing how to use a typical sling and hoist when moving &amp; handling clients  </a:t>
            </a:r>
          </a:p>
        </p:txBody>
      </p:sp>
      <p:pic>
        <p:nvPicPr>
          <p:cNvPr id="12290" name="Picture 2" descr="Image result for ceiling hoist">
            <a:extLst>
              <a:ext uri="{FF2B5EF4-FFF2-40B4-BE49-F238E27FC236}">
                <a16:creationId xmlns:a16="http://schemas.microsoft.com/office/drawing/2014/main" id="{C6612C53-7ECC-454A-B447-938BD2558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99" y="2021883"/>
            <a:ext cx="5500691" cy="36604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FB259E4-3353-4920-8C6E-479914E97B92}"/>
              </a:ext>
            </a:extLst>
          </p:cNvPr>
          <p:cNvSpPr txBox="1"/>
          <p:nvPr/>
        </p:nvSpPr>
        <p:spPr>
          <a:xfrm>
            <a:off x="4771209" y="633045"/>
            <a:ext cx="6093822" cy="658835"/>
          </a:xfrm>
          <a:prstGeom prst="rect">
            <a:avLst/>
          </a:prstGeom>
          <a:noFill/>
        </p:spPr>
        <p:txBody>
          <a:bodyPr wrap="square">
            <a:spAutoFit/>
          </a:bodyPr>
          <a:lstStyle/>
          <a:p>
            <a:pPr>
              <a:lnSpc>
                <a:spcPct val="107000"/>
              </a:lnSpc>
              <a:spcAft>
                <a:spcPts val="800"/>
              </a:spcAft>
            </a:pPr>
            <a:r>
              <a:rPr lang="en-GB" sz="3600" b="1" u="sng" dirty="0">
                <a:effectLst/>
                <a:latin typeface="Calibri" panose="020F0502020204030204" pitchFamily="34" charset="0"/>
                <a:ea typeface="Calibri" panose="020F0502020204030204" pitchFamily="34" charset="0"/>
                <a:cs typeface="Times New Roman" panose="02020603050405020304" pitchFamily="18" charset="0"/>
              </a:rPr>
              <a:t>Hoist &amp; Sling  </a:t>
            </a:r>
          </a:p>
        </p:txBody>
      </p:sp>
      <p:sp>
        <p:nvSpPr>
          <p:cNvPr id="11" name="TextBox 10">
            <a:extLst>
              <a:ext uri="{FF2B5EF4-FFF2-40B4-BE49-F238E27FC236}">
                <a16:creationId xmlns:a16="http://schemas.microsoft.com/office/drawing/2014/main" id="{AAD6A782-97B9-4551-AE1C-30E95FBE08E6}"/>
              </a:ext>
            </a:extLst>
          </p:cNvPr>
          <p:cNvSpPr txBox="1"/>
          <p:nvPr/>
        </p:nvSpPr>
        <p:spPr>
          <a:xfrm>
            <a:off x="6489100" y="4755458"/>
            <a:ext cx="6093822" cy="532903"/>
          </a:xfrm>
          <a:prstGeom prst="rect">
            <a:avLst/>
          </a:prstGeom>
          <a:noFill/>
        </p:spPr>
        <p:txBody>
          <a:bodyPr wrap="square">
            <a:spAutoFit/>
          </a:bodyPr>
          <a:lstStyle/>
          <a:p>
            <a:pPr>
              <a:lnSpc>
                <a:spcPct val="107000"/>
              </a:lnSpc>
              <a:spcAft>
                <a:spcPts val="800"/>
              </a:spcAft>
            </a:pPr>
            <a:r>
              <a:rPr lang="en-GB" sz="2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https://youtu.be/yjSpyldImeI</a:t>
            </a:r>
            <a:r>
              <a:rPr lang="en-GB" sz="2800" dirty="0">
                <a:effectLst/>
                <a:latin typeface="Calibri" panose="020F0502020204030204" pitchFamily="34" charset="0"/>
                <a:ea typeface="Calibri" panose="020F0502020204030204" pitchFamily="34" charset="0"/>
                <a:cs typeface="Calibri" panose="020F0502020204030204" pitchFamily="34"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2954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pic>
        <p:nvPicPr>
          <p:cNvPr id="7" name="Picture 3" descr="Patient Specific Flat Glide Sheet">
            <a:extLst>
              <a:ext uri="{FF2B5EF4-FFF2-40B4-BE49-F238E27FC236}">
                <a16:creationId xmlns:a16="http://schemas.microsoft.com/office/drawing/2014/main" id="{8DF85B48-E1BC-42C1-9241-52DB951DD1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022"/>
          <a:stretch/>
        </p:blipFill>
        <p:spPr bwMode="auto">
          <a:xfrm>
            <a:off x="715099" y="1768901"/>
            <a:ext cx="4032488" cy="446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29C5E255-88D4-4111-AC56-7883A4D33AD5}"/>
              </a:ext>
            </a:extLst>
          </p:cNvPr>
          <p:cNvSpPr txBox="1"/>
          <p:nvPr/>
        </p:nvSpPr>
        <p:spPr>
          <a:xfrm>
            <a:off x="5232269" y="494966"/>
            <a:ext cx="4751038" cy="658835"/>
          </a:xfrm>
          <a:prstGeom prst="rect">
            <a:avLst/>
          </a:prstGeom>
          <a:noFill/>
        </p:spPr>
        <p:txBody>
          <a:bodyPr wrap="square">
            <a:spAutoFit/>
          </a:bodyPr>
          <a:lstStyle/>
          <a:p>
            <a:pPr>
              <a:lnSpc>
                <a:spcPct val="107000"/>
              </a:lnSpc>
              <a:spcAft>
                <a:spcPts val="800"/>
              </a:spcAft>
            </a:pPr>
            <a:r>
              <a:rPr lang="en-GB" sz="3600" b="1" u="sng" dirty="0">
                <a:effectLst/>
                <a:latin typeface="Calibri" panose="020F0502020204030204" pitchFamily="34" charset="0"/>
                <a:ea typeface="Calibri" panose="020F0502020204030204" pitchFamily="34" charset="0"/>
                <a:cs typeface="Times New Roman" panose="02020603050405020304" pitchFamily="18" charset="0"/>
              </a:rPr>
              <a:t>Slide Sheet</a:t>
            </a:r>
          </a:p>
        </p:txBody>
      </p:sp>
      <p:sp>
        <p:nvSpPr>
          <p:cNvPr id="11" name="TextBox 10">
            <a:extLst>
              <a:ext uri="{FF2B5EF4-FFF2-40B4-BE49-F238E27FC236}">
                <a16:creationId xmlns:a16="http://schemas.microsoft.com/office/drawing/2014/main" id="{65840774-6A19-4C97-8BAE-46D7EB5951EE}"/>
              </a:ext>
            </a:extLst>
          </p:cNvPr>
          <p:cNvSpPr txBox="1"/>
          <p:nvPr/>
        </p:nvSpPr>
        <p:spPr>
          <a:xfrm>
            <a:off x="5188726" y="1768901"/>
            <a:ext cx="6201591" cy="1454950"/>
          </a:xfrm>
          <a:prstGeom prst="rect">
            <a:avLst/>
          </a:prstGeom>
          <a:noFill/>
        </p:spPr>
        <p:txBody>
          <a:bodyPr wrap="square">
            <a:spAutoFit/>
          </a:bodyPr>
          <a:lstStyle/>
          <a:p>
            <a:pPr>
              <a:lnSpc>
                <a:spcPct val="107000"/>
              </a:lnSpc>
              <a:spcAft>
                <a:spcPts val="8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A short video will follow showing how effective slide sheets are when moving &amp; handling clients  </a:t>
            </a:r>
          </a:p>
        </p:txBody>
      </p:sp>
      <p:sp>
        <p:nvSpPr>
          <p:cNvPr id="13" name="TextBox 12">
            <a:extLst>
              <a:ext uri="{FF2B5EF4-FFF2-40B4-BE49-F238E27FC236}">
                <a16:creationId xmlns:a16="http://schemas.microsoft.com/office/drawing/2014/main" id="{B0298A32-357E-4BF8-A6BF-A8BFB8BFCFF4}"/>
              </a:ext>
            </a:extLst>
          </p:cNvPr>
          <p:cNvSpPr txBox="1"/>
          <p:nvPr/>
        </p:nvSpPr>
        <p:spPr>
          <a:xfrm>
            <a:off x="5188726" y="4155624"/>
            <a:ext cx="6093822" cy="993926"/>
          </a:xfrm>
          <a:prstGeom prst="rect">
            <a:avLst/>
          </a:prstGeom>
          <a:noFill/>
        </p:spPr>
        <p:txBody>
          <a:bodyPr wrap="square">
            <a:spAutoFit/>
          </a:bodyPr>
          <a:lstStyle/>
          <a:p>
            <a:pPr>
              <a:lnSpc>
                <a:spcPct val="107000"/>
              </a:lnSpc>
              <a:spcAft>
                <a:spcPts val="800"/>
              </a:spcAft>
            </a:pPr>
            <a:r>
              <a:rPr lang="en-GB" sz="2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https://www.youtube.com/watch?v=pbmC27Z3kuc</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0020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pic>
        <p:nvPicPr>
          <p:cNvPr id="14338" name="Picture 2" descr="Image result for wheelchair diagram">
            <a:extLst>
              <a:ext uri="{FF2B5EF4-FFF2-40B4-BE49-F238E27FC236}">
                <a16:creationId xmlns:a16="http://schemas.microsoft.com/office/drawing/2014/main" id="{75C00E34-2FDA-43F9-8379-EA5DB1590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51" y="1999538"/>
            <a:ext cx="5945209" cy="42391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83229FF-5051-4954-92A7-5534BD848078}"/>
              </a:ext>
            </a:extLst>
          </p:cNvPr>
          <p:cNvSpPr txBox="1"/>
          <p:nvPr/>
        </p:nvSpPr>
        <p:spPr>
          <a:xfrm>
            <a:off x="4613135" y="619345"/>
            <a:ext cx="6093822" cy="721736"/>
          </a:xfrm>
          <a:prstGeom prst="rect">
            <a:avLst/>
          </a:prstGeom>
          <a:noFill/>
        </p:spPr>
        <p:txBody>
          <a:bodyPr wrap="square">
            <a:spAutoFit/>
          </a:bodyPr>
          <a:lstStyle/>
          <a:p>
            <a:pPr>
              <a:lnSpc>
                <a:spcPct val="107000"/>
              </a:lnSpc>
              <a:spcAft>
                <a:spcPts val="800"/>
              </a:spcAft>
            </a:pPr>
            <a:r>
              <a:rPr lang="en-GB" sz="4000" u="sng" dirty="0">
                <a:effectLst/>
                <a:latin typeface="Calibri" panose="020F0502020204030204" pitchFamily="34" charset="0"/>
                <a:ea typeface="Calibri" panose="020F0502020204030204" pitchFamily="34" charset="0"/>
                <a:cs typeface="Times New Roman" panose="02020603050405020304" pitchFamily="18" charset="0"/>
              </a:rPr>
              <a:t>Wheelchairs   </a:t>
            </a:r>
          </a:p>
        </p:txBody>
      </p:sp>
      <p:pic>
        <p:nvPicPr>
          <p:cNvPr id="14340" name="Picture 4" descr="Sunrise Quickie Q100 R">
            <a:extLst>
              <a:ext uri="{FF2B5EF4-FFF2-40B4-BE49-F238E27FC236}">
                <a16:creationId xmlns:a16="http://schemas.microsoft.com/office/drawing/2014/main" id="{F387C2B0-28E9-4909-AC91-76264415ED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918" y="1733631"/>
            <a:ext cx="4346144" cy="4615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851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0001FC12-2235-4E55-A55C-5095FA577728}"/>
              </a:ext>
            </a:extLst>
          </p:cNvPr>
          <p:cNvSpPr txBox="1"/>
          <p:nvPr/>
        </p:nvSpPr>
        <p:spPr>
          <a:xfrm>
            <a:off x="972988" y="1570403"/>
            <a:ext cx="9790806" cy="4801314"/>
          </a:xfrm>
          <a:prstGeom prst="rect">
            <a:avLst/>
          </a:prstGeom>
          <a:noFill/>
        </p:spPr>
        <p:txBody>
          <a:bodyPr wrap="square">
            <a:spAutoFit/>
          </a:bodyPr>
          <a:lstStyle/>
          <a:p>
            <a:pPr marL="285750" indent="-285750">
              <a:buFont typeface="Arial" panose="020B0604020202020204" pitchFamily="34" charset="0"/>
              <a:buChar char="•"/>
            </a:pPr>
            <a:r>
              <a:rPr lang="en-GB" dirty="0"/>
              <a:t>Always inform the person of your intentions. </a:t>
            </a:r>
          </a:p>
          <a:p>
            <a:pPr marL="285750" indent="-285750">
              <a:buFont typeface="Arial" panose="020B0604020202020204" pitchFamily="34" charset="0"/>
              <a:buChar char="•"/>
            </a:pPr>
            <a:r>
              <a:rPr lang="en-GB" dirty="0"/>
              <a:t>Plan for the safest route to your destination where sloped curbs, ramps and flat surfaces are available. </a:t>
            </a:r>
          </a:p>
          <a:p>
            <a:pPr marL="285750" indent="-285750">
              <a:buFont typeface="Arial" panose="020B0604020202020204" pitchFamily="34" charset="0"/>
              <a:buChar char="•"/>
            </a:pPr>
            <a:r>
              <a:rPr lang="en-GB" dirty="0"/>
              <a:t>Avoid pushing a wheelchair when conditions such as rain, snow or long grass cause pushing to become strenuous. </a:t>
            </a:r>
          </a:p>
          <a:p>
            <a:pPr marL="285750" indent="-285750">
              <a:buFont typeface="Arial" panose="020B0604020202020204" pitchFamily="34" charset="0"/>
              <a:buChar char="•"/>
            </a:pPr>
            <a:r>
              <a:rPr lang="en-GB" dirty="0"/>
              <a:t>Use both hands when pushing a wheelchair. </a:t>
            </a:r>
          </a:p>
          <a:p>
            <a:pPr marL="285750" indent="-285750">
              <a:buFont typeface="Arial" panose="020B0604020202020204" pitchFamily="34" charset="0"/>
              <a:buChar char="•"/>
            </a:pPr>
            <a:r>
              <a:rPr lang="en-GB" dirty="0"/>
              <a:t>Ensure bags on the back rest do not interfere with your proper body posture or the correct balance of the chair. </a:t>
            </a:r>
          </a:p>
          <a:p>
            <a:pPr marL="285750" indent="-285750">
              <a:buFont typeface="Arial" panose="020B0604020202020204" pitchFamily="34" charset="0"/>
              <a:buChar char="•"/>
            </a:pPr>
            <a:r>
              <a:rPr lang="en-GB" dirty="0"/>
              <a:t>Try to maintain a 90 degree angle for your wrists, arms and shoulders when pushing. If you’re unable to push the wheelchair safely, inform your client immediately. </a:t>
            </a:r>
          </a:p>
          <a:p>
            <a:pPr marL="285750" indent="-285750">
              <a:buFont typeface="Arial" panose="020B0604020202020204" pitchFamily="34" charset="0"/>
              <a:buChar char="•"/>
            </a:pPr>
            <a:r>
              <a:rPr lang="en-GB" dirty="0"/>
              <a:t>Do not rush, use a sensible speed.  </a:t>
            </a:r>
          </a:p>
          <a:p>
            <a:pPr marL="285750" indent="-285750">
              <a:buFont typeface="Arial" panose="020B0604020202020204" pitchFamily="34" charset="0"/>
              <a:buChar char="•"/>
            </a:pPr>
            <a:r>
              <a:rPr lang="en-GB" dirty="0"/>
              <a:t>Before starting to push ensure the person’s feet are properly positioned on the foot rest, the seat belt is secure and the wheels are free of objects that may get stuck during the walk. </a:t>
            </a:r>
          </a:p>
          <a:p>
            <a:pPr marL="285750" indent="-285750">
              <a:buFont typeface="Arial" panose="020B0604020202020204" pitchFamily="34" charset="0"/>
              <a:buChar char="•"/>
            </a:pPr>
            <a:r>
              <a:rPr lang="en-GB" dirty="0"/>
              <a:t>Use ramps or sloped sidewalks at all times. </a:t>
            </a:r>
          </a:p>
          <a:p>
            <a:pPr marL="285750" indent="-285750">
              <a:buFont typeface="Arial" panose="020B0604020202020204" pitchFamily="34" charset="0"/>
              <a:buChar char="•"/>
            </a:pPr>
            <a:r>
              <a:rPr lang="en-GB" dirty="0"/>
              <a:t>Anti-tip bars shall remain in place at all times. </a:t>
            </a:r>
          </a:p>
          <a:p>
            <a:pPr marL="285750" indent="-285750">
              <a:buFont typeface="Arial" panose="020B0604020202020204" pitchFamily="34" charset="0"/>
              <a:buChar char="•"/>
            </a:pPr>
            <a:r>
              <a:rPr lang="en-GB" dirty="0"/>
              <a:t>If stopping for any period of time brakes must be put in the locked position. </a:t>
            </a:r>
          </a:p>
          <a:p>
            <a:pPr marL="285750" indent="-285750">
              <a:buFont typeface="Arial" panose="020B0604020202020204" pitchFamily="34" charset="0"/>
              <a:buChar char="•"/>
            </a:pPr>
            <a:r>
              <a:rPr lang="en-GB" dirty="0"/>
              <a:t>Watch for small lips or changes in flooring that may cause difficulties for pushing.</a:t>
            </a:r>
          </a:p>
        </p:txBody>
      </p:sp>
    </p:spTree>
    <p:extLst>
      <p:ext uri="{BB962C8B-B14F-4D97-AF65-F5344CB8AC3E}">
        <p14:creationId xmlns:p14="http://schemas.microsoft.com/office/powerpoint/2010/main" val="1383543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384174" y="323254"/>
            <a:ext cx="1329043" cy="951058"/>
          </a:xfrm>
          <a:prstGeom prst="rect">
            <a:avLst/>
          </a:prstGeom>
        </p:spPr>
      </p:pic>
      <p:sp>
        <p:nvSpPr>
          <p:cNvPr id="2" name="TextBox 1">
            <a:extLst>
              <a:ext uri="{FF2B5EF4-FFF2-40B4-BE49-F238E27FC236}">
                <a16:creationId xmlns:a16="http://schemas.microsoft.com/office/drawing/2014/main" id="{9916B3AC-0B77-42BC-AF94-C9883570E609}"/>
              </a:ext>
            </a:extLst>
          </p:cNvPr>
          <p:cNvSpPr txBox="1"/>
          <p:nvPr/>
        </p:nvSpPr>
        <p:spPr>
          <a:xfrm>
            <a:off x="3013166" y="722811"/>
            <a:ext cx="6305005" cy="707886"/>
          </a:xfrm>
          <a:prstGeom prst="rect">
            <a:avLst/>
          </a:prstGeom>
          <a:noFill/>
        </p:spPr>
        <p:txBody>
          <a:bodyPr wrap="square" rtlCol="0">
            <a:spAutoFit/>
          </a:bodyPr>
          <a:lstStyle/>
          <a:p>
            <a:r>
              <a:rPr lang="en-GB" sz="4000" u="sng" dirty="0"/>
              <a:t>Bed Bath &amp; Personal Care </a:t>
            </a:r>
          </a:p>
        </p:txBody>
      </p:sp>
      <p:sp>
        <p:nvSpPr>
          <p:cNvPr id="6" name="TextBox 5">
            <a:extLst>
              <a:ext uri="{FF2B5EF4-FFF2-40B4-BE49-F238E27FC236}">
                <a16:creationId xmlns:a16="http://schemas.microsoft.com/office/drawing/2014/main" id="{05D4A9E8-605E-4423-B45C-8257B7E3907B}"/>
              </a:ext>
            </a:extLst>
          </p:cNvPr>
          <p:cNvSpPr txBox="1"/>
          <p:nvPr/>
        </p:nvSpPr>
        <p:spPr>
          <a:xfrm>
            <a:off x="775063" y="2223088"/>
            <a:ext cx="7068093" cy="3416320"/>
          </a:xfrm>
          <a:prstGeom prst="rect">
            <a:avLst/>
          </a:prstGeom>
          <a:noFill/>
        </p:spPr>
        <p:txBody>
          <a:bodyPr wrap="square">
            <a:spAutoFit/>
          </a:bodyPr>
          <a:lstStyle/>
          <a:p>
            <a:r>
              <a:rPr lang="en-GB" sz="2400" b="0" i="0" dirty="0">
                <a:solidFill>
                  <a:srgbClr val="444444"/>
                </a:solidFill>
                <a:effectLst/>
              </a:rPr>
              <a:t>Bed bathing is not as effective as showering or bathing and should only be undertaken when there is no alternative </a:t>
            </a:r>
          </a:p>
          <a:p>
            <a:r>
              <a:rPr lang="en-GB" sz="2400" b="0" i="0" dirty="0">
                <a:solidFill>
                  <a:srgbClr val="444444"/>
                </a:solidFill>
                <a:effectLst/>
              </a:rPr>
              <a:t>(Dougherty and Lister, 2015). </a:t>
            </a:r>
          </a:p>
          <a:p>
            <a:endParaRPr lang="en-GB" sz="2400" b="0" i="0" dirty="0">
              <a:solidFill>
                <a:srgbClr val="444444"/>
              </a:solidFill>
              <a:effectLst/>
            </a:endParaRPr>
          </a:p>
          <a:p>
            <a:r>
              <a:rPr lang="en-GB" sz="2400" b="0" i="0" dirty="0">
                <a:solidFill>
                  <a:srgbClr val="444444"/>
                </a:solidFill>
                <a:effectLst/>
              </a:rPr>
              <a:t>If a bed bath is required, it is important to offer patients the opportunity to participate in their own care, which helps to maintain their independence, self-esteem and dignity.</a:t>
            </a:r>
            <a:endParaRPr lang="en-GB" sz="2400" dirty="0"/>
          </a:p>
        </p:txBody>
      </p:sp>
      <p:pic>
        <p:nvPicPr>
          <p:cNvPr id="4" name="Picture 3">
            <a:extLst>
              <a:ext uri="{FF2B5EF4-FFF2-40B4-BE49-F238E27FC236}">
                <a16:creationId xmlns:a16="http://schemas.microsoft.com/office/drawing/2014/main" id="{D8880011-7BFD-4E7B-98AE-F6DFD2DE877C}"/>
              </a:ext>
            </a:extLst>
          </p:cNvPr>
          <p:cNvPicPr>
            <a:picLocks noChangeAspect="1"/>
          </p:cNvPicPr>
          <p:nvPr/>
        </p:nvPicPr>
        <p:blipFill>
          <a:blip r:embed="rId3"/>
          <a:stretch>
            <a:fillRect/>
          </a:stretch>
        </p:blipFill>
        <p:spPr>
          <a:xfrm>
            <a:off x="8045903" y="1896291"/>
            <a:ext cx="1847850" cy="1828800"/>
          </a:xfrm>
          <a:prstGeom prst="rect">
            <a:avLst/>
          </a:prstGeom>
        </p:spPr>
      </p:pic>
      <p:pic>
        <p:nvPicPr>
          <p:cNvPr id="5" name="Picture 4">
            <a:extLst>
              <a:ext uri="{FF2B5EF4-FFF2-40B4-BE49-F238E27FC236}">
                <a16:creationId xmlns:a16="http://schemas.microsoft.com/office/drawing/2014/main" id="{C9731585-AC47-4C1C-9134-C095EEA2669A}"/>
              </a:ext>
            </a:extLst>
          </p:cNvPr>
          <p:cNvPicPr>
            <a:picLocks noChangeAspect="1"/>
          </p:cNvPicPr>
          <p:nvPr/>
        </p:nvPicPr>
        <p:blipFill>
          <a:blip r:embed="rId4"/>
          <a:stretch>
            <a:fillRect/>
          </a:stretch>
        </p:blipFill>
        <p:spPr>
          <a:xfrm>
            <a:off x="8191500" y="3725091"/>
            <a:ext cx="1905000" cy="1905000"/>
          </a:xfrm>
          <a:prstGeom prst="rect">
            <a:avLst/>
          </a:prstGeom>
        </p:spPr>
      </p:pic>
    </p:spTree>
    <p:extLst>
      <p:ext uri="{BB962C8B-B14F-4D97-AF65-F5344CB8AC3E}">
        <p14:creationId xmlns:p14="http://schemas.microsoft.com/office/powerpoint/2010/main" val="27567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384174" y="323254"/>
            <a:ext cx="1329043" cy="951058"/>
          </a:xfrm>
          <a:prstGeom prst="rect">
            <a:avLst/>
          </a:prstGeom>
        </p:spPr>
      </p:pic>
      <p:sp>
        <p:nvSpPr>
          <p:cNvPr id="7" name="TextBox 6">
            <a:extLst>
              <a:ext uri="{FF2B5EF4-FFF2-40B4-BE49-F238E27FC236}">
                <a16:creationId xmlns:a16="http://schemas.microsoft.com/office/drawing/2014/main" id="{31B03D1C-6A26-49C8-AFBC-599C24E9DFE3}"/>
              </a:ext>
            </a:extLst>
          </p:cNvPr>
          <p:cNvSpPr txBox="1"/>
          <p:nvPr/>
        </p:nvSpPr>
        <p:spPr>
          <a:xfrm>
            <a:off x="722811" y="1423243"/>
            <a:ext cx="10241280" cy="5262979"/>
          </a:xfrm>
          <a:prstGeom prst="rect">
            <a:avLst/>
          </a:prstGeom>
          <a:noFill/>
        </p:spPr>
        <p:txBody>
          <a:bodyPr wrap="square">
            <a:spAutoFit/>
          </a:bodyPr>
          <a:lstStyle/>
          <a:p>
            <a:pPr algn="l">
              <a:buFont typeface="Arial" panose="020B0604020202020204" pitchFamily="34" charset="0"/>
              <a:buChar char="•"/>
            </a:pPr>
            <a:r>
              <a:rPr lang="en-GB" sz="2400" dirty="0">
                <a:solidFill>
                  <a:srgbClr val="444444"/>
                </a:solidFill>
              </a:rPr>
              <a:t>D</a:t>
            </a:r>
            <a:r>
              <a:rPr lang="en-GB" sz="2400" b="0" i="0" dirty="0">
                <a:solidFill>
                  <a:srgbClr val="444444"/>
                </a:solidFill>
                <a:effectLst/>
              </a:rPr>
              <a:t>ispose of used linen immediately</a:t>
            </a:r>
          </a:p>
          <a:p>
            <a:pPr>
              <a:buFont typeface="Arial" panose="020B0604020202020204" pitchFamily="34" charset="0"/>
              <a:buChar char="•"/>
            </a:pPr>
            <a:r>
              <a:rPr lang="en-GB" sz="2400" b="0" i="0" dirty="0">
                <a:solidFill>
                  <a:srgbClr val="444444"/>
                </a:solidFill>
                <a:effectLst/>
              </a:rPr>
              <a:t>Keep your client warm at all times</a:t>
            </a:r>
          </a:p>
          <a:p>
            <a:pPr algn="l">
              <a:buFont typeface="Arial" panose="020B0604020202020204" pitchFamily="34" charset="0"/>
              <a:buChar char="•"/>
            </a:pPr>
            <a:r>
              <a:rPr lang="en-GB" sz="2400" b="0" i="0" dirty="0">
                <a:solidFill>
                  <a:srgbClr val="444444"/>
                </a:solidFill>
                <a:effectLst/>
              </a:rPr>
              <a:t>Only expose the area of the body being washed at the time </a:t>
            </a:r>
          </a:p>
          <a:p>
            <a:pPr algn="l">
              <a:buFont typeface="Arial" panose="020B0604020202020204" pitchFamily="34" charset="0"/>
              <a:buChar char="•"/>
            </a:pPr>
            <a:r>
              <a:rPr lang="en-GB" sz="2400" b="0" i="0" dirty="0">
                <a:solidFill>
                  <a:srgbClr val="444444"/>
                </a:solidFill>
                <a:effectLst/>
              </a:rPr>
              <a:t>Change water if it becomes dirty or cold and always after washing the genitalia and sacrum</a:t>
            </a:r>
          </a:p>
          <a:p>
            <a:pPr algn="l">
              <a:buFont typeface="Arial" panose="020B0604020202020204" pitchFamily="34" charset="0"/>
              <a:buChar char="•"/>
            </a:pPr>
            <a:r>
              <a:rPr lang="en-GB" sz="2400" b="0" i="0" dirty="0">
                <a:solidFill>
                  <a:srgbClr val="444444"/>
                </a:solidFill>
                <a:effectLst/>
              </a:rPr>
              <a:t>Change wash cloths if they become soiled and after washing the genitalia and sacral area</a:t>
            </a:r>
          </a:p>
          <a:p>
            <a:pPr algn="l">
              <a:buFont typeface="Arial" panose="020B0604020202020204" pitchFamily="34" charset="0"/>
              <a:buChar char="•"/>
            </a:pPr>
            <a:r>
              <a:rPr lang="en-GB" sz="2400" b="0" i="0" dirty="0">
                <a:solidFill>
                  <a:srgbClr val="444444"/>
                </a:solidFill>
                <a:effectLst/>
              </a:rPr>
              <a:t>Check skin for pressure damage</a:t>
            </a:r>
          </a:p>
          <a:p>
            <a:pPr algn="l">
              <a:buFont typeface="Arial" panose="020B0604020202020204" pitchFamily="34" charset="0"/>
              <a:buChar char="•"/>
            </a:pPr>
            <a:r>
              <a:rPr lang="en-GB" sz="2400" b="0" i="0" dirty="0">
                <a:solidFill>
                  <a:srgbClr val="444444"/>
                </a:solidFill>
                <a:effectLst/>
              </a:rPr>
              <a:t>Avoid contaminating dressings and drains with water</a:t>
            </a:r>
          </a:p>
          <a:p>
            <a:pPr algn="l">
              <a:buFont typeface="Arial" panose="020B0604020202020204" pitchFamily="34" charset="0"/>
              <a:buChar char="•"/>
            </a:pPr>
            <a:r>
              <a:rPr lang="en-GB" sz="2400" b="0" i="0" dirty="0">
                <a:solidFill>
                  <a:srgbClr val="444444"/>
                </a:solidFill>
                <a:effectLst/>
              </a:rPr>
              <a:t>Pat the skin dry to reduce the risk of friction damage</a:t>
            </a:r>
          </a:p>
          <a:p>
            <a:pPr algn="l">
              <a:buFont typeface="Arial" panose="020B0604020202020204" pitchFamily="34" charset="0"/>
              <a:buChar char="•"/>
            </a:pPr>
            <a:r>
              <a:rPr lang="en-GB" sz="2400" b="0" i="0" dirty="0">
                <a:solidFill>
                  <a:srgbClr val="444444"/>
                </a:solidFill>
                <a:effectLst/>
              </a:rPr>
              <a:t>Separate skin folds, and wash and pat them dry</a:t>
            </a:r>
          </a:p>
          <a:p>
            <a:pPr algn="l">
              <a:buFont typeface="Arial" panose="020B0604020202020204" pitchFamily="34" charset="0"/>
              <a:buChar char="•"/>
            </a:pPr>
            <a:r>
              <a:rPr lang="en-GB" sz="2400" b="0" i="0" dirty="0">
                <a:solidFill>
                  <a:srgbClr val="444444"/>
                </a:solidFill>
                <a:effectLst/>
              </a:rPr>
              <a:t>Use the correct manual handling procedures and equipment to avoid injury to yourself and the patient</a:t>
            </a:r>
          </a:p>
          <a:p>
            <a:pPr algn="l">
              <a:buFont typeface="Arial" panose="020B0604020202020204" pitchFamily="34" charset="0"/>
              <a:buChar char="•"/>
            </a:pPr>
            <a:r>
              <a:rPr lang="en-GB" sz="2400" dirty="0">
                <a:solidFill>
                  <a:srgbClr val="444444"/>
                </a:solidFill>
              </a:rPr>
              <a:t>R</a:t>
            </a:r>
            <a:r>
              <a:rPr lang="en-GB" sz="2400" b="0" i="0" dirty="0">
                <a:solidFill>
                  <a:srgbClr val="444444"/>
                </a:solidFill>
                <a:effectLst/>
              </a:rPr>
              <a:t>emember to talk, communicate with them through what you are doing</a:t>
            </a:r>
          </a:p>
        </p:txBody>
      </p:sp>
      <p:sp>
        <p:nvSpPr>
          <p:cNvPr id="10" name="TextBox 9">
            <a:extLst>
              <a:ext uri="{FF2B5EF4-FFF2-40B4-BE49-F238E27FC236}">
                <a16:creationId xmlns:a16="http://schemas.microsoft.com/office/drawing/2014/main" id="{3B9ED35A-0051-4F84-8851-C207D8C0F2FB}"/>
              </a:ext>
            </a:extLst>
          </p:cNvPr>
          <p:cNvSpPr txBox="1"/>
          <p:nvPr/>
        </p:nvSpPr>
        <p:spPr>
          <a:xfrm>
            <a:off x="2612571" y="323254"/>
            <a:ext cx="9022080" cy="707886"/>
          </a:xfrm>
          <a:prstGeom prst="rect">
            <a:avLst/>
          </a:prstGeom>
          <a:noFill/>
        </p:spPr>
        <p:txBody>
          <a:bodyPr wrap="square">
            <a:spAutoFit/>
          </a:bodyPr>
          <a:lstStyle/>
          <a:p>
            <a:pPr algn="l"/>
            <a:r>
              <a:rPr lang="en-GB" sz="4000" i="0" u="sng" dirty="0">
                <a:solidFill>
                  <a:srgbClr val="444444"/>
                </a:solidFill>
                <a:effectLst/>
              </a:rPr>
              <a:t>General principles of bed bathing</a:t>
            </a:r>
          </a:p>
        </p:txBody>
      </p:sp>
    </p:spTree>
    <p:extLst>
      <p:ext uri="{BB962C8B-B14F-4D97-AF65-F5344CB8AC3E}">
        <p14:creationId xmlns:p14="http://schemas.microsoft.com/office/powerpoint/2010/main" val="3510565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17C605DE-3A74-4BA4-9AEA-90E7E53B7DE5}"/>
              </a:ext>
            </a:extLst>
          </p:cNvPr>
          <p:cNvSpPr txBox="1"/>
          <p:nvPr/>
        </p:nvSpPr>
        <p:spPr>
          <a:xfrm>
            <a:off x="3049089" y="725542"/>
            <a:ext cx="6093822" cy="707886"/>
          </a:xfrm>
          <a:prstGeom prst="rect">
            <a:avLst/>
          </a:prstGeom>
          <a:noFill/>
        </p:spPr>
        <p:txBody>
          <a:bodyPr wrap="square">
            <a:spAutoFit/>
          </a:bodyPr>
          <a:lstStyle/>
          <a:p>
            <a:pPr algn="ctr" eaLnBrk="1" hangingPunct="1">
              <a:spcBef>
                <a:spcPct val="50000"/>
              </a:spcBef>
              <a:buFontTx/>
              <a:buNone/>
            </a:pPr>
            <a:r>
              <a:rPr lang="en-GB" altLang="en-US" sz="4000" u="sng" dirty="0"/>
              <a:t>Workplace Regulations</a:t>
            </a:r>
          </a:p>
        </p:txBody>
      </p:sp>
      <p:sp>
        <p:nvSpPr>
          <p:cNvPr id="10" name="TextBox 9">
            <a:extLst>
              <a:ext uri="{FF2B5EF4-FFF2-40B4-BE49-F238E27FC236}">
                <a16:creationId xmlns:a16="http://schemas.microsoft.com/office/drawing/2014/main" id="{B52AC499-920E-4D61-B0EC-171A9D5BF0B1}"/>
              </a:ext>
            </a:extLst>
          </p:cNvPr>
          <p:cNvSpPr txBox="1"/>
          <p:nvPr/>
        </p:nvSpPr>
        <p:spPr>
          <a:xfrm>
            <a:off x="715099" y="1720840"/>
            <a:ext cx="10701838" cy="4401205"/>
          </a:xfrm>
          <a:prstGeom prst="rect">
            <a:avLst/>
          </a:prstGeom>
          <a:noFill/>
        </p:spPr>
        <p:txBody>
          <a:bodyPr wrap="square">
            <a:spAutoFit/>
          </a:bodyPr>
          <a:lstStyle/>
          <a:p>
            <a:pPr eaLnBrk="1" hangingPunct="1">
              <a:spcBef>
                <a:spcPct val="50000"/>
              </a:spcBef>
            </a:pPr>
            <a:r>
              <a:rPr lang="en-GB" altLang="en-US" sz="2800" dirty="0"/>
              <a:t>-Health and Safety at Work Act 1974</a:t>
            </a:r>
          </a:p>
          <a:p>
            <a:pPr eaLnBrk="1" hangingPunct="1">
              <a:spcBef>
                <a:spcPct val="50000"/>
              </a:spcBef>
              <a:buFontTx/>
              <a:buNone/>
            </a:pPr>
            <a:endParaRPr lang="en-GB" altLang="en-US" sz="2800" dirty="0"/>
          </a:p>
          <a:p>
            <a:pPr eaLnBrk="1" hangingPunct="1">
              <a:spcBef>
                <a:spcPct val="50000"/>
              </a:spcBef>
            </a:pPr>
            <a:r>
              <a:rPr lang="en-GB" altLang="en-US" sz="2800" dirty="0"/>
              <a:t>-Manual Handling Operations Regulations 1992 (amended 2002)</a:t>
            </a:r>
          </a:p>
          <a:p>
            <a:pPr eaLnBrk="1" hangingPunct="1">
              <a:spcBef>
                <a:spcPct val="50000"/>
              </a:spcBef>
              <a:buFontTx/>
              <a:buNone/>
            </a:pPr>
            <a:endParaRPr lang="en-GB" altLang="en-US" sz="2800" dirty="0"/>
          </a:p>
          <a:p>
            <a:pPr eaLnBrk="1" hangingPunct="1">
              <a:spcBef>
                <a:spcPct val="50000"/>
              </a:spcBef>
            </a:pPr>
            <a:r>
              <a:rPr lang="en-GB" altLang="en-US" sz="2800" dirty="0"/>
              <a:t>-Lifting Operations and Lifting Equipment Regulations 1998</a:t>
            </a:r>
          </a:p>
          <a:p>
            <a:pPr eaLnBrk="1" hangingPunct="1">
              <a:spcBef>
                <a:spcPct val="50000"/>
              </a:spcBef>
            </a:pPr>
            <a:endParaRPr lang="en-GB" altLang="en-US" sz="2800" dirty="0"/>
          </a:p>
          <a:p>
            <a:pPr eaLnBrk="1" hangingPunct="1">
              <a:spcBef>
                <a:spcPct val="50000"/>
              </a:spcBef>
            </a:pPr>
            <a:r>
              <a:rPr lang="en-GB" altLang="en-US" sz="2800" dirty="0"/>
              <a:t>-Spinal Homecare Policies and Procedures</a:t>
            </a:r>
          </a:p>
        </p:txBody>
      </p:sp>
    </p:spTree>
    <p:extLst>
      <p:ext uri="{BB962C8B-B14F-4D97-AF65-F5344CB8AC3E}">
        <p14:creationId xmlns:p14="http://schemas.microsoft.com/office/powerpoint/2010/main" val="107085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384174" y="323254"/>
            <a:ext cx="1329043" cy="951058"/>
          </a:xfrm>
          <a:prstGeom prst="rect">
            <a:avLst/>
          </a:prstGeom>
        </p:spPr>
      </p:pic>
      <p:sp>
        <p:nvSpPr>
          <p:cNvPr id="6" name="TextBox 5">
            <a:extLst>
              <a:ext uri="{FF2B5EF4-FFF2-40B4-BE49-F238E27FC236}">
                <a16:creationId xmlns:a16="http://schemas.microsoft.com/office/drawing/2014/main" id="{92BE41B0-30AD-4272-8400-A5C61FFBCE74}"/>
              </a:ext>
            </a:extLst>
          </p:cNvPr>
          <p:cNvSpPr txBox="1"/>
          <p:nvPr/>
        </p:nvSpPr>
        <p:spPr>
          <a:xfrm>
            <a:off x="900649" y="1617769"/>
            <a:ext cx="8403771" cy="4524315"/>
          </a:xfrm>
          <a:prstGeom prst="rect">
            <a:avLst/>
          </a:prstGeom>
          <a:noFill/>
        </p:spPr>
        <p:txBody>
          <a:bodyPr wrap="square">
            <a:spAutoFit/>
          </a:bodyPr>
          <a:lstStyle/>
          <a:p>
            <a:pPr algn="l" fontAlgn="base">
              <a:buFont typeface="Arial" panose="020B0604020202020204" pitchFamily="34" charset="0"/>
              <a:buChar char="•"/>
            </a:pPr>
            <a:r>
              <a:rPr lang="en-GB" b="0" i="0" dirty="0">
                <a:solidFill>
                  <a:srgbClr val="2F393F"/>
                </a:solidFill>
                <a:effectLst/>
                <a:latin typeface="inherit"/>
              </a:rPr>
              <a:t>Ask the person if the room is too warm or too cool, and change the temperature if needed.</a:t>
            </a:r>
          </a:p>
          <a:p>
            <a:pPr algn="l" fontAlgn="base">
              <a:buFont typeface="Arial" panose="020B0604020202020204" pitchFamily="34" charset="0"/>
              <a:buChar char="•"/>
            </a:pPr>
            <a:r>
              <a:rPr lang="en-GB" b="0" i="0" dirty="0">
                <a:solidFill>
                  <a:srgbClr val="2F393F"/>
                </a:solidFill>
                <a:effectLst/>
                <a:latin typeface="inherit"/>
              </a:rPr>
              <a:t>Make sure that the bed is high enough so that you don't hurt your back. If it is low, it is okay to put your knee on the bed to reach over and bathe the person.</a:t>
            </a:r>
          </a:p>
          <a:p>
            <a:pPr algn="l" fontAlgn="base">
              <a:buFont typeface="Arial" panose="020B0604020202020204" pitchFamily="34" charset="0"/>
              <a:buChar char="•"/>
            </a:pPr>
            <a:r>
              <a:rPr lang="en-GB" b="0" i="0" dirty="0">
                <a:solidFill>
                  <a:srgbClr val="2F393F"/>
                </a:solidFill>
                <a:effectLst/>
                <a:latin typeface="inherit"/>
              </a:rPr>
              <a:t>Place a waterproof mat or sheet under the person to keep the bed dry.</a:t>
            </a:r>
          </a:p>
          <a:p>
            <a:pPr algn="l" fontAlgn="base">
              <a:buFont typeface="Arial" panose="020B0604020202020204" pitchFamily="34" charset="0"/>
              <a:buChar char="•"/>
            </a:pPr>
            <a:r>
              <a:rPr lang="en-GB" b="0" i="0" dirty="0">
                <a:solidFill>
                  <a:srgbClr val="2F393F"/>
                </a:solidFill>
                <a:effectLst/>
                <a:latin typeface="inherit"/>
              </a:rPr>
              <a:t>For privacy, make sure the door is shut and the blinds or drapes are closed.</a:t>
            </a:r>
          </a:p>
          <a:p>
            <a:pPr algn="l" fontAlgn="base">
              <a:buFont typeface="Arial" panose="020B0604020202020204" pitchFamily="34" charset="0"/>
              <a:buChar char="•"/>
            </a:pPr>
            <a:endParaRPr lang="en-GB" b="0" i="0" dirty="0">
              <a:solidFill>
                <a:srgbClr val="2F393F"/>
              </a:solidFill>
              <a:effectLst/>
              <a:latin typeface="inherit"/>
            </a:endParaRPr>
          </a:p>
          <a:p>
            <a:pPr algn="l" fontAlgn="base"/>
            <a:r>
              <a:rPr lang="en-GB" b="0" i="0" dirty="0">
                <a:solidFill>
                  <a:srgbClr val="2F393F"/>
                </a:solidFill>
                <a:effectLst/>
                <a:latin typeface="Open Sans"/>
              </a:rPr>
              <a:t>Some things to remember</a:t>
            </a:r>
          </a:p>
          <a:p>
            <a:pPr algn="l" fontAlgn="base">
              <a:buFont typeface="Arial" panose="020B0604020202020204" pitchFamily="34" charset="0"/>
              <a:buChar char="•"/>
            </a:pPr>
            <a:r>
              <a:rPr lang="en-GB" b="0" i="0" dirty="0">
                <a:solidFill>
                  <a:srgbClr val="2F393F"/>
                </a:solidFill>
                <a:effectLst/>
                <a:latin typeface="inherit"/>
              </a:rPr>
              <a:t>After you or your client washes an area, turn the washcloth so you can use a new, clean part of it for the next area. </a:t>
            </a:r>
          </a:p>
          <a:p>
            <a:pPr algn="l" fontAlgn="base">
              <a:buFont typeface="Arial" panose="020B0604020202020204" pitchFamily="34" charset="0"/>
              <a:buChar char="•"/>
            </a:pPr>
            <a:r>
              <a:rPr lang="en-GB" b="0" i="0" dirty="0">
                <a:solidFill>
                  <a:srgbClr val="2F393F"/>
                </a:solidFill>
                <a:effectLst/>
                <a:latin typeface="inherit"/>
              </a:rPr>
              <a:t>Use a new washcloth when you need one.</a:t>
            </a:r>
          </a:p>
          <a:p>
            <a:pPr algn="l" fontAlgn="base">
              <a:buFont typeface="Arial" panose="020B0604020202020204" pitchFamily="34" charset="0"/>
              <a:buChar char="•"/>
            </a:pPr>
            <a:r>
              <a:rPr lang="en-GB" b="0" i="0" dirty="0">
                <a:solidFill>
                  <a:srgbClr val="2F393F"/>
                </a:solidFill>
                <a:effectLst/>
                <a:latin typeface="inherit"/>
              </a:rPr>
              <a:t>As you help your </a:t>
            </a:r>
            <a:r>
              <a:rPr lang="en-GB" dirty="0">
                <a:solidFill>
                  <a:srgbClr val="2F393F"/>
                </a:solidFill>
                <a:latin typeface="inherit"/>
              </a:rPr>
              <a:t>client </a:t>
            </a:r>
            <a:r>
              <a:rPr lang="en-GB" b="0" i="0" dirty="0">
                <a:solidFill>
                  <a:srgbClr val="2F393F"/>
                </a:solidFill>
                <a:effectLst/>
                <a:latin typeface="inherit"/>
              </a:rPr>
              <a:t>wash, check the skin for redness or sores. </a:t>
            </a:r>
          </a:p>
          <a:p>
            <a:pPr algn="l" fontAlgn="base">
              <a:buFont typeface="Arial" panose="020B0604020202020204" pitchFamily="34" charset="0"/>
              <a:buChar char="•"/>
            </a:pPr>
            <a:r>
              <a:rPr lang="en-GB" b="0" i="0" dirty="0">
                <a:solidFill>
                  <a:srgbClr val="2F393F"/>
                </a:solidFill>
                <a:effectLst/>
                <a:latin typeface="inherit"/>
              </a:rPr>
              <a:t>Pay special attention to </a:t>
            </a:r>
            <a:r>
              <a:rPr lang="en-GB" dirty="0">
                <a:latin typeface="inherit"/>
              </a:rPr>
              <a:t>areas with creases</a:t>
            </a:r>
            <a:r>
              <a:rPr lang="en-GB" b="0" i="0" dirty="0">
                <a:effectLst/>
                <a:latin typeface="inherit"/>
              </a:rPr>
              <a:t> </a:t>
            </a:r>
            <a:r>
              <a:rPr lang="en-GB" b="0" i="0" dirty="0">
                <a:solidFill>
                  <a:srgbClr val="2F393F"/>
                </a:solidFill>
                <a:effectLst/>
                <a:latin typeface="inherit"/>
              </a:rPr>
              <a:t>such as beneath the breasts or the folds on the stomach. </a:t>
            </a:r>
          </a:p>
          <a:p>
            <a:pPr algn="l" fontAlgn="base">
              <a:buFont typeface="Arial" panose="020B0604020202020204" pitchFamily="34" charset="0"/>
              <a:buChar char="•"/>
            </a:pPr>
            <a:r>
              <a:rPr lang="en-GB" b="0" i="0" dirty="0">
                <a:solidFill>
                  <a:srgbClr val="2F393F"/>
                </a:solidFill>
                <a:effectLst/>
                <a:latin typeface="inherit"/>
              </a:rPr>
              <a:t>Also look at</a:t>
            </a:r>
            <a:r>
              <a:rPr lang="en-GB" b="0" i="0" dirty="0">
                <a:effectLst/>
                <a:latin typeface="inherit"/>
              </a:rPr>
              <a:t> </a:t>
            </a:r>
            <a:r>
              <a:rPr lang="en-GB" dirty="0">
                <a:latin typeface="inherit"/>
              </a:rPr>
              <a:t>the groin area</a:t>
            </a:r>
            <a:r>
              <a:rPr lang="en-GB" b="0" i="0" dirty="0">
                <a:effectLst/>
                <a:latin typeface="inherit"/>
              </a:rPr>
              <a:t> </a:t>
            </a:r>
            <a:r>
              <a:rPr lang="en-GB" b="0" i="0" dirty="0">
                <a:solidFill>
                  <a:srgbClr val="2F393F"/>
                </a:solidFill>
                <a:effectLst/>
                <a:latin typeface="inherit"/>
              </a:rPr>
              <a:t>and bony areas, such as the elbows and shoulders.</a:t>
            </a:r>
          </a:p>
          <a:p>
            <a:pPr algn="l" fontAlgn="base">
              <a:buFont typeface="Arial" panose="020B0604020202020204" pitchFamily="34" charset="0"/>
              <a:buChar char="•"/>
            </a:pPr>
            <a:r>
              <a:rPr lang="en-GB" dirty="0">
                <a:solidFill>
                  <a:srgbClr val="2F393F"/>
                </a:solidFill>
                <a:latin typeface="inherit"/>
              </a:rPr>
              <a:t>Also look at heals and between toes Always make sure they are dried properly </a:t>
            </a:r>
            <a:endParaRPr lang="en-GB" b="0" i="0" dirty="0">
              <a:solidFill>
                <a:srgbClr val="2F393F"/>
              </a:solidFill>
              <a:effectLst/>
              <a:latin typeface="inherit"/>
            </a:endParaRPr>
          </a:p>
        </p:txBody>
      </p:sp>
      <p:sp>
        <p:nvSpPr>
          <p:cNvPr id="11" name="TextBox 10">
            <a:extLst>
              <a:ext uri="{FF2B5EF4-FFF2-40B4-BE49-F238E27FC236}">
                <a16:creationId xmlns:a16="http://schemas.microsoft.com/office/drawing/2014/main" id="{DB9FE4D2-EABC-4997-8D97-84B9A1459CB7}"/>
              </a:ext>
            </a:extLst>
          </p:cNvPr>
          <p:cNvSpPr txBox="1"/>
          <p:nvPr/>
        </p:nvSpPr>
        <p:spPr>
          <a:xfrm>
            <a:off x="3866606" y="529437"/>
            <a:ext cx="6096000" cy="707886"/>
          </a:xfrm>
          <a:prstGeom prst="rect">
            <a:avLst/>
          </a:prstGeom>
          <a:noFill/>
        </p:spPr>
        <p:txBody>
          <a:bodyPr wrap="square">
            <a:spAutoFit/>
          </a:bodyPr>
          <a:lstStyle/>
          <a:p>
            <a:pPr algn="l" fontAlgn="base"/>
            <a:r>
              <a:rPr lang="en-GB" sz="4000" b="0" i="0" u="sng" dirty="0">
                <a:solidFill>
                  <a:srgbClr val="2F393F"/>
                </a:solidFill>
                <a:effectLst/>
              </a:rPr>
              <a:t>Get ready for the bath</a:t>
            </a:r>
          </a:p>
        </p:txBody>
      </p:sp>
      <p:pic>
        <p:nvPicPr>
          <p:cNvPr id="2050" name="Picture 2" descr="Important Icons PNG - Free PNG and Icons Downloads">
            <a:extLst>
              <a:ext uri="{FF2B5EF4-FFF2-40B4-BE49-F238E27FC236}">
                <a16:creationId xmlns:a16="http://schemas.microsoft.com/office/drawing/2014/main" id="{7FDA4730-B469-40A7-8B57-F2DF4986E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4420" y="529437"/>
            <a:ext cx="214312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677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384174" y="323254"/>
            <a:ext cx="1329043" cy="951058"/>
          </a:xfrm>
          <a:prstGeom prst="rect">
            <a:avLst/>
          </a:prstGeom>
        </p:spPr>
      </p:pic>
      <p:sp>
        <p:nvSpPr>
          <p:cNvPr id="10" name="TextBox 9">
            <a:extLst>
              <a:ext uri="{FF2B5EF4-FFF2-40B4-BE49-F238E27FC236}">
                <a16:creationId xmlns:a16="http://schemas.microsoft.com/office/drawing/2014/main" id="{D648280D-93F6-4CF6-9085-6792F148595C}"/>
              </a:ext>
            </a:extLst>
          </p:cNvPr>
          <p:cNvSpPr txBox="1"/>
          <p:nvPr/>
        </p:nvSpPr>
        <p:spPr>
          <a:xfrm>
            <a:off x="859776" y="1751460"/>
            <a:ext cx="8075217" cy="4524315"/>
          </a:xfrm>
          <a:prstGeom prst="rect">
            <a:avLst/>
          </a:prstGeom>
          <a:noFill/>
        </p:spPr>
        <p:txBody>
          <a:bodyPr wrap="square">
            <a:spAutoFit/>
          </a:bodyPr>
          <a:lstStyle/>
          <a:p>
            <a:pPr algn="l">
              <a:buFont typeface="Arial" panose="020B0604020202020204" pitchFamily="34" charset="0"/>
              <a:buChar char="•"/>
            </a:pPr>
            <a:r>
              <a:rPr lang="en-GB" sz="2400" b="0" i="0" dirty="0">
                <a:solidFill>
                  <a:srgbClr val="444444"/>
                </a:solidFill>
                <a:effectLst/>
              </a:rPr>
              <a:t>Clean bed linen and clothes</a:t>
            </a:r>
          </a:p>
          <a:p>
            <a:pPr algn="l">
              <a:buFont typeface="Arial" panose="020B0604020202020204" pitchFamily="34" charset="0"/>
              <a:buChar char="•"/>
            </a:pPr>
            <a:r>
              <a:rPr lang="en-GB" sz="2400" b="0" i="0" dirty="0">
                <a:solidFill>
                  <a:srgbClr val="444444"/>
                </a:solidFill>
                <a:effectLst/>
              </a:rPr>
              <a:t>Two bath towels</a:t>
            </a:r>
          </a:p>
          <a:p>
            <a:pPr algn="l" fontAlgn="base">
              <a:buFont typeface="Arial" panose="020B0604020202020204" pitchFamily="34" charset="0"/>
              <a:buChar char="•"/>
            </a:pPr>
            <a:r>
              <a:rPr lang="en-GB" sz="2400" b="0" i="0" dirty="0">
                <a:solidFill>
                  <a:srgbClr val="2F393F"/>
                </a:solidFill>
                <a:effectLst/>
              </a:rPr>
              <a:t>Four or more washcloths or bath sponges.</a:t>
            </a:r>
          </a:p>
          <a:p>
            <a:pPr fontAlgn="base">
              <a:buFont typeface="Arial" panose="020B0604020202020204" pitchFamily="34" charset="0"/>
              <a:buChar char="•"/>
            </a:pPr>
            <a:r>
              <a:rPr lang="en-GB" sz="2400" b="0" i="0" dirty="0">
                <a:solidFill>
                  <a:srgbClr val="2F393F"/>
                </a:solidFill>
                <a:effectLst/>
              </a:rPr>
              <a:t>Two wash basins (one for soapy water, one for rinsing)</a:t>
            </a:r>
          </a:p>
          <a:p>
            <a:pPr fontAlgn="base">
              <a:buFont typeface="Arial" panose="020B0604020202020204" pitchFamily="34" charset="0"/>
              <a:buChar char="•"/>
            </a:pPr>
            <a:r>
              <a:rPr lang="en-GB" sz="2400" b="0" i="0" dirty="0">
                <a:solidFill>
                  <a:srgbClr val="2F393F"/>
                </a:solidFill>
                <a:effectLst/>
              </a:rPr>
              <a:t>Creams if prescribed</a:t>
            </a:r>
          </a:p>
          <a:p>
            <a:pPr algn="l">
              <a:buFont typeface="Arial" panose="020B0604020202020204" pitchFamily="34" charset="0"/>
              <a:buChar char="•"/>
            </a:pPr>
            <a:r>
              <a:rPr lang="en-GB" sz="2400" b="0" i="0" dirty="0">
                <a:solidFill>
                  <a:srgbClr val="444444"/>
                </a:solidFill>
                <a:effectLst/>
              </a:rPr>
              <a:t>Clients toiletries</a:t>
            </a:r>
          </a:p>
          <a:p>
            <a:pPr algn="l">
              <a:buFont typeface="Arial" panose="020B0604020202020204" pitchFamily="34" charset="0"/>
              <a:buChar char="•"/>
            </a:pPr>
            <a:r>
              <a:rPr lang="en-GB" sz="2400" b="0" i="0" dirty="0">
                <a:solidFill>
                  <a:srgbClr val="444444"/>
                </a:solidFill>
                <a:effectLst/>
              </a:rPr>
              <a:t>Comb/brush</a:t>
            </a:r>
          </a:p>
          <a:p>
            <a:pPr algn="l">
              <a:buFont typeface="Arial" panose="020B0604020202020204" pitchFamily="34" charset="0"/>
              <a:buChar char="•"/>
            </a:pPr>
            <a:r>
              <a:rPr lang="en-GB" sz="2400" b="0" i="0" dirty="0">
                <a:solidFill>
                  <a:srgbClr val="444444"/>
                </a:solidFill>
                <a:effectLst/>
              </a:rPr>
              <a:t>Equipment for oral and denture care (if Needed)</a:t>
            </a:r>
          </a:p>
          <a:p>
            <a:pPr algn="l">
              <a:buFont typeface="Arial" panose="020B0604020202020204" pitchFamily="34" charset="0"/>
              <a:buChar char="•"/>
            </a:pPr>
            <a:r>
              <a:rPr lang="en-GB" sz="2400" dirty="0">
                <a:solidFill>
                  <a:srgbClr val="444444"/>
                </a:solidFill>
              </a:rPr>
              <a:t>W</a:t>
            </a:r>
            <a:r>
              <a:rPr lang="en-GB" sz="2400" b="0" i="0" dirty="0">
                <a:solidFill>
                  <a:srgbClr val="444444"/>
                </a:solidFill>
                <a:effectLst/>
              </a:rPr>
              <a:t>ash bowls</a:t>
            </a:r>
          </a:p>
          <a:p>
            <a:pPr algn="l">
              <a:buFont typeface="Arial" panose="020B0604020202020204" pitchFamily="34" charset="0"/>
              <a:buChar char="•"/>
            </a:pPr>
            <a:r>
              <a:rPr lang="en-GB" sz="2400" b="0" i="0" dirty="0">
                <a:solidFill>
                  <a:srgbClr val="444444"/>
                </a:solidFill>
                <a:effectLst/>
              </a:rPr>
              <a:t>Non-sterile gloves if personal protective equipment is required or for intimate care</a:t>
            </a:r>
          </a:p>
          <a:p>
            <a:pPr algn="l">
              <a:buFont typeface="Arial" panose="020B0604020202020204" pitchFamily="34" charset="0"/>
              <a:buChar char="•"/>
            </a:pPr>
            <a:r>
              <a:rPr lang="en-GB" sz="2400" b="0" i="0" dirty="0">
                <a:solidFill>
                  <a:srgbClr val="444444"/>
                </a:solidFill>
                <a:effectLst/>
              </a:rPr>
              <a:t>Catheter Leg Bag /Straps </a:t>
            </a:r>
          </a:p>
        </p:txBody>
      </p:sp>
      <p:sp>
        <p:nvSpPr>
          <p:cNvPr id="12" name="TextBox 11">
            <a:extLst>
              <a:ext uri="{FF2B5EF4-FFF2-40B4-BE49-F238E27FC236}">
                <a16:creationId xmlns:a16="http://schemas.microsoft.com/office/drawing/2014/main" id="{2AAEC9B5-E695-433D-8A12-1FFDC7BA893F}"/>
              </a:ext>
            </a:extLst>
          </p:cNvPr>
          <p:cNvSpPr txBox="1"/>
          <p:nvPr/>
        </p:nvSpPr>
        <p:spPr>
          <a:xfrm>
            <a:off x="1880415" y="566426"/>
            <a:ext cx="9135928" cy="707886"/>
          </a:xfrm>
          <a:prstGeom prst="rect">
            <a:avLst/>
          </a:prstGeom>
          <a:noFill/>
        </p:spPr>
        <p:txBody>
          <a:bodyPr wrap="square">
            <a:spAutoFit/>
          </a:bodyPr>
          <a:lstStyle/>
          <a:p>
            <a:pPr algn="l" fontAlgn="base"/>
            <a:r>
              <a:rPr lang="en-GB" sz="4000" b="0" i="0" u="sng" dirty="0">
                <a:solidFill>
                  <a:srgbClr val="2F393F"/>
                </a:solidFill>
                <a:effectLst/>
              </a:rPr>
              <a:t>To give a bed bath, you </a:t>
            </a:r>
            <a:r>
              <a:rPr lang="en-GB" sz="4000" u="sng" dirty="0">
                <a:solidFill>
                  <a:srgbClr val="2F393F"/>
                </a:solidFill>
              </a:rPr>
              <a:t>may</a:t>
            </a:r>
            <a:r>
              <a:rPr lang="en-GB" sz="4000" b="0" i="0" u="sng" dirty="0">
                <a:solidFill>
                  <a:srgbClr val="2F393F"/>
                </a:solidFill>
                <a:effectLst/>
              </a:rPr>
              <a:t> need:</a:t>
            </a:r>
          </a:p>
        </p:txBody>
      </p:sp>
      <p:pic>
        <p:nvPicPr>
          <p:cNvPr id="1028" name="Picture 4" descr="Free icon &quot;Towels icon&quot; by AomAm">
            <a:extLst>
              <a:ext uri="{FF2B5EF4-FFF2-40B4-BE49-F238E27FC236}">
                <a16:creationId xmlns:a16="http://schemas.microsoft.com/office/drawing/2014/main" id="{DE4BE81D-F0E2-47EB-BAB5-6A092A6F9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500" y="3213235"/>
            <a:ext cx="993799" cy="9937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b Icon">
            <a:extLst>
              <a:ext uri="{FF2B5EF4-FFF2-40B4-BE49-F238E27FC236}">
                <a16:creationId xmlns:a16="http://schemas.microsoft.com/office/drawing/2014/main" id="{B49329BD-B57A-48F4-B1BC-2BDDCB4A3D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8195" y="2026825"/>
            <a:ext cx="1186410" cy="11864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1BDCD25-6B67-43ED-B80B-EE1FC4E15806}"/>
              </a:ext>
            </a:extLst>
          </p:cNvPr>
          <p:cNvPicPr>
            <a:picLocks noChangeAspect="1"/>
          </p:cNvPicPr>
          <p:nvPr/>
        </p:nvPicPr>
        <p:blipFill>
          <a:blip r:embed="rId5"/>
          <a:stretch>
            <a:fillRect/>
          </a:stretch>
        </p:blipFill>
        <p:spPr>
          <a:xfrm>
            <a:off x="9874499" y="4399645"/>
            <a:ext cx="993799" cy="993799"/>
          </a:xfrm>
          <a:prstGeom prst="rect">
            <a:avLst/>
          </a:prstGeom>
        </p:spPr>
      </p:pic>
    </p:spTree>
    <p:extLst>
      <p:ext uri="{BB962C8B-B14F-4D97-AF65-F5344CB8AC3E}">
        <p14:creationId xmlns:p14="http://schemas.microsoft.com/office/powerpoint/2010/main" val="219602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AF80A80E-6F7C-4908-9F7D-97C8158495B0}"/>
              </a:ext>
            </a:extLst>
          </p:cNvPr>
          <p:cNvSpPr txBox="1"/>
          <p:nvPr/>
        </p:nvSpPr>
        <p:spPr>
          <a:xfrm>
            <a:off x="797332" y="1856582"/>
            <a:ext cx="10597335" cy="3538405"/>
          </a:xfrm>
          <a:prstGeom prst="rect">
            <a:avLst/>
          </a:prstGeom>
          <a:noFill/>
        </p:spPr>
        <p:txBody>
          <a:bodyPr wrap="square">
            <a:spAutoFit/>
          </a:bodyPr>
          <a:lstStyle/>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That concludes Spinal Homecare Online Moving &amp; Handling Induction Training .</a:t>
            </a:r>
          </a:p>
          <a:p>
            <a:pPr>
              <a:lnSpc>
                <a:spcPct val="107000"/>
              </a:lnSpc>
              <a:spcAft>
                <a:spcPts val="800"/>
              </a:spcAft>
            </a:pP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Remember your handover is important , this is your chance to see how things are done with your client </a:t>
            </a:r>
          </a:p>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84273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pic>
        <p:nvPicPr>
          <p:cNvPr id="6" name="Picture 4" descr="Does anybody know when the next Q&amp;A will take place? : Rentberry">
            <a:extLst>
              <a:ext uri="{FF2B5EF4-FFF2-40B4-BE49-F238E27FC236}">
                <a16:creationId xmlns:a16="http://schemas.microsoft.com/office/drawing/2014/main" id="{B9F5784B-A0A8-4C83-94EA-B8A3CDB43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411" y="1694491"/>
            <a:ext cx="5326377" cy="19631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est Question Mark Icon Stock Photos, Pictures &amp; Royalty-Free Images -  iStock | Question mark icon, This or that questions, Question mark">
            <a:extLst>
              <a:ext uri="{FF2B5EF4-FFF2-40B4-BE49-F238E27FC236}">
                <a16:creationId xmlns:a16="http://schemas.microsoft.com/office/drawing/2014/main" id="{1F3B9889-CBFF-430F-B336-A9B08D621E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1345" y="3581400"/>
            <a:ext cx="2669309" cy="266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176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ABD2AEA5-CAF0-4480-A6A6-79D21FD110B4}"/>
              </a:ext>
            </a:extLst>
          </p:cNvPr>
          <p:cNvSpPr txBox="1"/>
          <p:nvPr/>
        </p:nvSpPr>
        <p:spPr>
          <a:xfrm>
            <a:off x="715099" y="528205"/>
            <a:ext cx="10761802" cy="5709255"/>
          </a:xfrm>
          <a:prstGeom prst="rect">
            <a:avLst/>
          </a:prstGeom>
          <a:noFill/>
        </p:spPr>
        <p:txBody>
          <a:bodyPr wrap="square">
            <a:spAutoFit/>
          </a:bodyPr>
          <a:lstStyle/>
          <a:p>
            <a:pPr eaLnBrk="1" hangingPunct="1">
              <a:spcBef>
                <a:spcPct val="50000"/>
              </a:spcBef>
              <a:buFontTx/>
              <a:buNone/>
            </a:pPr>
            <a:r>
              <a:rPr lang="en-GB" altLang="en-US" sz="2000" dirty="0">
                <a:latin typeface="Comic Sans MS" panose="030F0702030302020204" pitchFamily="66" charset="0"/>
              </a:rPr>
              <a:t>                                      </a:t>
            </a:r>
          </a:p>
          <a:p>
            <a:pPr eaLnBrk="1" hangingPunct="1">
              <a:spcBef>
                <a:spcPct val="50000"/>
              </a:spcBef>
              <a:buFontTx/>
              <a:buNone/>
            </a:pPr>
            <a:r>
              <a:rPr lang="en-GB" altLang="en-US" sz="2000" dirty="0">
                <a:latin typeface="Comic Sans MS" panose="030F0702030302020204" pitchFamily="66" charset="0"/>
              </a:rPr>
              <a:t>			</a:t>
            </a:r>
            <a:r>
              <a:rPr lang="en-GB" altLang="en-US" sz="3200" u="sng" dirty="0"/>
              <a:t>Health and Safety at Work Act (1974)</a:t>
            </a:r>
            <a:endParaRPr lang="en-GB" altLang="en-US" sz="2000" dirty="0">
              <a:latin typeface="Comic Sans MS" panose="030F0702030302020204" pitchFamily="66" charset="0"/>
            </a:endParaRPr>
          </a:p>
          <a:p>
            <a:pPr eaLnBrk="1" hangingPunct="1">
              <a:spcBef>
                <a:spcPct val="50000"/>
              </a:spcBef>
              <a:buFontTx/>
              <a:buNone/>
            </a:pPr>
            <a:r>
              <a:rPr lang="en-GB" altLang="en-US" b="1" u="sng" dirty="0"/>
              <a:t>Employers/Us Must</a:t>
            </a:r>
            <a:r>
              <a:rPr lang="en-GB" altLang="en-US" b="1" dirty="0"/>
              <a:t>:</a:t>
            </a:r>
          </a:p>
          <a:p>
            <a:pPr eaLnBrk="1" hangingPunct="1">
              <a:spcBef>
                <a:spcPct val="50000"/>
              </a:spcBef>
            </a:pPr>
            <a:r>
              <a:rPr lang="en-GB" altLang="en-US" dirty="0"/>
              <a:t>Provide a safe workplace</a:t>
            </a:r>
          </a:p>
          <a:p>
            <a:pPr eaLnBrk="1" hangingPunct="1">
              <a:spcBef>
                <a:spcPct val="50000"/>
              </a:spcBef>
            </a:pPr>
            <a:r>
              <a:rPr lang="en-GB" altLang="en-US" dirty="0"/>
              <a:t>Ensure safe access to and from workplace</a:t>
            </a:r>
          </a:p>
          <a:p>
            <a:pPr eaLnBrk="1" hangingPunct="1">
              <a:spcBef>
                <a:spcPct val="50000"/>
              </a:spcBef>
            </a:pPr>
            <a:r>
              <a:rPr lang="en-GB" altLang="en-US" dirty="0"/>
              <a:t>Provide information on health and safety</a:t>
            </a:r>
          </a:p>
          <a:p>
            <a:pPr eaLnBrk="1" hangingPunct="1">
              <a:spcBef>
                <a:spcPct val="50000"/>
              </a:spcBef>
            </a:pPr>
            <a:r>
              <a:rPr lang="en-GB" altLang="en-US" dirty="0"/>
              <a:t>Provide health and safety training</a:t>
            </a:r>
          </a:p>
          <a:p>
            <a:pPr eaLnBrk="1" hangingPunct="1">
              <a:spcBef>
                <a:spcPct val="50000"/>
              </a:spcBef>
            </a:pPr>
            <a:r>
              <a:rPr lang="en-GB" altLang="en-US" dirty="0"/>
              <a:t>Undertake risk assessment for all hazards</a:t>
            </a:r>
          </a:p>
          <a:p>
            <a:pPr eaLnBrk="1" hangingPunct="1">
              <a:spcBef>
                <a:spcPct val="50000"/>
              </a:spcBef>
            </a:pPr>
            <a:endParaRPr lang="en-GB" altLang="en-US" dirty="0"/>
          </a:p>
          <a:p>
            <a:pPr eaLnBrk="1" hangingPunct="1">
              <a:spcBef>
                <a:spcPct val="50000"/>
              </a:spcBef>
              <a:buFontTx/>
              <a:buNone/>
            </a:pPr>
            <a:r>
              <a:rPr lang="en-GB" altLang="en-US" b="1" u="sng" dirty="0"/>
              <a:t>Employees/You Must</a:t>
            </a:r>
            <a:r>
              <a:rPr lang="en-GB" altLang="en-US" b="1" dirty="0"/>
              <a:t>:</a:t>
            </a:r>
          </a:p>
          <a:p>
            <a:pPr eaLnBrk="1" hangingPunct="1">
              <a:spcBef>
                <a:spcPct val="50000"/>
              </a:spcBef>
            </a:pPr>
            <a:r>
              <a:rPr lang="en-GB" altLang="en-US" dirty="0"/>
              <a:t>Take reasonable care for their own safety and that of others.</a:t>
            </a:r>
          </a:p>
          <a:p>
            <a:pPr eaLnBrk="1" hangingPunct="1">
              <a:spcBef>
                <a:spcPct val="50000"/>
              </a:spcBef>
            </a:pPr>
            <a:r>
              <a:rPr lang="en-GB" altLang="en-US" dirty="0"/>
              <a:t>Co-operate with the employer in respect of health and safety matters</a:t>
            </a:r>
          </a:p>
          <a:p>
            <a:pPr eaLnBrk="1" hangingPunct="1">
              <a:spcBef>
                <a:spcPct val="50000"/>
              </a:spcBef>
            </a:pPr>
            <a:r>
              <a:rPr lang="en-GB" altLang="en-US" dirty="0"/>
              <a:t>Not intentionally damage any health and safety equipment or materials provided by employer</a:t>
            </a:r>
          </a:p>
        </p:txBody>
      </p:sp>
      <p:pic>
        <p:nvPicPr>
          <p:cNvPr id="3" name="Picture 2">
            <a:extLst>
              <a:ext uri="{FF2B5EF4-FFF2-40B4-BE49-F238E27FC236}">
                <a16:creationId xmlns:a16="http://schemas.microsoft.com/office/drawing/2014/main" id="{D3D27CC9-350F-4A53-B278-1BF53EB6E8D1}"/>
              </a:ext>
            </a:extLst>
          </p:cNvPr>
          <p:cNvPicPr>
            <a:picLocks noChangeAspect="1"/>
          </p:cNvPicPr>
          <p:nvPr/>
        </p:nvPicPr>
        <p:blipFill>
          <a:blip r:embed="rId3"/>
          <a:stretch>
            <a:fillRect/>
          </a:stretch>
        </p:blipFill>
        <p:spPr>
          <a:xfrm>
            <a:off x="9152801" y="1690279"/>
            <a:ext cx="2324100" cy="1962150"/>
          </a:xfrm>
          <a:prstGeom prst="rect">
            <a:avLst/>
          </a:prstGeom>
        </p:spPr>
      </p:pic>
    </p:spTree>
    <p:extLst>
      <p:ext uri="{BB962C8B-B14F-4D97-AF65-F5344CB8AC3E}">
        <p14:creationId xmlns:p14="http://schemas.microsoft.com/office/powerpoint/2010/main" val="666905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D23A0CE7-0CF4-49B8-9061-F1D627FBAD42}"/>
              </a:ext>
            </a:extLst>
          </p:cNvPr>
          <p:cNvSpPr txBox="1"/>
          <p:nvPr/>
        </p:nvSpPr>
        <p:spPr>
          <a:xfrm>
            <a:off x="2044142" y="543202"/>
            <a:ext cx="9788218" cy="1046440"/>
          </a:xfrm>
          <a:prstGeom prst="rect">
            <a:avLst/>
          </a:prstGeom>
          <a:noFill/>
        </p:spPr>
        <p:txBody>
          <a:bodyPr wrap="square">
            <a:spAutoFit/>
          </a:bodyPr>
          <a:lstStyle/>
          <a:p>
            <a:pPr algn="ctr" eaLnBrk="1" hangingPunct="1">
              <a:spcBef>
                <a:spcPct val="50000"/>
              </a:spcBef>
              <a:buFontTx/>
              <a:buNone/>
            </a:pPr>
            <a:r>
              <a:rPr lang="en-GB" altLang="en-US" sz="3200" u="sng" dirty="0"/>
              <a:t>Manual Handling Operations Regulations 1992 </a:t>
            </a:r>
          </a:p>
          <a:p>
            <a:pPr algn="ctr" eaLnBrk="1" hangingPunct="1">
              <a:spcBef>
                <a:spcPct val="50000"/>
              </a:spcBef>
              <a:buFontTx/>
              <a:buNone/>
            </a:pPr>
            <a:r>
              <a:rPr lang="en-GB" altLang="en-US" sz="2000" u="sng" dirty="0"/>
              <a:t>(Amended 2002)</a:t>
            </a:r>
          </a:p>
        </p:txBody>
      </p:sp>
      <p:sp>
        <p:nvSpPr>
          <p:cNvPr id="7" name="TextBox 6">
            <a:extLst>
              <a:ext uri="{FF2B5EF4-FFF2-40B4-BE49-F238E27FC236}">
                <a16:creationId xmlns:a16="http://schemas.microsoft.com/office/drawing/2014/main" id="{0A2F1DAC-EE2B-4B2A-9B1F-38F645694D39}"/>
              </a:ext>
            </a:extLst>
          </p:cNvPr>
          <p:cNvSpPr txBox="1"/>
          <p:nvPr/>
        </p:nvSpPr>
        <p:spPr>
          <a:xfrm>
            <a:off x="627515" y="1570403"/>
            <a:ext cx="10936970" cy="4939814"/>
          </a:xfrm>
          <a:prstGeom prst="rect">
            <a:avLst/>
          </a:prstGeom>
          <a:noFill/>
        </p:spPr>
        <p:txBody>
          <a:bodyPr wrap="square">
            <a:spAutoFit/>
          </a:bodyPr>
          <a:lstStyle/>
          <a:p>
            <a:pPr eaLnBrk="1" hangingPunct="1">
              <a:spcBef>
                <a:spcPct val="50000"/>
              </a:spcBef>
              <a:buFontTx/>
              <a:buNone/>
            </a:pPr>
            <a:r>
              <a:rPr lang="en-GB" altLang="en-US" b="1" u="sng" dirty="0"/>
              <a:t>Employer/Us Duties</a:t>
            </a:r>
          </a:p>
          <a:p>
            <a:pPr eaLnBrk="1" hangingPunct="1">
              <a:spcBef>
                <a:spcPct val="50000"/>
              </a:spcBef>
              <a:buFontTx/>
              <a:buNone/>
            </a:pPr>
            <a:r>
              <a:rPr lang="en-GB" altLang="en-US" dirty="0"/>
              <a:t>Employers must avoid all hazardous manual handling activity where it is reasonably practicable to do so. </a:t>
            </a:r>
          </a:p>
          <a:p>
            <a:pPr eaLnBrk="1" hangingPunct="1">
              <a:spcBef>
                <a:spcPct val="50000"/>
              </a:spcBef>
            </a:pPr>
            <a:r>
              <a:rPr lang="en-GB" altLang="en-US" dirty="0"/>
              <a:t>Avoid</a:t>
            </a:r>
          </a:p>
          <a:p>
            <a:pPr eaLnBrk="1" hangingPunct="1">
              <a:spcBef>
                <a:spcPct val="50000"/>
              </a:spcBef>
            </a:pPr>
            <a:r>
              <a:rPr lang="en-GB" altLang="en-US" dirty="0"/>
              <a:t>Assess</a:t>
            </a:r>
          </a:p>
          <a:p>
            <a:pPr eaLnBrk="1" hangingPunct="1">
              <a:spcBef>
                <a:spcPct val="50000"/>
              </a:spcBef>
            </a:pPr>
            <a:r>
              <a:rPr lang="en-GB" altLang="en-US" dirty="0"/>
              <a:t>Reduce</a:t>
            </a:r>
          </a:p>
          <a:p>
            <a:pPr eaLnBrk="1" hangingPunct="1">
              <a:spcBef>
                <a:spcPct val="50000"/>
              </a:spcBef>
            </a:pPr>
            <a:r>
              <a:rPr lang="en-GB" altLang="en-US" dirty="0"/>
              <a:t>Use mechanical equipment and an ergonomic approach</a:t>
            </a:r>
          </a:p>
          <a:p>
            <a:pPr eaLnBrk="1" hangingPunct="1">
              <a:spcBef>
                <a:spcPct val="50000"/>
              </a:spcBef>
              <a:buFontTx/>
              <a:buNone/>
            </a:pPr>
            <a:r>
              <a:rPr lang="en-GB" altLang="en-US" b="1" u="sng" dirty="0"/>
              <a:t>Employee/You Must</a:t>
            </a:r>
          </a:p>
          <a:p>
            <a:pPr eaLnBrk="1" hangingPunct="1">
              <a:spcBef>
                <a:spcPct val="50000"/>
              </a:spcBef>
            </a:pPr>
            <a:r>
              <a:rPr lang="en-GB" altLang="en-US" dirty="0"/>
              <a:t>Co-operate in assessments</a:t>
            </a:r>
          </a:p>
          <a:p>
            <a:pPr eaLnBrk="1" hangingPunct="1">
              <a:spcBef>
                <a:spcPct val="50000"/>
              </a:spcBef>
            </a:pPr>
            <a:r>
              <a:rPr lang="en-GB" altLang="en-US" dirty="0"/>
              <a:t>Follow safe systems</a:t>
            </a:r>
          </a:p>
          <a:p>
            <a:pPr eaLnBrk="1" hangingPunct="1">
              <a:spcBef>
                <a:spcPct val="50000"/>
              </a:spcBef>
            </a:pPr>
            <a:r>
              <a:rPr lang="en-GB" altLang="en-US" dirty="0"/>
              <a:t>Use equipment provided</a:t>
            </a:r>
          </a:p>
          <a:p>
            <a:pPr eaLnBrk="1" hangingPunct="1">
              <a:spcBef>
                <a:spcPct val="50000"/>
              </a:spcBef>
            </a:pPr>
            <a:r>
              <a:rPr lang="en-GB" altLang="en-US" dirty="0"/>
              <a:t>Report defects &amp; unsafe practice </a:t>
            </a:r>
          </a:p>
          <a:p>
            <a:pPr eaLnBrk="1" hangingPunct="1">
              <a:spcBef>
                <a:spcPct val="50000"/>
              </a:spcBef>
            </a:pPr>
            <a:r>
              <a:rPr lang="en-GB" altLang="en-US" dirty="0"/>
              <a:t>Participate in training</a:t>
            </a:r>
            <a:endParaRPr lang="en-GB" dirty="0"/>
          </a:p>
        </p:txBody>
      </p:sp>
      <p:pic>
        <p:nvPicPr>
          <p:cNvPr id="4" name="Picture 3">
            <a:extLst>
              <a:ext uri="{FF2B5EF4-FFF2-40B4-BE49-F238E27FC236}">
                <a16:creationId xmlns:a16="http://schemas.microsoft.com/office/drawing/2014/main" id="{0174491F-FAAD-49A6-A93A-004D4B1C2E1E}"/>
              </a:ext>
            </a:extLst>
          </p:cNvPr>
          <p:cNvPicPr>
            <a:picLocks noChangeAspect="1"/>
          </p:cNvPicPr>
          <p:nvPr/>
        </p:nvPicPr>
        <p:blipFill>
          <a:blip r:embed="rId3"/>
          <a:stretch>
            <a:fillRect/>
          </a:stretch>
        </p:blipFill>
        <p:spPr>
          <a:xfrm>
            <a:off x="6400800" y="2974065"/>
            <a:ext cx="5137718" cy="3150656"/>
          </a:xfrm>
          <a:prstGeom prst="rect">
            <a:avLst/>
          </a:prstGeom>
        </p:spPr>
      </p:pic>
    </p:spTree>
    <p:extLst>
      <p:ext uri="{BB962C8B-B14F-4D97-AF65-F5344CB8AC3E}">
        <p14:creationId xmlns:p14="http://schemas.microsoft.com/office/powerpoint/2010/main" val="3305553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10" name="TextBox 9">
            <a:extLst>
              <a:ext uri="{FF2B5EF4-FFF2-40B4-BE49-F238E27FC236}">
                <a16:creationId xmlns:a16="http://schemas.microsoft.com/office/drawing/2014/main" id="{D97C375E-5760-4A87-ABCA-D561754BBB07}"/>
              </a:ext>
            </a:extLst>
          </p:cNvPr>
          <p:cNvSpPr txBox="1"/>
          <p:nvPr/>
        </p:nvSpPr>
        <p:spPr>
          <a:xfrm>
            <a:off x="2413271" y="493185"/>
            <a:ext cx="9140355" cy="954107"/>
          </a:xfrm>
          <a:prstGeom prst="rect">
            <a:avLst/>
          </a:prstGeom>
          <a:noFill/>
        </p:spPr>
        <p:txBody>
          <a:bodyPr wrap="square">
            <a:spAutoFit/>
          </a:bodyPr>
          <a:lstStyle/>
          <a:p>
            <a:pPr eaLnBrk="1" hangingPunct="1">
              <a:spcBef>
                <a:spcPct val="50000"/>
              </a:spcBef>
              <a:buFontTx/>
              <a:buNone/>
            </a:pPr>
            <a:r>
              <a:rPr lang="en-GB" altLang="en-US" sz="2800" u="sng" dirty="0"/>
              <a:t>Lifting Operations and Lifting Equipment Regulations(LOLER) 1998 </a:t>
            </a:r>
          </a:p>
        </p:txBody>
      </p:sp>
      <p:pic>
        <p:nvPicPr>
          <p:cNvPr id="7" name="Picture 6">
            <a:extLst>
              <a:ext uri="{FF2B5EF4-FFF2-40B4-BE49-F238E27FC236}">
                <a16:creationId xmlns:a16="http://schemas.microsoft.com/office/drawing/2014/main" id="{44544074-6A6C-4AB7-9E83-8F5925F4EDC8}"/>
              </a:ext>
            </a:extLst>
          </p:cNvPr>
          <p:cNvPicPr>
            <a:picLocks noChangeAspect="1"/>
          </p:cNvPicPr>
          <p:nvPr/>
        </p:nvPicPr>
        <p:blipFill rotWithShape="1">
          <a:blip r:embed="rId3"/>
          <a:srcRect l="3603" t="30270" r="7721" b="32973"/>
          <a:stretch/>
        </p:blipFill>
        <p:spPr>
          <a:xfrm rot="16200000">
            <a:off x="8629454" y="3534476"/>
            <a:ext cx="5249358" cy="1025727"/>
          </a:xfrm>
          <a:prstGeom prst="rect">
            <a:avLst/>
          </a:prstGeom>
        </p:spPr>
      </p:pic>
      <p:sp>
        <p:nvSpPr>
          <p:cNvPr id="13" name="TextBox 12">
            <a:extLst>
              <a:ext uri="{FF2B5EF4-FFF2-40B4-BE49-F238E27FC236}">
                <a16:creationId xmlns:a16="http://schemas.microsoft.com/office/drawing/2014/main" id="{2D3897B3-7B2A-40DB-8211-235020D49D1E}"/>
              </a:ext>
            </a:extLst>
          </p:cNvPr>
          <p:cNvSpPr txBox="1"/>
          <p:nvPr/>
        </p:nvSpPr>
        <p:spPr>
          <a:xfrm>
            <a:off x="638374" y="1570403"/>
            <a:ext cx="9004747" cy="4524315"/>
          </a:xfrm>
          <a:prstGeom prst="rect">
            <a:avLst/>
          </a:prstGeom>
          <a:noFill/>
        </p:spPr>
        <p:txBody>
          <a:bodyPr wrap="square">
            <a:spAutoFit/>
          </a:bodyPr>
          <a:lstStyle/>
          <a:p>
            <a:pPr eaLnBrk="1" hangingPunct="1">
              <a:spcBef>
                <a:spcPct val="50000"/>
              </a:spcBef>
              <a:buFontTx/>
              <a:buNone/>
            </a:pPr>
            <a:r>
              <a:rPr lang="en-GB" altLang="en-US" dirty="0"/>
              <a:t>L.O.L.E.R covers risk to health and safety from lifting equipment </a:t>
            </a:r>
          </a:p>
          <a:p>
            <a:pPr eaLnBrk="1" hangingPunct="1">
              <a:spcBef>
                <a:spcPct val="50000"/>
              </a:spcBef>
              <a:buFontTx/>
              <a:buNone/>
            </a:pPr>
            <a:r>
              <a:rPr lang="en-GB" altLang="en-US" dirty="0"/>
              <a:t>provided for use at work. </a:t>
            </a:r>
          </a:p>
          <a:p>
            <a:pPr eaLnBrk="1" hangingPunct="1">
              <a:spcBef>
                <a:spcPct val="50000"/>
              </a:spcBef>
              <a:buFontTx/>
              <a:buNone/>
            </a:pPr>
            <a:r>
              <a:rPr lang="en-GB" altLang="en-US" dirty="0"/>
              <a:t>L.O.L.E.R requires that equipment is:</a:t>
            </a:r>
          </a:p>
          <a:p>
            <a:pPr eaLnBrk="1" hangingPunct="1">
              <a:spcBef>
                <a:spcPct val="50000"/>
              </a:spcBef>
            </a:pPr>
            <a:r>
              <a:rPr lang="en-GB" altLang="en-US" dirty="0"/>
              <a:t>Strong and stable enough for the intended load</a:t>
            </a:r>
          </a:p>
          <a:p>
            <a:pPr eaLnBrk="1" hangingPunct="1">
              <a:spcBef>
                <a:spcPct val="50000"/>
              </a:spcBef>
            </a:pPr>
            <a:r>
              <a:rPr lang="en-GB" altLang="en-US" dirty="0"/>
              <a:t>Marked to indicate safe working load</a:t>
            </a:r>
          </a:p>
          <a:p>
            <a:pPr eaLnBrk="1" hangingPunct="1">
              <a:spcBef>
                <a:spcPct val="50000"/>
              </a:spcBef>
            </a:pPr>
            <a:r>
              <a:rPr lang="en-GB" altLang="en-US" dirty="0"/>
              <a:t>Used safely, the equipment's use should be organised, planned and</a:t>
            </a:r>
          </a:p>
          <a:p>
            <a:pPr eaLnBrk="1" hangingPunct="1">
              <a:spcBef>
                <a:spcPct val="50000"/>
              </a:spcBef>
              <a:buFontTx/>
              <a:buNone/>
            </a:pPr>
            <a:r>
              <a:rPr lang="en-GB" altLang="en-US" dirty="0"/>
              <a:t>executed by competent people, Subject to ongoing examination and inspection by competent people.</a:t>
            </a:r>
          </a:p>
          <a:p>
            <a:pPr eaLnBrk="1" hangingPunct="1">
              <a:spcBef>
                <a:spcPct val="50000"/>
              </a:spcBef>
              <a:buFontTx/>
              <a:buNone/>
            </a:pPr>
            <a:r>
              <a:rPr lang="en-GB" altLang="en-US" sz="2400" dirty="0"/>
              <a:t>ALL Hoists, slings and bath hoists are covered by the regulations. </a:t>
            </a:r>
          </a:p>
          <a:p>
            <a:pPr eaLnBrk="1" hangingPunct="1">
              <a:spcBef>
                <a:spcPct val="50000"/>
              </a:spcBef>
              <a:buFontTx/>
              <a:buNone/>
            </a:pPr>
            <a:r>
              <a:rPr lang="en-GB" altLang="en-US" dirty="0"/>
              <a:t>LOLER states that lifting equipment must be examined by a competent</a:t>
            </a:r>
          </a:p>
          <a:p>
            <a:pPr eaLnBrk="1" hangingPunct="1">
              <a:spcBef>
                <a:spcPct val="50000"/>
              </a:spcBef>
              <a:buFontTx/>
              <a:buNone/>
            </a:pPr>
            <a:r>
              <a:rPr lang="en-GB" altLang="en-US" dirty="0"/>
              <a:t> person every six months.</a:t>
            </a:r>
          </a:p>
        </p:txBody>
      </p:sp>
    </p:spTree>
    <p:extLst>
      <p:ext uri="{BB962C8B-B14F-4D97-AF65-F5344CB8AC3E}">
        <p14:creationId xmlns:p14="http://schemas.microsoft.com/office/powerpoint/2010/main" val="2518464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C502FE84-C04D-4829-B09E-7A59F92168BF}"/>
              </a:ext>
            </a:extLst>
          </p:cNvPr>
          <p:cNvSpPr txBox="1"/>
          <p:nvPr/>
        </p:nvSpPr>
        <p:spPr>
          <a:xfrm>
            <a:off x="3049089" y="619345"/>
            <a:ext cx="7636328" cy="523220"/>
          </a:xfrm>
          <a:prstGeom prst="rect">
            <a:avLst/>
          </a:prstGeom>
          <a:noFill/>
        </p:spPr>
        <p:txBody>
          <a:bodyPr wrap="square">
            <a:spAutoFit/>
          </a:bodyPr>
          <a:lstStyle/>
          <a:p>
            <a:pPr algn="ctr" eaLnBrk="1" hangingPunct="1">
              <a:spcBef>
                <a:spcPct val="50000"/>
              </a:spcBef>
              <a:buFontTx/>
              <a:buNone/>
            </a:pPr>
            <a:r>
              <a:rPr lang="en-GB" altLang="en-US" sz="2800" u="sng" dirty="0">
                <a:latin typeface="Calibri" panose="020F0502020204030204" pitchFamily="34" charset="0"/>
              </a:rPr>
              <a:t>Spinal Homecare Moving and Handling Policy</a:t>
            </a:r>
          </a:p>
        </p:txBody>
      </p:sp>
      <p:sp>
        <p:nvSpPr>
          <p:cNvPr id="10" name="TextBox 9">
            <a:extLst>
              <a:ext uri="{FF2B5EF4-FFF2-40B4-BE49-F238E27FC236}">
                <a16:creationId xmlns:a16="http://schemas.microsoft.com/office/drawing/2014/main" id="{1003F0B3-E6C7-4447-84C7-791D80407C72}"/>
              </a:ext>
            </a:extLst>
          </p:cNvPr>
          <p:cNvSpPr txBox="1"/>
          <p:nvPr/>
        </p:nvSpPr>
        <p:spPr>
          <a:xfrm>
            <a:off x="623659" y="1886497"/>
            <a:ext cx="11002284" cy="4154984"/>
          </a:xfrm>
          <a:prstGeom prst="rect">
            <a:avLst/>
          </a:prstGeom>
          <a:noFill/>
        </p:spPr>
        <p:txBody>
          <a:bodyPr wrap="square">
            <a:spAutoFit/>
          </a:bodyPr>
          <a:lstStyle/>
          <a:p>
            <a:pPr eaLnBrk="1" hangingPunct="1">
              <a:spcBef>
                <a:spcPct val="0"/>
              </a:spcBef>
              <a:buFontTx/>
              <a:buNone/>
            </a:pPr>
            <a:r>
              <a:rPr lang="en-GB" altLang="en-US" sz="2400" u="sng" dirty="0">
                <a:latin typeface="Calibri" panose="020F0502020204030204" pitchFamily="34" charset="0"/>
                <a:cs typeface="Times New Roman" panose="02020603050405020304" pitchFamily="18" charset="0"/>
              </a:rPr>
              <a:t>OUR POLICY </a:t>
            </a:r>
          </a:p>
          <a:p>
            <a:pPr eaLnBrk="1" hangingPunct="1">
              <a:spcBef>
                <a:spcPct val="0"/>
              </a:spcBef>
              <a:buFontTx/>
              <a:buNone/>
            </a:pPr>
            <a:r>
              <a:rPr lang="en-GB" altLang="en-US" sz="2400" dirty="0">
                <a:latin typeface="Calibri" panose="020F0502020204030204" pitchFamily="34" charset="0"/>
                <a:cs typeface="Times New Roman" panose="02020603050405020304" pitchFamily="18" charset="0"/>
              </a:rPr>
              <a:t>-Any moving and handling will only be undertaken following approved training. </a:t>
            </a:r>
          </a:p>
          <a:p>
            <a:pPr eaLnBrk="1" hangingPunct="1">
              <a:spcBef>
                <a:spcPct val="0"/>
              </a:spcBef>
              <a:buFontTx/>
              <a:buNone/>
            </a:pPr>
            <a:r>
              <a:rPr lang="en-GB" altLang="en-US" sz="2400" dirty="0">
                <a:latin typeface="Calibri" panose="020F0502020204030204" pitchFamily="34" charset="0"/>
                <a:cs typeface="Times New Roman" panose="02020603050405020304" pitchFamily="18" charset="0"/>
              </a:rPr>
              <a:t>-All staff will receive annual training update on moving and handling and the use of        equipment. </a:t>
            </a:r>
          </a:p>
          <a:p>
            <a:pPr eaLnBrk="1" hangingPunct="1">
              <a:spcBef>
                <a:spcPct val="0"/>
              </a:spcBef>
              <a:buFontTx/>
              <a:buNone/>
            </a:pPr>
            <a:r>
              <a:rPr lang="en-GB" altLang="en-US" sz="2400" dirty="0">
                <a:latin typeface="Calibri" panose="020F0502020204030204" pitchFamily="34" charset="0"/>
                <a:cs typeface="Times New Roman" panose="02020603050405020304" pitchFamily="18" charset="0"/>
              </a:rPr>
              <a:t>-All moving and handling equipment in a client’s home will be subject to risk assessments by a Manager prior to initial use and at the six monthly service review. </a:t>
            </a:r>
          </a:p>
          <a:p>
            <a:pPr eaLnBrk="1" hangingPunct="1">
              <a:spcBef>
                <a:spcPct val="0"/>
              </a:spcBef>
              <a:buFontTx/>
              <a:buNone/>
            </a:pPr>
            <a:r>
              <a:rPr lang="en-GB" altLang="en-US" sz="2400" dirty="0">
                <a:latin typeface="Calibri" panose="020F0502020204030204" pitchFamily="34" charset="0"/>
                <a:cs typeface="Times New Roman" panose="02020603050405020304" pitchFamily="18" charset="0"/>
              </a:rPr>
              <a:t>-Any equipment found unsuitable will not be used and reported in writing to the supplying agency using DOC 063 Reporting of Unsuitable Equipment.  </a:t>
            </a:r>
          </a:p>
          <a:p>
            <a:pPr eaLnBrk="1" hangingPunct="1">
              <a:spcBef>
                <a:spcPct val="0"/>
              </a:spcBef>
              <a:buFontTx/>
              <a:buNone/>
            </a:pPr>
            <a:r>
              <a:rPr lang="en-GB" altLang="en-US" sz="2400" dirty="0">
                <a:latin typeface="Calibri" panose="020F0502020204030204" pitchFamily="34" charset="0"/>
                <a:cs typeface="Times New Roman" panose="02020603050405020304" pitchFamily="18" charset="0"/>
              </a:rPr>
              <a:t>-This policy should be used in conjunction with Spinal Homecare’s Health and Safety Policy (POL015) .</a:t>
            </a:r>
          </a:p>
          <a:p>
            <a:pPr eaLnBrk="1" hangingPunct="1">
              <a:spcBef>
                <a:spcPct val="0"/>
              </a:spcBef>
              <a:buFontTx/>
              <a:buNone/>
            </a:pPr>
            <a:r>
              <a:rPr lang="en-GB" altLang="en-US" sz="2400" dirty="0">
                <a:latin typeface="Calibri" panose="020F0502020204030204" pitchFamily="34" charset="0"/>
                <a:cs typeface="Times New Roman" panose="02020603050405020304" pitchFamily="18" charset="0"/>
              </a:rPr>
              <a:t>This policy can be found on our website please read it.</a:t>
            </a:r>
          </a:p>
        </p:txBody>
      </p:sp>
    </p:spTree>
    <p:extLst>
      <p:ext uri="{BB962C8B-B14F-4D97-AF65-F5344CB8AC3E}">
        <p14:creationId xmlns:p14="http://schemas.microsoft.com/office/powerpoint/2010/main" val="1952526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sp>
        <p:nvSpPr>
          <p:cNvPr id="5" name="TextBox 4">
            <a:extLst>
              <a:ext uri="{FF2B5EF4-FFF2-40B4-BE49-F238E27FC236}">
                <a16:creationId xmlns:a16="http://schemas.microsoft.com/office/drawing/2014/main" id="{692AD025-2DA0-4219-ABBD-BEAC81F2BAA0}"/>
              </a:ext>
            </a:extLst>
          </p:cNvPr>
          <p:cNvSpPr txBox="1"/>
          <p:nvPr/>
        </p:nvSpPr>
        <p:spPr>
          <a:xfrm>
            <a:off x="880900" y="1545772"/>
            <a:ext cx="10711543" cy="3462486"/>
          </a:xfrm>
          <a:prstGeom prst="rect">
            <a:avLst/>
          </a:prstGeom>
          <a:noFill/>
        </p:spPr>
        <p:txBody>
          <a:bodyPr wrap="square">
            <a:spAutoFit/>
          </a:bodyPr>
          <a:lstStyle/>
          <a:p>
            <a:pPr algn="ctr" eaLnBrk="1" hangingPunct="1">
              <a:spcBef>
                <a:spcPct val="50000"/>
              </a:spcBef>
              <a:buFontTx/>
              <a:buNone/>
            </a:pPr>
            <a:r>
              <a:rPr lang="en-GB" altLang="en-US" sz="3600" dirty="0"/>
              <a:t>Spinal Homecare take seriously our responsibility in fulfilling our legal obligations and also in ensuring that our staff and clients do not sustain any injury as a result of any manual handling activity.</a:t>
            </a:r>
          </a:p>
          <a:p>
            <a:pPr algn="ctr" eaLnBrk="1" hangingPunct="1">
              <a:spcBef>
                <a:spcPct val="50000"/>
              </a:spcBef>
              <a:buFontTx/>
              <a:buNone/>
            </a:pPr>
            <a:endParaRPr lang="en-GB" altLang="en-US" sz="3200" dirty="0">
              <a:latin typeface="Comic Sans MS" panose="030F0702030302020204" pitchFamily="66" charset="0"/>
            </a:endParaRPr>
          </a:p>
          <a:p>
            <a:pPr eaLnBrk="1" hangingPunct="1">
              <a:spcBef>
                <a:spcPct val="50000"/>
              </a:spcBef>
              <a:buFontTx/>
              <a:buNone/>
            </a:pPr>
            <a:endParaRPr lang="en-GB" altLang="en-US" dirty="0">
              <a:latin typeface="Comic Sans MS" panose="030F0702030302020204" pitchFamily="66" charset="0"/>
            </a:endParaRPr>
          </a:p>
        </p:txBody>
      </p:sp>
      <p:pic>
        <p:nvPicPr>
          <p:cNvPr id="2050" name="Picture 2" descr="Image result for 0. 5 million Work-related musculoskeletal disorder cases (new or longstanding) in 2018/19 Source: Estimates based on self-reports from the Labour Force Survey, people who worked in the last 12 months">
            <a:extLst>
              <a:ext uri="{FF2B5EF4-FFF2-40B4-BE49-F238E27FC236}">
                <a16:creationId xmlns:a16="http://schemas.microsoft.com/office/drawing/2014/main" id="{10CAE4B3-86B7-47C7-A0E1-954609FDC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3311" y="3755278"/>
            <a:ext cx="2913831" cy="2385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2C9F9D-7ED6-432A-90CD-3EADA3D50CD7}"/>
              </a:ext>
            </a:extLst>
          </p:cNvPr>
          <p:cNvSpPr txBox="1"/>
          <p:nvPr/>
        </p:nvSpPr>
        <p:spPr>
          <a:xfrm>
            <a:off x="8605961" y="6040967"/>
            <a:ext cx="2913831" cy="400110"/>
          </a:xfrm>
          <a:prstGeom prst="rect">
            <a:avLst/>
          </a:prstGeom>
          <a:noFill/>
        </p:spPr>
        <p:txBody>
          <a:bodyPr wrap="square" rtlCol="0">
            <a:spAutoFit/>
          </a:bodyPr>
          <a:lstStyle/>
          <a:p>
            <a:r>
              <a:rPr lang="en-GB" sz="1000" dirty="0"/>
              <a:t>https://www.hse.gov.uk/statistics/overall/hssh1819.pdf</a:t>
            </a:r>
          </a:p>
        </p:txBody>
      </p:sp>
    </p:spTree>
    <p:extLst>
      <p:ext uri="{BB962C8B-B14F-4D97-AF65-F5344CB8AC3E}">
        <p14:creationId xmlns:p14="http://schemas.microsoft.com/office/powerpoint/2010/main" val="2989306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DCC06-5B6F-4917-80DC-57C52BB7ED6D}"/>
              </a:ext>
            </a:extLst>
          </p:cNvPr>
          <p:cNvSpPr/>
          <p:nvPr/>
        </p:nvSpPr>
        <p:spPr>
          <a:xfrm>
            <a:off x="216976" y="185980"/>
            <a:ext cx="11763214" cy="6555783"/>
          </a:xfrm>
          <a:prstGeom prst="rect">
            <a:avLst/>
          </a:prstGeom>
          <a:noFill/>
          <a:ln>
            <a:solidFill>
              <a:schemeClr val="accent5">
                <a:lumMod val="60000"/>
                <a:lumOff val="4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CD730E0-7FA8-470A-82FB-F2E342B3F5A7}"/>
              </a:ext>
            </a:extLst>
          </p:cNvPr>
          <p:cNvPicPr>
            <a:picLocks noChangeAspect="1"/>
          </p:cNvPicPr>
          <p:nvPr/>
        </p:nvPicPr>
        <p:blipFill>
          <a:blip r:embed="rId2"/>
          <a:stretch>
            <a:fillRect/>
          </a:stretch>
        </p:blipFill>
        <p:spPr>
          <a:xfrm>
            <a:off x="715099" y="619345"/>
            <a:ext cx="1329043" cy="951058"/>
          </a:xfrm>
          <a:prstGeom prst="rect">
            <a:avLst/>
          </a:prstGeom>
        </p:spPr>
      </p:pic>
      <p:pic>
        <p:nvPicPr>
          <p:cNvPr id="7" name="Picture 6">
            <a:extLst>
              <a:ext uri="{FF2B5EF4-FFF2-40B4-BE49-F238E27FC236}">
                <a16:creationId xmlns:a16="http://schemas.microsoft.com/office/drawing/2014/main" id="{2971A3FE-8CAC-4F73-B65C-70156D98BFD4}"/>
              </a:ext>
            </a:extLst>
          </p:cNvPr>
          <p:cNvPicPr>
            <a:picLocks noChangeAspect="1"/>
          </p:cNvPicPr>
          <p:nvPr/>
        </p:nvPicPr>
        <p:blipFill>
          <a:blip r:embed="rId3"/>
          <a:stretch>
            <a:fillRect/>
          </a:stretch>
        </p:blipFill>
        <p:spPr>
          <a:xfrm>
            <a:off x="3727780" y="945509"/>
            <a:ext cx="1286367" cy="1249788"/>
          </a:xfrm>
          <a:prstGeom prst="rect">
            <a:avLst/>
          </a:prstGeom>
        </p:spPr>
      </p:pic>
      <p:pic>
        <p:nvPicPr>
          <p:cNvPr id="10" name="Picture 9">
            <a:extLst>
              <a:ext uri="{FF2B5EF4-FFF2-40B4-BE49-F238E27FC236}">
                <a16:creationId xmlns:a16="http://schemas.microsoft.com/office/drawing/2014/main" id="{978AA8AA-97AB-471F-886C-71903F91A259}"/>
              </a:ext>
            </a:extLst>
          </p:cNvPr>
          <p:cNvPicPr>
            <a:picLocks noChangeAspect="1"/>
          </p:cNvPicPr>
          <p:nvPr/>
        </p:nvPicPr>
        <p:blipFill>
          <a:blip r:embed="rId4"/>
          <a:stretch>
            <a:fillRect/>
          </a:stretch>
        </p:blipFill>
        <p:spPr>
          <a:xfrm>
            <a:off x="3727779" y="2954826"/>
            <a:ext cx="1286367" cy="1249788"/>
          </a:xfrm>
          <a:prstGeom prst="rect">
            <a:avLst/>
          </a:prstGeom>
        </p:spPr>
      </p:pic>
      <p:pic>
        <p:nvPicPr>
          <p:cNvPr id="11" name="Picture 10">
            <a:extLst>
              <a:ext uri="{FF2B5EF4-FFF2-40B4-BE49-F238E27FC236}">
                <a16:creationId xmlns:a16="http://schemas.microsoft.com/office/drawing/2014/main" id="{33DC45D2-BAA6-4E6D-A4F3-6867BEF9D134}"/>
              </a:ext>
            </a:extLst>
          </p:cNvPr>
          <p:cNvPicPr>
            <a:picLocks noChangeAspect="1"/>
          </p:cNvPicPr>
          <p:nvPr/>
        </p:nvPicPr>
        <p:blipFill>
          <a:blip r:embed="rId4"/>
          <a:stretch>
            <a:fillRect/>
          </a:stretch>
        </p:blipFill>
        <p:spPr>
          <a:xfrm>
            <a:off x="3727778" y="5073662"/>
            <a:ext cx="1286367" cy="1249788"/>
          </a:xfrm>
          <a:prstGeom prst="rect">
            <a:avLst/>
          </a:prstGeom>
        </p:spPr>
      </p:pic>
      <p:sp>
        <p:nvSpPr>
          <p:cNvPr id="12" name="TextBox 11">
            <a:extLst>
              <a:ext uri="{FF2B5EF4-FFF2-40B4-BE49-F238E27FC236}">
                <a16:creationId xmlns:a16="http://schemas.microsoft.com/office/drawing/2014/main" id="{E48B636C-4D80-4D14-A0D0-B6377F80225A}"/>
              </a:ext>
            </a:extLst>
          </p:cNvPr>
          <p:cNvSpPr txBox="1"/>
          <p:nvPr/>
        </p:nvSpPr>
        <p:spPr>
          <a:xfrm>
            <a:off x="5128666" y="1022007"/>
            <a:ext cx="6093822" cy="1390381"/>
          </a:xfrm>
          <a:prstGeom prst="rect">
            <a:avLst/>
          </a:prstGeom>
          <a:noFill/>
        </p:spPr>
        <p:txBody>
          <a:bodyPr wrap="square">
            <a:spAutoFit/>
          </a:bodyPr>
          <a:lstStyle/>
          <a:p>
            <a:pPr marL="531495">
              <a:lnSpc>
                <a:spcPts val="4135"/>
              </a:lnSpc>
              <a:spcBef>
                <a:spcPts val="610"/>
              </a:spcBef>
            </a:pPr>
            <a:r>
              <a:rPr lang="en-US" sz="6600" b="1" spc="-85" dirty="0">
                <a:solidFill>
                  <a:srgbClr val="751632"/>
                </a:solidFill>
                <a:effectLst/>
                <a:latin typeface="Calibri" panose="020F0502020204030204" pitchFamily="34" charset="0"/>
                <a:ea typeface="Calibri" panose="020F0502020204030204" pitchFamily="34" charset="0"/>
                <a:cs typeface="Calibri" panose="020F0502020204030204" pitchFamily="34" charset="0"/>
              </a:rPr>
              <a:t>498,000</a:t>
            </a:r>
            <a:endParaRPr lang="en-GB" sz="6600" b="1" dirty="0">
              <a:effectLst/>
              <a:latin typeface="Calibri" panose="020F0502020204030204" pitchFamily="34" charset="0"/>
              <a:ea typeface="Calibri" panose="020F0502020204030204" pitchFamily="34" charset="0"/>
              <a:cs typeface="Calibri" panose="020F0502020204030204" pitchFamily="34" charset="0"/>
            </a:endParaRPr>
          </a:p>
          <a:p>
            <a:pPr marL="567055">
              <a:lnSpc>
                <a:spcPts val="960"/>
              </a:lnSpc>
            </a:pPr>
            <a:r>
              <a:rPr lang="en-US" sz="1800" dirty="0">
                <a:solidFill>
                  <a:srgbClr val="5F5757"/>
                </a:solidFill>
                <a:effectLst/>
                <a:latin typeface="Calibri" panose="020F0502020204030204" pitchFamily="34" charset="0"/>
                <a:ea typeface="Calibri" panose="020F0502020204030204" pitchFamily="34" charset="0"/>
                <a:cs typeface="Calibri" panose="020F0502020204030204" pitchFamily="34" charset="0"/>
              </a:rPr>
              <a:t>Workers suffering</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567055" marR="46355">
              <a:lnSpc>
                <a:spcPct val="115000"/>
              </a:lnSpc>
              <a:spcBef>
                <a:spcPts val="180"/>
              </a:spcBef>
              <a:spcAft>
                <a:spcPts val="0"/>
              </a:spcAft>
            </a:pPr>
            <a:r>
              <a:rPr lang="en-US" sz="1800" dirty="0">
                <a:solidFill>
                  <a:srgbClr val="5F5757"/>
                </a:solidFill>
                <a:effectLst/>
                <a:latin typeface="Calibri" panose="020F0502020204030204" pitchFamily="34" charset="0"/>
                <a:ea typeface="Calibri" panose="020F0502020204030204" pitchFamily="34" charset="0"/>
                <a:cs typeface="Calibri" panose="020F0502020204030204" pitchFamily="34" charset="0"/>
              </a:rPr>
              <a:t>from work-related musculoskeletal disorders (new or long- standing) in 2018/19</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7B435866-7400-4248-AD52-BE5A823F670F}"/>
              </a:ext>
            </a:extLst>
          </p:cNvPr>
          <p:cNvSpPr txBox="1"/>
          <p:nvPr/>
        </p:nvSpPr>
        <p:spPr>
          <a:xfrm>
            <a:off x="5684001" y="2531691"/>
            <a:ext cx="6093822" cy="2123658"/>
          </a:xfrm>
          <a:prstGeom prst="rect">
            <a:avLst/>
          </a:prstGeom>
          <a:noFill/>
        </p:spPr>
        <p:txBody>
          <a:bodyPr wrap="square">
            <a:spAutoFit/>
          </a:bodyPr>
          <a:lstStyle/>
          <a:p>
            <a:pPr algn="l"/>
            <a:r>
              <a:rPr lang="en-GB" sz="6000" b="1" i="0" u="none" strike="noStrike" baseline="0" dirty="0">
                <a:solidFill>
                  <a:srgbClr val="751633"/>
                </a:solidFill>
                <a:latin typeface="AvantGarde-Medium"/>
              </a:rPr>
              <a:t>138,000</a:t>
            </a:r>
          </a:p>
          <a:p>
            <a:pPr algn="l"/>
            <a:r>
              <a:rPr lang="en-GB" sz="1800" b="0" i="0" u="none" strike="noStrike" baseline="0" dirty="0">
                <a:solidFill>
                  <a:srgbClr val="5F5758"/>
                </a:solidFill>
                <a:latin typeface="AvantGarde-Medium"/>
              </a:rPr>
              <a:t>Workers suffering from a</a:t>
            </a:r>
          </a:p>
          <a:p>
            <a:pPr algn="l"/>
            <a:r>
              <a:rPr lang="en-GB" sz="1800" b="0" i="0" u="none" strike="noStrike" baseline="0" dirty="0">
                <a:solidFill>
                  <a:srgbClr val="5F5758"/>
                </a:solidFill>
                <a:latin typeface="AvantGarde-Medium"/>
              </a:rPr>
              <a:t>new case of work-related</a:t>
            </a:r>
          </a:p>
          <a:p>
            <a:pPr algn="l"/>
            <a:r>
              <a:rPr lang="en-GB" sz="1800" b="0" i="0" u="none" strike="noStrike" baseline="0" dirty="0">
                <a:solidFill>
                  <a:srgbClr val="5F5758"/>
                </a:solidFill>
                <a:latin typeface="AvantGarde-Medium"/>
              </a:rPr>
              <a:t>musculoskeletal disorder</a:t>
            </a:r>
          </a:p>
          <a:p>
            <a:pPr algn="l"/>
            <a:r>
              <a:rPr lang="en-GB" sz="1800" b="0" i="0" u="none" strike="noStrike" baseline="0" dirty="0">
                <a:solidFill>
                  <a:srgbClr val="5F5758"/>
                </a:solidFill>
                <a:latin typeface="AvantGarde-Medium"/>
              </a:rPr>
              <a:t>in 2018/19</a:t>
            </a:r>
            <a:endParaRPr lang="en-GB" sz="66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D493AD33-1C39-4B3C-9301-42D7BD54501D}"/>
              </a:ext>
            </a:extLst>
          </p:cNvPr>
          <p:cNvSpPr txBox="1"/>
          <p:nvPr/>
        </p:nvSpPr>
        <p:spPr>
          <a:xfrm>
            <a:off x="5684001" y="4652116"/>
            <a:ext cx="6093822" cy="2092881"/>
          </a:xfrm>
          <a:prstGeom prst="rect">
            <a:avLst/>
          </a:prstGeom>
          <a:noFill/>
        </p:spPr>
        <p:txBody>
          <a:bodyPr wrap="square">
            <a:spAutoFit/>
          </a:bodyPr>
          <a:lstStyle/>
          <a:p>
            <a:pPr algn="l"/>
            <a:r>
              <a:rPr lang="en-GB" sz="6600" b="1" i="0" u="none" strike="noStrike" baseline="0" dirty="0">
                <a:solidFill>
                  <a:srgbClr val="751633"/>
                </a:solidFill>
                <a:latin typeface="AvantGarde-Medium"/>
              </a:rPr>
              <a:t>6.9 </a:t>
            </a:r>
            <a:r>
              <a:rPr lang="en-GB" sz="4800" b="1" i="0" u="none" strike="noStrike" baseline="0" dirty="0">
                <a:solidFill>
                  <a:srgbClr val="751633"/>
                </a:solidFill>
                <a:latin typeface="AvantGarde-Medium"/>
              </a:rPr>
              <a:t>million</a:t>
            </a:r>
          </a:p>
          <a:p>
            <a:pPr algn="l"/>
            <a:r>
              <a:rPr lang="en-GB" sz="1600" b="0" i="0" u="none" strike="noStrike" baseline="0" dirty="0">
                <a:solidFill>
                  <a:srgbClr val="5F5758"/>
                </a:solidFill>
              </a:rPr>
              <a:t>Working days lost</a:t>
            </a:r>
          </a:p>
          <a:p>
            <a:pPr algn="l"/>
            <a:r>
              <a:rPr lang="en-GB" sz="1600" b="0" i="0" u="none" strike="noStrike" baseline="0" dirty="0">
                <a:solidFill>
                  <a:srgbClr val="5F5758"/>
                </a:solidFill>
              </a:rPr>
              <a:t>due to work-related</a:t>
            </a:r>
          </a:p>
          <a:p>
            <a:pPr algn="l"/>
            <a:r>
              <a:rPr lang="en-GB" sz="1600" b="0" i="0" u="none" strike="noStrike" baseline="0" dirty="0">
                <a:solidFill>
                  <a:srgbClr val="5F5758"/>
                </a:solidFill>
              </a:rPr>
              <a:t>musculoskeletal</a:t>
            </a:r>
          </a:p>
          <a:p>
            <a:pPr algn="l"/>
            <a:r>
              <a:rPr lang="en-GB" sz="1600" b="0" i="0" u="none" strike="noStrike" baseline="0" dirty="0">
                <a:solidFill>
                  <a:srgbClr val="5F5758"/>
                </a:solidFill>
              </a:rPr>
              <a:t>disorders in 2018/19</a:t>
            </a:r>
            <a:endParaRPr lang="en-GB" sz="1600" dirty="0"/>
          </a:p>
        </p:txBody>
      </p:sp>
    </p:spTree>
    <p:extLst>
      <p:ext uri="{BB962C8B-B14F-4D97-AF65-F5344CB8AC3E}">
        <p14:creationId xmlns:p14="http://schemas.microsoft.com/office/powerpoint/2010/main" val="3251503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6195</TotalTime>
  <Words>1825</Words>
  <Application>Microsoft Office PowerPoint</Application>
  <PresentationFormat>Widescreen</PresentationFormat>
  <Paragraphs>208</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AvantGarde-Medium</vt:lpstr>
      <vt:lpstr>Calibri</vt:lpstr>
      <vt:lpstr>Calibri Light</vt:lpstr>
      <vt:lpstr>Comic Sans MS</vt:lpstr>
      <vt:lpstr>inherit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Bebb</dc:creator>
  <cp:lastModifiedBy>Carol Bebb</cp:lastModifiedBy>
  <cp:revision>43</cp:revision>
  <dcterms:created xsi:type="dcterms:W3CDTF">2021-02-10T13:23:41Z</dcterms:created>
  <dcterms:modified xsi:type="dcterms:W3CDTF">2021-03-16T08:46:25Z</dcterms:modified>
</cp:coreProperties>
</file>