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61" r:id="rId4"/>
    <p:sldId id="263" r:id="rId5"/>
    <p:sldId id="262" r:id="rId6"/>
    <p:sldId id="264" r:id="rId7"/>
    <p:sldId id="260" r:id="rId8"/>
    <p:sldId id="25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356" autoAdjust="0"/>
  </p:normalViewPr>
  <p:slideViewPr>
    <p:cSldViewPr snapToGrid="0">
      <p:cViewPr varScale="1">
        <p:scale>
          <a:sx n="95" d="100"/>
          <a:sy n="95" d="100"/>
        </p:scale>
        <p:origin x="4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1BFD37-FBD9-43B1-945D-684095435D3D}" type="datetimeFigureOut">
              <a:rPr lang="en-GB" smtClean="0"/>
              <a:t>23/02/2021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DDA4B3-8ED5-4430-AD97-7D9A9A93809E}" type="slidenum">
              <a:rPr lang="en-GB" smtClean="0"/>
              <a:t>‹#›</a:t>
            </a:fld>
            <a:endParaRPr lang="en-GB"/>
          </a:p>
        </p:txBody>
      </p:sp>
    </p:spTree>
    <p:extLst>
      <p:ext uri="{BB962C8B-B14F-4D97-AF65-F5344CB8AC3E}">
        <p14:creationId xmlns:p14="http://schemas.microsoft.com/office/powerpoint/2010/main" val="357196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82247-7B4C-44BA-941A-A1318B5FA5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67A31C2-ECF9-458E-BB79-81BEE9F02D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22FAEB8-3492-4C9E-836C-337F863DE530}"/>
              </a:ext>
            </a:extLst>
          </p:cNvPr>
          <p:cNvSpPr>
            <a:spLocks noGrp="1"/>
          </p:cNvSpPr>
          <p:nvPr>
            <p:ph type="dt" sz="half" idx="10"/>
          </p:nvPr>
        </p:nvSpPr>
        <p:spPr/>
        <p:txBody>
          <a:bodyPr/>
          <a:lstStyle/>
          <a:p>
            <a:fld id="{D2EA9FF8-B6AF-4A05-BF6D-AF04FDC85D1F}" type="datetimeFigureOut">
              <a:rPr lang="en-GB" smtClean="0"/>
              <a:t>23/02/2021</a:t>
            </a:fld>
            <a:endParaRPr lang="en-GB"/>
          </a:p>
        </p:txBody>
      </p:sp>
      <p:sp>
        <p:nvSpPr>
          <p:cNvPr id="5" name="Footer Placeholder 4">
            <a:extLst>
              <a:ext uri="{FF2B5EF4-FFF2-40B4-BE49-F238E27FC236}">
                <a16:creationId xmlns:a16="http://schemas.microsoft.com/office/drawing/2014/main" id="{65F3ACF2-4E3F-44BE-9A45-777843EC18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A5D509-95E6-4648-B2D8-7AAD128BEF40}"/>
              </a:ext>
            </a:extLst>
          </p:cNvPr>
          <p:cNvSpPr>
            <a:spLocks noGrp="1"/>
          </p:cNvSpPr>
          <p:nvPr>
            <p:ph type="sldNum" sz="quarter" idx="12"/>
          </p:nvPr>
        </p:nvSpPr>
        <p:spPr/>
        <p:txBody>
          <a:bodyPr/>
          <a:lstStyle/>
          <a:p>
            <a:fld id="{7E8A13A8-155B-4A1F-9AF7-DC9C80F9E560}" type="slidenum">
              <a:rPr lang="en-GB" smtClean="0"/>
              <a:t>‹#›</a:t>
            </a:fld>
            <a:endParaRPr lang="en-GB"/>
          </a:p>
        </p:txBody>
      </p:sp>
    </p:spTree>
    <p:extLst>
      <p:ext uri="{BB962C8B-B14F-4D97-AF65-F5344CB8AC3E}">
        <p14:creationId xmlns:p14="http://schemas.microsoft.com/office/powerpoint/2010/main" val="2715448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2A2F-C41E-47C7-BA19-8393F88247E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010BBD0-2C0C-4CDA-B5B1-7AF93840E3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CCAB80-3AF1-4633-9D93-21782D4F4482}"/>
              </a:ext>
            </a:extLst>
          </p:cNvPr>
          <p:cNvSpPr>
            <a:spLocks noGrp="1"/>
          </p:cNvSpPr>
          <p:nvPr>
            <p:ph type="dt" sz="half" idx="10"/>
          </p:nvPr>
        </p:nvSpPr>
        <p:spPr/>
        <p:txBody>
          <a:bodyPr/>
          <a:lstStyle/>
          <a:p>
            <a:fld id="{D2EA9FF8-B6AF-4A05-BF6D-AF04FDC85D1F}" type="datetimeFigureOut">
              <a:rPr lang="en-GB" smtClean="0"/>
              <a:t>23/02/2021</a:t>
            </a:fld>
            <a:endParaRPr lang="en-GB"/>
          </a:p>
        </p:txBody>
      </p:sp>
      <p:sp>
        <p:nvSpPr>
          <p:cNvPr id="5" name="Footer Placeholder 4">
            <a:extLst>
              <a:ext uri="{FF2B5EF4-FFF2-40B4-BE49-F238E27FC236}">
                <a16:creationId xmlns:a16="http://schemas.microsoft.com/office/drawing/2014/main" id="{93DE400C-ACED-44A1-B0D4-A846AC3A2F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AD590F-E034-4046-9CFB-28D87974DDBB}"/>
              </a:ext>
            </a:extLst>
          </p:cNvPr>
          <p:cNvSpPr>
            <a:spLocks noGrp="1"/>
          </p:cNvSpPr>
          <p:nvPr>
            <p:ph type="sldNum" sz="quarter" idx="12"/>
          </p:nvPr>
        </p:nvSpPr>
        <p:spPr/>
        <p:txBody>
          <a:bodyPr/>
          <a:lstStyle/>
          <a:p>
            <a:fld id="{7E8A13A8-155B-4A1F-9AF7-DC9C80F9E560}" type="slidenum">
              <a:rPr lang="en-GB" smtClean="0"/>
              <a:t>‹#›</a:t>
            </a:fld>
            <a:endParaRPr lang="en-GB"/>
          </a:p>
        </p:txBody>
      </p:sp>
    </p:spTree>
    <p:extLst>
      <p:ext uri="{BB962C8B-B14F-4D97-AF65-F5344CB8AC3E}">
        <p14:creationId xmlns:p14="http://schemas.microsoft.com/office/powerpoint/2010/main" val="1409007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A921C9-2A2D-431D-8D6F-35F38828E39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69642F9-6F86-4B51-8057-7DE437C836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8082912-C7C5-4C6D-9288-A6771015D5C3}"/>
              </a:ext>
            </a:extLst>
          </p:cNvPr>
          <p:cNvSpPr>
            <a:spLocks noGrp="1"/>
          </p:cNvSpPr>
          <p:nvPr>
            <p:ph type="dt" sz="half" idx="10"/>
          </p:nvPr>
        </p:nvSpPr>
        <p:spPr/>
        <p:txBody>
          <a:bodyPr/>
          <a:lstStyle/>
          <a:p>
            <a:fld id="{D2EA9FF8-B6AF-4A05-BF6D-AF04FDC85D1F}" type="datetimeFigureOut">
              <a:rPr lang="en-GB" smtClean="0"/>
              <a:t>23/02/2021</a:t>
            </a:fld>
            <a:endParaRPr lang="en-GB"/>
          </a:p>
        </p:txBody>
      </p:sp>
      <p:sp>
        <p:nvSpPr>
          <p:cNvPr id="5" name="Footer Placeholder 4">
            <a:extLst>
              <a:ext uri="{FF2B5EF4-FFF2-40B4-BE49-F238E27FC236}">
                <a16:creationId xmlns:a16="http://schemas.microsoft.com/office/drawing/2014/main" id="{D4999993-3D25-4C36-A9D3-C9E49A0B25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CC6188-038A-43A7-B10C-271A1B0706C0}"/>
              </a:ext>
            </a:extLst>
          </p:cNvPr>
          <p:cNvSpPr>
            <a:spLocks noGrp="1"/>
          </p:cNvSpPr>
          <p:nvPr>
            <p:ph type="sldNum" sz="quarter" idx="12"/>
          </p:nvPr>
        </p:nvSpPr>
        <p:spPr/>
        <p:txBody>
          <a:bodyPr/>
          <a:lstStyle/>
          <a:p>
            <a:fld id="{7E8A13A8-155B-4A1F-9AF7-DC9C80F9E560}" type="slidenum">
              <a:rPr lang="en-GB" smtClean="0"/>
              <a:t>‹#›</a:t>
            </a:fld>
            <a:endParaRPr lang="en-GB"/>
          </a:p>
        </p:txBody>
      </p:sp>
    </p:spTree>
    <p:extLst>
      <p:ext uri="{BB962C8B-B14F-4D97-AF65-F5344CB8AC3E}">
        <p14:creationId xmlns:p14="http://schemas.microsoft.com/office/powerpoint/2010/main" val="1270086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9A211-D78A-4EB4-9F28-31963957DBD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207206-AB9D-4928-82C4-9735FC80DA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3306FF-C48C-46B8-9FC2-C5B29DECDF46}"/>
              </a:ext>
            </a:extLst>
          </p:cNvPr>
          <p:cNvSpPr>
            <a:spLocks noGrp="1"/>
          </p:cNvSpPr>
          <p:nvPr>
            <p:ph type="dt" sz="half" idx="10"/>
          </p:nvPr>
        </p:nvSpPr>
        <p:spPr/>
        <p:txBody>
          <a:bodyPr/>
          <a:lstStyle/>
          <a:p>
            <a:fld id="{D2EA9FF8-B6AF-4A05-BF6D-AF04FDC85D1F}" type="datetimeFigureOut">
              <a:rPr lang="en-GB" smtClean="0"/>
              <a:t>23/02/2021</a:t>
            </a:fld>
            <a:endParaRPr lang="en-GB"/>
          </a:p>
        </p:txBody>
      </p:sp>
      <p:sp>
        <p:nvSpPr>
          <p:cNvPr id="5" name="Footer Placeholder 4">
            <a:extLst>
              <a:ext uri="{FF2B5EF4-FFF2-40B4-BE49-F238E27FC236}">
                <a16:creationId xmlns:a16="http://schemas.microsoft.com/office/drawing/2014/main" id="{9C0D008F-0ECE-44B0-96E4-A60432A7CD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F5804C-A0E8-4897-AF73-E408708FC384}"/>
              </a:ext>
            </a:extLst>
          </p:cNvPr>
          <p:cNvSpPr>
            <a:spLocks noGrp="1"/>
          </p:cNvSpPr>
          <p:nvPr>
            <p:ph type="sldNum" sz="quarter" idx="12"/>
          </p:nvPr>
        </p:nvSpPr>
        <p:spPr/>
        <p:txBody>
          <a:bodyPr/>
          <a:lstStyle/>
          <a:p>
            <a:fld id="{7E8A13A8-155B-4A1F-9AF7-DC9C80F9E560}" type="slidenum">
              <a:rPr lang="en-GB" smtClean="0"/>
              <a:t>‹#›</a:t>
            </a:fld>
            <a:endParaRPr lang="en-GB"/>
          </a:p>
        </p:txBody>
      </p:sp>
    </p:spTree>
    <p:extLst>
      <p:ext uri="{BB962C8B-B14F-4D97-AF65-F5344CB8AC3E}">
        <p14:creationId xmlns:p14="http://schemas.microsoft.com/office/powerpoint/2010/main" val="411536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45558-8339-46CE-A9DC-7CAC3720903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CF4004D-9F86-4F45-9745-ABC7CC5449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3C4641-1B1B-4456-B4FE-5DB7E174DAA6}"/>
              </a:ext>
            </a:extLst>
          </p:cNvPr>
          <p:cNvSpPr>
            <a:spLocks noGrp="1"/>
          </p:cNvSpPr>
          <p:nvPr>
            <p:ph type="dt" sz="half" idx="10"/>
          </p:nvPr>
        </p:nvSpPr>
        <p:spPr/>
        <p:txBody>
          <a:bodyPr/>
          <a:lstStyle/>
          <a:p>
            <a:fld id="{D2EA9FF8-B6AF-4A05-BF6D-AF04FDC85D1F}" type="datetimeFigureOut">
              <a:rPr lang="en-GB" smtClean="0"/>
              <a:t>23/02/2021</a:t>
            </a:fld>
            <a:endParaRPr lang="en-GB"/>
          </a:p>
        </p:txBody>
      </p:sp>
      <p:sp>
        <p:nvSpPr>
          <p:cNvPr id="5" name="Footer Placeholder 4">
            <a:extLst>
              <a:ext uri="{FF2B5EF4-FFF2-40B4-BE49-F238E27FC236}">
                <a16:creationId xmlns:a16="http://schemas.microsoft.com/office/drawing/2014/main" id="{78CFB94B-7ABE-447C-875A-2C38B7FA18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F23BB5-287C-4025-A69A-CDE7F9ACD837}"/>
              </a:ext>
            </a:extLst>
          </p:cNvPr>
          <p:cNvSpPr>
            <a:spLocks noGrp="1"/>
          </p:cNvSpPr>
          <p:nvPr>
            <p:ph type="sldNum" sz="quarter" idx="12"/>
          </p:nvPr>
        </p:nvSpPr>
        <p:spPr/>
        <p:txBody>
          <a:bodyPr/>
          <a:lstStyle/>
          <a:p>
            <a:fld id="{7E8A13A8-155B-4A1F-9AF7-DC9C80F9E560}" type="slidenum">
              <a:rPr lang="en-GB" smtClean="0"/>
              <a:t>‹#›</a:t>
            </a:fld>
            <a:endParaRPr lang="en-GB"/>
          </a:p>
        </p:txBody>
      </p:sp>
    </p:spTree>
    <p:extLst>
      <p:ext uri="{BB962C8B-B14F-4D97-AF65-F5344CB8AC3E}">
        <p14:creationId xmlns:p14="http://schemas.microsoft.com/office/powerpoint/2010/main" val="4204706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0FAF-E508-499B-AD89-F6E42426B47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829ACD5-8D78-43B2-A54F-4F23D599DAC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EDA174B-6337-413C-8398-D6B575722E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20CB57A-5570-42D8-8996-7A49F78D2E40}"/>
              </a:ext>
            </a:extLst>
          </p:cNvPr>
          <p:cNvSpPr>
            <a:spLocks noGrp="1"/>
          </p:cNvSpPr>
          <p:nvPr>
            <p:ph type="dt" sz="half" idx="10"/>
          </p:nvPr>
        </p:nvSpPr>
        <p:spPr/>
        <p:txBody>
          <a:bodyPr/>
          <a:lstStyle/>
          <a:p>
            <a:fld id="{D2EA9FF8-B6AF-4A05-BF6D-AF04FDC85D1F}" type="datetimeFigureOut">
              <a:rPr lang="en-GB" smtClean="0"/>
              <a:t>23/02/2021</a:t>
            </a:fld>
            <a:endParaRPr lang="en-GB"/>
          </a:p>
        </p:txBody>
      </p:sp>
      <p:sp>
        <p:nvSpPr>
          <p:cNvPr id="6" name="Footer Placeholder 5">
            <a:extLst>
              <a:ext uri="{FF2B5EF4-FFF2-40B4-BE49-F238E27FC236}">
                <a16:creationId xmlns:a16="http://schemas.microsoft.com/office/drawing/2014/main" id="{039265AF-77E9-4C22-8832-FF2739ABC8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CF5014-0F16-4EEB-BCB0-4126F3EAFDA0}"/>
              </a:ext>
            </a:extLst>
          </p:cNvPr>
          <p:cNvSpPr>
            <a:spLocks noGrp="1"/>
          </p:cNvSpPr>
          <p:nvPr>
            <p:ph type="sldNum" sz="quarter" idx="12"/>
          </p:nvPr>
        </p:nvSpPr>
        <p:spPr/>
        <p:txBody>
          <a:bodyPr/>
          <a:lstStyle/>
          <a:p>
            <a:fld id="{7E8A13A8-155B-4A1F-9AF7-DC9C80F9E560}" type="slidenum">
              <a:rPr lang="en-GB" smtClean="0"/>
              <a:t>‹#›</a:t>
            </a:fld>
            <a:endParaRPr lang="en-GB"/>
          </a:p>
        </p:txBody>
      </p:sp>
    </p:spTree>
    <p:extLst>
      <p:ext uri="{BB962C8B-B14F-4D97-AF65-F5344CB8AC3E}">
        <p14:creationId xmlns:p14="http://schemas.microsoft.com/office/powerpoint/2010/main" val="2577734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7BA4F-8D41-4538-A4D2-5B6AE895853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900DBEB-1FCA-474C-A477-AA12133C77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C9760F-FD99-4622-8EFE-6DD04E5BA70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A7F2ADF-8C97-4D5E-BF90-02ED15A7D8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42023A-DE86-4308-B5BD-A82974CFC6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85D1822-73AA-40BE-9A4B-50E2A1BBB9A5}"/>
              </a:ext>
            </a:extLst>
          </p:cNvPr>
          <p:cNvSpPr>
            <a:spLocks noGrp="1"/>
          </p:cNvSpPr>
          <p:nvPr>
            <p:ph type="dt" sz="half" idx="10"/>
          </p:nvPr>
        </p:nvSpPr>
        <p:spPr/>
        <p:txBody>
          <a:bodyPr/>
          <a:lstStyle/>
          <a:p>
            <a:fld id="{D2EA9FF8-B6AF-4A05-BF6D-AF04FDC85D1F}" type="datetimeFigureOut">
              <a:rPr lang="en-GB" smtClean="0"/>
              <a:t>23/02/2021</a:t>
            </a:fld>
            <a:endParaRPr lang="en-GB"/>
          </a:p>
        </p:txBody>
      </p:sp>
      <p:sp>
        <p:nvSpPr>
          <p:cNvPr id="8" name="Footer Placeholder 7">
            <a:extLst>
              <a:ext uri="{FF2B5EF4-FFF2-40B4-BE49-F238E27FC236}">
                <a16:creationId xmlns:a16="http://schemas.microsoft.com/office/drawing/2014/main" id="{EC784B95-8058-4E4D-8C6D-764F0077D9C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6BC3F60-A881-4A81-93C2-477A5387D7DD}"/>
              </a:ext>
            </a:extLst>
          </p:cNvPr>
          <p:cNvSpPr>
            <a:spLocks noGrp="1"/>
          </p:cNvSpPr>
          <p:nvPr>
            <p:ph type="sldNum" sz="quarter" idx="12"/>
          </p:nvPr>
        </p:nvSpPr>
        <p:spPr/>
        <p:txBody>
          <a:bodyPr/>
          <a:lstStyle/>
          <a:p>
            <a:fld id="{7E8A13A8-155B-4A1F-9AF7-DC9C80F9E560}" type="slidenum">
              <a:rPr lang="en-GB" smtClean="0"/>
              <a:t>‹#›</a:t>
            </a:fld>
            <a:endParaRPr lang="en-GB"/>
          </a:p>
        </p:txBody>
      </p:sp>
    </p:spTree>
    <p:extLst>
      <p:ext uri="{BB962C8B-B14F-4D97-AF65-F5344CB8AC3E}">
        <p14:creationId xmlns:p14="http://schemas.microsoft.com/office/powerpoint/2010/main" val="2523968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AAA82-4DE8-40A3-9C48-B8248715193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4E99BE2-72DF-41B6-B5D3-AA43E5E5379A}"/>
              </a:ext>
            </a:extLst>
          </p:cNvPr>
          <p:cNvSpPr>
            <a:spLocks noGrp="1"/>
          </p:cNvSpPr>
          <p:nvPr>
            <p:ph type="dt" sz="half" idx="10"/>
          </p:nvPr>
        </p:nvSpPr>
        <p:spPr/>
        <p:txBody>
          <a:bodyPr/>
          <a:lstStyle/>
          <a:p>
            <a:fld id="{D2EA9FF8-B6AF-4A05-BF6D-AF04FDC85D1F}" type="datetimeFigureOut">
              <a:rPr lang="en-GB" smtClean="0"/>
              <a:t>23/02/2021</a:t>
            </a:fld>
            <a:endParaRPr lang="en-GB"/>
          </a:p>
        </p:txBody>
      </p:sp>
      <p:sp>
        <p:nvSpPr>
          <p:cNvPr id="4" name="Footer Placeholder 3">
            <a:extLst>
              <a:ext uri="{FF2B5EF4-FFF2-40B4-BE49-F238E27FC236}">
                <a16:creationId xmlns:a16="http://schemas.microsoft.com/office/drawing/2014/main" id="{3C0E53F5-559F-4EB5-8868-483A4EE0FE2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1ADDDD3-7046-4E1F-ABEF-4372DE4133D1}"/>
              </a:ext>
            </a:extLst>
          </p:cNvPr>
          <p:cNvSpPr>
            <a:spLocks noGrp="1"/>
          </p:cNvSpPr>
          <p:nvPr>
            <p:ph type="sldNum" sz="quarter" idx="12"/>
          </p:nvPr>
        </p:nvSpPr>
        <p:spPr/>
        <p:txBody>
          <a:bodyPr/>
          <a:lstStyle/>
          <a:p>
            <a:fld id="{7E8A13A8-155B-4A1F-9AF7-DC9C80F9E560}" type="slidenum">
              <a:rPr lang="en-GB" smtClean="0"/>
              <a:t>‹#›</a:t>
            </a:fld>
            <a:endParaRPr lang="en-GB"/>
          </a:p>
        </p:txBody>
      </p:sp>
    </p:spTree>
    <p:extLst>
      <p:ext uri="{BB962C8B-B14F-4D97-AF65-F5344CB8AC3E}">
        <p14:creationId xmlns:p14="http://schemas.microsoft.com/office/powerpoint/2010/main" val="493323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09CF15-53E9-4339-A29F-6EB4F1E50C22}"/>
              </a:ext>
            </a:extLst>
          </p:cNvPr>
          <p:cNvSpPr>
            <a:spLocks noGrp="1"/>
          </p:cNvSpPr>
          <p:nvPr>
            <p:ph type="dt" sz="half" idx="10"/>
          </p:nvPr>
        </p:nvSpPr>
        <p:spPr/>
        <p:txBody>
          <a:bodyPr/>
          <a:lstStyle/>
          <a:p>
            <a:fld id="{D2EA9FF8-B6AF-4A05-BF6D-AF04FDC85D1F}" type="datetimeFigureOut">
              <a:rPr lang="en-GB" smtClean="0"/>
              <a:t>23/02/2021</a:t>
            </a:fld>
            <a:endParaRPr lang="en-GB"/>
          </a:p>
        </p:txBody>
      </p:sp>
      <p:sp>
        <p:nvSpPr>
          <p:cNvPr id="3" name="Footer Placeholder 2">
            <a:extLst>
              <a:ext uri="{FF2B5EF4-FFF2-40B4-BE49-F238E27FC236}">
                <a16:creationId xmlns:a16="http://schemas.microsoft.com/office/drawing/2014/main" id="{E09A6A89-1DEC-411D-9AEA-6FA1D6D7AD3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88C0271-1A3B-4DD5-A7CA-ABB99F3022F3}"/>
              </a:ext>
            </a:extLst>
          </p:cNvPr>
          <p:cNvSpPr>
            <a:spLocks noGrp="1"/>
          </p:cNvSpPr>
          <p:nvPr>
            <p:ph type="sldNum" sz="quarter" idx="12"/>
          </p:nvPr>
        </p:nvSpPr>
        <p:spPr/>
        <p:txBody>
          <a:bodyPr/>
          <a:lstStyle/>
          <a:p>
            <a:fld id="{7E8A13A8-155B-4A1F-9AF7-DC9C80F9E560}" type="slidenum">
              <a:rPr lang="en-GB" smtClean="0"/>
              <a:t>‹#›</a:t>
            </a:fld>
            <a:endParaRPr lang="en-GB"/>
          </a:p>
        </p:txBody>
      </p:sp>
    </p:spTree>
    <p:extLst>
      <p:ext uri="{BB962C8B-B14F-4D97-AF65-F5344CB8AC3E}">
        <p14:creationId xmlns:p14="http://schemas.microsoft.com/office/powerpoint/2010/main" val="3852752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DD58C-8029-44B2-BBA3-3CC052FB48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0ECE00D-BCA0-41DE-A26D-D4B442A414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7BC84E2-1CE1-4ECC-85F0-D3431637E5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95A92C-4795-44ED-BBA9-7ABBE67FABBD}"/>
              </a:ext>
            </a:extLst>
          </p:cNvPr>
          <p:cNvSpPr>
            <a:spLocks noGrp="1"/>
          </p:cNvSpPr>
          <p:nvPr>
            <p:ph type="dt" sz="half" idx="10"/>
          </p:nvPr>
        </p:nvSpPr>
        <p:spPr/>
        <p:txBody>
          <a:bodyPr/>
          <a:lstStyle/>
          <a:p>
            <a:fld id="{D2EA9FF8-B6AF-4A05-BF6D-AF04FDC85D1F}" type="datetimeFigureOut">
              <a:rPr lang="en-GB" smtClean="0"/>
              <a:t>23/02/2021</a:t>
            </a:fld>
            <a:endParaRPr lang="en-GB"/>
          </a:p>
        </p:txBody>
      </p:sp>
      <p:sp>
        <p:nvSpPr>
          <p:cNvPr id="6" name="Footer Placeholder 5">
            <a:extLst>
              <a:ext uri="{FF2B5EF4-FFF2-40B4-BE49-F238E27FC236}">
                <a16:creationId xmlns:a16="http://schemas.microsoft.com/office/drawing/2014/main" id="{3C9A0232-8028-4948-B844-720A24CB5EC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5364933-F930-4B26-97C7-679CB72C1A9C}"/>
              </a:ext>
            </a:extLst>
          </p:cNvPr>
          <p:cNvSpPr>
            <a:spLocks noGrp="1"/>
          </p:cNvSpPr>
          <p:nvPr>
            <p:ph type="sldNum" sz="quarter" idx="12"/>
          </p:nvPr>
        </p:nvSpPr>
        <p:spPr/>
        <p:txBody>
          <a:bodyPr/>
          <a:lstStyle/>
          <a:p>
            <a:fld id="{7E8A13A8-155B-4A1F-9AF7-DC9C80F9E560}" type="slidenum">
              <a:rPr lang="en-GB" smtClean="0"/>
              <a:t>‹#›</a:t>
            </a:fld>
            <a:endParaRPr lang="en-GB"/>
          </a:p>
        </p:txBody>
      </p:sp>
    </p:spTree>
    <p:extLst>
      <p:ext uri="{BB962C8B-B14F-4D97-AF65-F5344CB8AC3E}">
        <p14:creationId xmlns:p14="http://schemas.microsoft.com/office/powerpoint/2010/main" val="306547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B41EB-2234-449A-9DEF-5F207116EF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727A203-E52F-46B9-8491-F48308ED1C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BCC0D4C-E0C4-47FC-AFC8-09FA624A0E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9E8FE1-7877-4EAB-AF66-701C31A8E5FE}"/>
              </a:ext>
            </a:extLst>
          </p:cNvPr>
          <p:cNvSpPr>
            <a:spLocks noGrp="1"/>
          </p:cNvSpPr>
          <p:nvPr>
            <p:ph type="dt" sz="half" idx="10"/>
          </p:nvPr>
        </p:nvSpPr>
        <p:spPr/>
        <p:txBody>
          <a:bodyPr/>
          <a:lstStyle/>
          <a:p>
            <a:fld id="{D2EA9FF8-B6AF-4A05-BF6D-AF04FDC85D1F}" type="datetimeFigureOut">
              <a:rPr lang="en-GB" smtClean="0"/>
              <a:t>23/02/2021</a:t>
            </a:fld>
            <a:endParaRPr lang="en-GB"/>
          </a:p>
        </p:txBody>
      </p:sp>
      <p:sp>
        <p:nvSpPr>
          <p:cNvPr id="6" name="Footer Placeholder 5">
            <a:extLst>
              <a:ext uri="{FF2B5EF4-FFF2-40B4-BE49-F238E27FC236}">
                <a16:creationId xmlns:a16="http://schemas.microsoft.com/office/drawing/2014/main" id="{E8BCB549-BBAE-4622-8C3D-A06EF8BE1D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8F788F-2705-4F4D-995F-0F6795A4D2D1}"/>
              </a:ext>
            </a:extLst>
          </p:cNvPr>
          <p:cNvSpPr>
            <a:spLocks noGrp="1"/>
          </p:cNvSpPr>
          <p:nvPr>
            <p:ph type="sldNum" sz="quarter" idx="12"/>
          </p:nvPr>
        </p:nvSpPr>
        <p:spPr/>
        <p:txBody>
          <a:bodyPr/>
          <a:lstStyle/>
          <a:p>
            <a:fld id="{7E8A13A8-155B-4A1F-9AF7-DC9C80F9E560}" type="slidenum">
              <a:rPr lang="en-GB" smtClean="0"/>
              <a:t>‹#›</a:t>
            </a:fld>
            <a:endParaRPr lang="en-GB"/>
          </a:p>
        </p:txBody>
      </p:sp>
    </p:spTree>
    <p:extLst>
      <p:ext uri="{BB962C8B-B14F-4D97-AF65-F5344CB8AC3E}">
        <p14:creationId xmlns:p14="http://schemas.microsoft.com/office/powerpoint/2010/main" val="239691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173545-DFA2-46EE-B2BF-BE08DCACBC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44C0516-9660-4904-8927-391B30853D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27D1A1-0B03-414B-B178-1FA5214595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EA9FF8-B6AF-4A05-BF6D-AF04FDC85D1F}" type="datetimeFigureOut">
              <a:rPr lang="en-GB" smtClean="0"/>
              <a:t>23/02/2021</a:t>
            </a:fld>
            <a:endParaRPr lang="en-GB"/>
          </a:p>
        </p:txBody>
      </p:sp>
      <p:sp>
        <p:nvSpPr>
          <p:cNvPr id="5" name="Footer Placeholder 4">
            <a:extLst>
              <a:ext uri="{FF2B5EF4-FFF2-40B4-BE49-F238E27FC236}">
                <a16:creationId xmlns:a16="http://schemas.microsoft.com/office/drawing/2014/main" id="{2A454A41-AA1A-4C2E-9F35-320A9BBF42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B41129F-C367-475D-8CB0-75702FFC4F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8A13A8-155B-4A1F-9AF7-DC9C80F9E560}" type="slidenum">
              <a:rPr lang="en-GB" smtClean="0"/>
              <a:t>‹#›</a:t>
            </a:fld>
            <a:endParaRPr lang="en-GB"/>
          </a:p>
        </p:txBody>
      </p:sp>
    </p:spTree>
    <p:extLst>
      <p:ext uri="{BB962C8B-B14F-4D97-AF65-F5344CB8AC3E}">
        <p14:creationId xmlns:p14="http://schemas.microsoft.com/office/powerpoint/2010/main" val="2922208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0C1A8-5CC9-471F-88DA-E1BEF6F39998}"/>
              </a:ext>
            </a:extLst>
          </p:cNvPr>
          <p:cNvSpPr>
            <a:spLocks noGrp="1"/>
          </p:cNvSpPr>
          <p:nvPr>
            <p:ph type="ctrTitle"/>
          </p:nvPr>
        </p:nvSpPr>
        <p:spPr/>
        <p:txBody>
          <a:bodyPr/>
          <a:lstStyle/>
          <a:p>
            <a:r>
              <a:rPr lang="en-GB" dirty="0"/>
              <a:t>Health and Safety.</a:t>
            </a:r>
          </a:p>
        </p:txBody>
      </p:sp>
      <p:sp>
        <p:nvSpPr>
          <p:cNvPr id="3" name="Subtitle 2">
            <a:extLst>
              <a:ext uri="{FF2B5EF4-FFF2-40B4-BE49-F238E27FC236}">
                <a16:creationId xmlns:a16="http://schemas.microsoft.com/office/drawing/2014/main" id="{0705C55B-2F3B-4A45-A096-BF1BCC3C3E3D}"/>
              </a:ext>
            </a:extLst>
          </p:cNvPr>
          <p:cNvSpPr>
            <a:spLocks noGrp="1"/>
          </p:cNvSpPr>
          <p:nvPr>
            <p:ph type="subTitle" idx="1"/>
          </p:nvPr>
        </p:nvSpPr>
        <p:spPr>
          <a:xfrm>
            <a:off x="1524000" y="4053840"/>
            <a:ext cx="9144000" cy="1203960"/>
          </a:xfrm>
        </p:spPr>
        <p:txBody>
          <a:bodyPr/>
          <a:lstStyle/>
          <a:p>
            <a:r>
              <a:rPr lang="en-GB" dirty="0"/>
              <a:t>Including fire safety, food safety, infection control, COSHH, RIDDOR.</a:t>
            </a:r>
          </a:p>
          <a:p>
            <a:endParaRPr lang="en-GB" dirty="0"/>
          </a:p>
        </p:txBody>
      </p:sp>
      <p:pic>
        <p:nvPicPr>
          <p:cNvPr id="5" name="Picture 4" descr="A close up of a sign&#10;&#10;Description automatically generated">
            <a:extLst>
              <a:ext uri="{FF2B5EF4-FFF2-40B4-BE49-F238E27FC236}">
                <a16:creationId xmlns:a16="http://schemas.microsoft.com/office/drawing/2014/main" id="{F8EC9573-6F58-4F40-A1FF-A62B8B696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96156" y="447040"/>
            <a:ext cx="3599688" cy="2204720"/>
          </a:xfrm>
          <a:prstGeom prst="rect">
            <a:avLst/>
          </a:prstGeom>
        </p:spPr>
      </p:pic>
    </p:spTree>
    <p:extLst>
      <p:ext uri="{BB962C8B-B14F-4D97-AF65-F5344CB8AC3E}">
        <p14:creationId xmlns:p14="http://schemas.microsoft.com/office/powerpoint/2010/main" val="1381043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84960-D70B-49B2-8B7F-F46FDA136FCC}"/>
              </a:ext>
            </a:extLst>
          </p:cNvPr>
          <p:cNvSpPr>
            <a:spLocks noGrp="1"/>
          </p:cNvSpPr>
          <p:nvPr>
            <p:ph type="title"/>
          </p:nvPr>
        </p:nvSpPr>
        <p:spPr>
          <a:xfrm>
            <a:off x="838200" y="365125"/>
            <a:ext cx="10515600" cy="996315"/>
          </a:xfrm>
        </p:spPr>
        <p:txBody>
          <a:bodyPr/>
          <a:lstStyle/>
          <a:p>
            <a:r>
              <a:rPr lang="en-GB" dirty="0"/>
              <a:t>Health and Safety at work Act 1974</a:t>
            </a:r>
          </a:p>
        </p:txBody>
      </p:sp>
      <p:sp>
        <p:nvSpPr>
          <p:cNvPr id="3" name="Content Placeholder 2">
            <a:extLst>
              <a:ext uri="{FF2B5EF4-FFF2-40B4-BE49-F238E27FC236}">
                <a16:creationId xmlns:a16="http://schemas.microsoft.com/office/drawing/2014/main" id="{EFFB90D3-B581-46F9-849F-7D465A18AC11}"/>
              </a:ext>
            </a:extLst>
          </p:cNvPr>
          <p:cNvSpPr>
            <a:spLocks noGrp="1"/>
          </p:cNvSpPr>
          <p:nvPr>
            <p:ph idx="1"/>
          </p:nvPr>
        </p:nvSpPr>
        <p:spPr>
          <a:xfrm>
            <a:off x="838200" y="1361440"/>
            <a:ext cx="10515600" cy="4815523"/>
          </a:xfrm>
        </p:spPr>
        <p:txBody>
          <a:bodyPr>
            <a:normAutofit fontScale="85000" lnSpcReduction="20000"/>
          </a:bodyPr>
          <a:lstStyle/>
          <a:p>
            <a:pPr marL="0" indent="0">
              <a:buNone/>
            </a:pPr>
            <a:r>
              <a:rPr lang="en-GB" dirty="0"/>
              <a:t>Employers Must:</a:t>
            </a:r>
          </a:p>
          <a:p>
            <a:r>
              <a:rPr lang="en-GB" dirty="0"/>
              <a:t>Provide a safe workplace</a:t>
            </a:r>
          </a:p>
          <a:p>
            <a:r>
              <a:rPr lang="en-GB" dirty="0"/>
              <a:t>Ensure safe access to and from workplace</a:t>
            </a:r>
          </a:p>
          <a:p>
            <a:r>
              <a:rPr lang="en-GB" dirty="0"/>
              <a:t>Provide information on health and safety</a:t>
            </a:r>
          </a:p>
          <a:p>
            <a:r>
              <a:rPr lang="en-GB" dirty="0"/>
              <a:t>Provide health and safety training</a:t>
            </a:r>
          </a:p>
          <a:p>
            <a:r>
              <a:rPr lang="en-GB" dirty="0"/>
              <a:t>Undertake risk assessment for all hazards</a:t>
            </a:r>
          </a:p>
          <a:p>
            <a:endParaRPr lang="en-GB" dirty="0"/>
          </a:p>
          <a:p>
            <a:pPr marL="0" indent="0">
              <a:buNone/>
            </a:pPr>
            <a:r>
              <a:rPr lang="en-GB" dirty="0"/>
              <a:t>Employees Must:</a:t>
            </a:r>
          </a:p>
          <a:p>
            <a:r>
              <a:rPr lang="en-GB" dirty="0"/>
              <a:t>Take reasonable care for their own safety and that of others.</a:t>
            </a:r>
          </a:p>
          <a:p>
            <a:r>
              <a:rPr lang="en-GB" dirty="0"/>
              <a:t>Co-operate with the employer in respect of health and safety matters</a:t>
            </a:r>
          </a:p>
          <a:p>
            <a:r>
              <a:rPr lang="en-GB" dirty="0"/>
              <a:t>Not intentionally damage any health and safety equipment or materials provided by employer</a:t>
            </a:r>
          </a:p>
          <a:p>
            <a:endParaRPr lang="en-GB" dirty="0"/>
          </a:p>
        </p:txBody>
      </p:sp>
    </p:spTree>
    <p:extLst>
      <p:ext uri="{BB962C8B-B14F-4D97-AF65-F5344CB8AC3E}">
        <p14:creationId xmlns:p14="http://schemas.microsoft.com/office/powerpoint/2010/main" val="1432890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5E9A3-D842-44E4-9C3F-6E74BA0E559C}"/>
              </a:ext>
            </a:extLst>
          </p:cNvPr>
          <p:cNvSpPr>
            <a:spLocks noGrp="1"/>
          </p:cNvSpPr>
          <p:nvPr>
            <p:ph type="title"/>
          </p:nvPr>
        </p:nvSpPr>
        <p:spPr>
          <a:xfrm>
            <a:off x="838200" y="365125"/>
            <a:ext cx="10515600" cy="1483995"/>
          </a:xfrm>
        </p:spPr>
        <p:txBody>
          <a:bodyPr/>
          <a:lstStyle/>
          <a:p>
            <a:r>
              <a:rPr lang="en-GB" dirty="0"/>
              <a:t>Fire Safety.</a:t>
            </a:r>
            <a:br>
              <a:rPr lang="en-GB" dirty="0"/>
            </a:br>
            <a:r>
              <a:rPr lang="en-GB" sz="2800" dirty="0"/>
              <a:t>For a fire to start and keep going it needs 3 components as shown in the fire triangle. If one is removed the fire will die.</a:t>
            </a:r>
            <a:endParaRPr lang="en-GB" dirty="0"/>
          </a:p>
        </p:txBody>
      </p:sp>
      <p:pic>
        <p:nvPicPr>
          <p:cNvPr id="4" name="Content Placeholder 3">
            <a:extLst>
              <a:ext uri="{FF2B5EF4-FFF2-40B4-BE49-F238E27FC236}">
                <a16:creationId xmlns:a16="http://schemas.microsoft.com/office/drawing/2014/main" id="{880FE7ED-D896-44A0-A18D-E44FA1669E20}"/>
              </a:ext>
            </a:extLst>
          </p:cNvPr>
          <p:cNvPicPr>
            <a:picLocks noGrp="1" noChangeAspect="1"/>
          </p:cNvPicPr>
          <p:nvPr>
            <p:ph idx="1"/>
          </p:nvPr>
        </p:nvPicPr>
        <p:blipFill>
          <a:blip r:embed="rId2"/>
          <a:stretch>
            <a:fillRect/>
          </a:stretch>
        </p:blipFill>
        <p:spPr>
          <a:xfrm>
            <a:off x="3556000" y="2204720"/>
            <a:ext cx="4826000" cy="3860800"/>
          </a:xfrm>
          <a:prstGeom prst="rect">
            <a:avLst/>
          </a:prstGeom>
        </p:spPr>
      </p:pic>
    </p:spTree>
    <p:extLst>
      <p:ext uri="{BB962C8B-B14F-4D97-AF65-F5344CB8AC3E}">
        <p14:creationId xmlns:p14="http://schemas.microsoft.com/office/powerpoint/2010/main" val="2275462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97BB3-B750-489E-8CCE-1B92388C8088}"/>
              </a:ext>
            </a:extLst>
          </p:cNvPr>
          <p:cNvSpPr>
            <a:spLocks noGrp="1"/>
          </p:cNvSpPr>
          <p:nvPr>
            <p:ph type="title"/>
          </p:nvPr>
        </p:nvSpPr>
        <p:spPr>
          <a:xfrm>
            <a:off x="838200" y="365126"/>
            <a:ext cx="10515600" cy="315912"/>
          </a:xfrm>
        </p:spPr>
        <p:txBody>
          <a:bodyPr>
            <a:normAutofit fontScale="90000"/>
          </a:bodyPr>
          <a:lstStyle/>
          <a:p>
            <a:br>
              <a:rPr lang="en-GB" dirty="0"/>
            </a:br>
            <a:br>
              <a:rPr lang="en-GB" dirty="0"/>
            </a:br>
            <a:endParaRPr lang="en-GB" dirty="0"/>
          </a:p>
        </p:txBody>
      </p:sp>
      <p:sp>
        <p:nvSpPr>
          <p:cNvPr id="3" name="Content Placeholder 2">
            <a:extLst>
              <a:ext uri="{FF2B5EF4-FFF2-40B4-BE49-F238E27FC236}">
                <a16:creationId xmlns:a16="http://schemas.microsoft.com/office/drawing/2014/main" id="{C2E1FBD4-F702-443B-B37A-0C382DB3BFBB}"/>
              </a:ext>
            </a:extLst>
          </p:cNvPr>
          <p:cNvSpPr>
            <a:spLocks noGrp="1"/>
          </p:cNvSpPr>
          <p:nvPr>
            <p:ph idx="1"/>
          </p:nvPr>
        </p:nvSpPr>
        <p:spPr>
          <a:xfrm>
            <a:off x="838200" y="1605280"/>
            <a:ext cx="10515600" cy="4571683"/>
          </a:xfrm>
        </p:spPr>
        <p:txBody>
          <a:bodyPr>
            <a:normAutofit/>
          </a:bodyPr>
          <a:lstStyle/>
          <a:p>
            <a:r>
              <a:rPr lang="en-GB" sz="3600" dirty="0"/>
              <a:t>sources of ignition include heaters, lighting, naked flames, electrical equipment, smokers’ materials (cigarettes, matches etc), and anything else that can get very hot or cause sparks</a:t>
            </a:r>
          </a:p>
          <a:p>
            <a:r>
              <a:rPr lang="en-GB" sz="3600" dirty="0"/>
              <a:t>sources of fuel include wood, paper, plastic, rubber or foam, loose packaging materials, waste rubbish and furniture</a:t>
            </a:r>
          </a:p>
          <a:p>
            <a:r>
              <a:rPr lang="en-GB" sz="3600" dirty="0"/>
              <a:t>sources of oxygen include the air around us</a:t>
            </a:r>
          </a:p>
        </p:txBody>
      </p:sp>
    </p:spTree>
    <p:extLst>
      <p:ext uri="{BB962C8B-B14F-4D97-AF65-F5344CB8AC3E}">
        <p14:creationId xmlns:p14="http://schemas.microsoft.com/office/powerpoint/2010/main" val="2373076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B6D79-5855-4F59-B82A-14E6D1C7D842}"/>
              </a:ext>
            </a:extLst>
          </p:cNvPr>
          <p:cNvSpPr>
            <a:spLocks noGrp="1"/>
          </p:cNvSpPr>
          <p:nvPr>
            <p:ph type="title"/>
          </p:nvPr>
        </p:nvSpPr>
        <p:spPr/>
        <p:txBody>
          <a:bodyPr/>
          <a:lstStyle/>
          <a:p>
            <a:r>
              <a:rPr lang="en-GB" dirty="0"/>
              <a:t>How to prevent fires</a:t>
            </a:r>
          </a:p>
        </p:txBody>
      </p:sp>
      <p:sp>
        <p:nvSpPr>
          <p:cNvPr id="3" name="Content Placeholder 2">
            <a:extLst>
              <a:ext uri="{FF2B5EF4-FFF2-40B4-BE49-F238E27FC236}">
                <a16:creationId xmlns:a16="http://schemas.microsoft.com/office/drawing/2014/main" id="{C5F146DC-8095-40CD-B145-C2DF6E250D33}"/>
              </a:ext>
            </a:extLst>
          </p:cNvPr>
          <p:cNvSpPr>
            <a:spLocks noGrp="1"/>
          </p:cNvSpPr>
          <p:nvPr>
            <p:ph idx="1"/>
          </p:nvPr>
        </p:nvSpPr>
        <p:spPr/>
        <p:txBody>
          <a:bodyPr/>
          <a:lstStyle/>
          <a:p>
            <a:r>
              <a:rPr lang="en-GB" dirty="0"/>
              <a:t>Turn off equipment after use.</a:t>
            </a:r>
          </a:p>
          <a:p>
            <a:r>
              <a:rPr lang="en-GB" dirty="0"/>
              <a:t>Do not leave any naked flames unattended</a:t>
            </a:r>
          </a:p>
          <a:p>
            <a:r>
              <a:rPr lang="en-GB" dirty="0"/>
              <a:t>Close doors when leaving a room – where possible.</a:t>
            </a:r>
          </a:p>
          <a:p>
            <a:r>
              <a:rPr lang="en-GB" dirty="0"/>
              <a:t>Do not cover heaters or have them close to material, papers, wood etc.</a:t>
            </a:r>
          </a:p>
          <a:p>
            <a:r>
              <a:rPr lang="en-GB" dirty="0"/>
              <a:t>Do not leave items charging where they can not keep cool </a:t>
            </a:r>
            <a:r>
              <a:rPr lang="en-GB" dirty="0" err="1"/>
              <a:t>e.g</a:t>
            </a:r>
            <a:r>
              <a:rPr lang="en-GB" dirty="0"/>
              <a:t> do not have mobile phones under the bedclothes. </a:t>
            </a:r>
          </a:p>
          <a:p>
            <a:pPr marL="0" indent="0">
              <a:buNone/>
            </a:pPr>
            <a:endParaRPr lang="en-GB" dirty="0"/>
          </a:p>
          <a:p>
            <a:endParaRPr lang="en-GB" dirty="0"/>
          </a:p>
        </p:txBody>
      </p:sp>
    </p:spTree>
    <p:extLst>
      <p:ext uri="{BB962C8B-B14F-4D97-AF65-F5344CB8AC3E}">
        <p14:creationId xmlns:p14="http://schemas.microsoft.com/office/powerpoint/2010/main" val="670255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1A4F0-B682-4670-88AB-F40516651A90}"/>
              </a:ext>
            </a:extLst>
          </p:cNvPr>
          <p:cNvSpPr>
            <a:spLocks noGrp="1"/>
          </p:cNvSpPr>
          <p:nvPr>
            <p:ph type="title"/>
          </p:nvPr>
        </p:nvSpPr>
        <p:spPr/>
        <p:txBody>
          <a:bodyPr/>
          <a:lstStyle/>
          <a:p>
            <a:r>
              <a:rPr lang="en-GB" dirty="0"/>
              <a:t>What to do in case of fire.</a:t>
            </a:r>
          </a:p>
        </p:txBody>
      </p:sp>
      <p:sp>
        <p:nvSpPr>
          <p:cNvPr id="3" name="Content Placeholder 2">
            <a:extLst>
              <a:ext uri="{FF2B5EF4-FFF2-40B4-BE49-F238E27FC236}">
                <a16:creationId xmlns:a16="http://schemas.microsoft.com/office/drawing/2014/main" id="{1CDBC69C-7C4D-4120-BC81-1F1732398C61}"/>
              </a:ext>
            </a:extLst>
          </p:cNvPr>
          <p:cNvSpPr>
            <a:spLocks noGrp="1"/>
          </p:cNvSpPr>
          <p:nvPr>
            <p:ph idx="1"/>
          </p:nvPr>
        </p:nvSpPr>
        <p:spPr/>
        <p:txBody>
          <a:bodyPr/>
          <a:lstStyle/>
          <a:p>
            <a:r>
              <a:rPr lang="en-GB" dirty="0"/>
              <a:t>get out, stay out and call 999. If you are unable to help the client out let the fire brigade know why and where the client is. Choose the best escape route– usually your normal way in and out of the home</a:t>
            </a:r>
          </a:p>
          <a:p>
            <a:r>
              <a:rPr lang="en-GB" dirty="0"/>
              <a:t>If the first route is blocked, think of a second one, and keep those routes cleared at all times</a:t>
            </a:r>
          </a:p>
          <a:p>
            <a:r>
              <a:rPr lang="en-GB" dirty="0"/>
              <a:t>Make sure everyone knows where to find door and window keys so they can get to them quickly in the event of a fire</a:t>
            </a:r>
          </a:p>
          <a:p>
            <a:r>
              <a:rPr lang="en-GB" dirty="0"/>
              <a:t>Practice your escape plan with everyone in the house, so everyone knows what to do in the event of a fire</a:t>
            </a:r>
          </a:p>
        </p:txBody>
      </p:sp>
    </p:spTree>
    <p:extLst>
      <p:ext uri="{BB962C8B-B14F-4D97-AF65-F5344CB8AC3E}">
        <p14:creationId xmlns:p14="http://schemas.microsoft.com/office/powerpoint/2010/main" val="3524760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AF1D7-D8D3-4576-9AB3-B25381A4F37B}"/>
              </a:ext>
            </a:extLst>
          </p:cNvPr>
          <p:cNvSpPr>
            <a:spLocks noGrp="1"/>
          </p:cNvSpPr>
          <p:nvPr>
            <p:ph type="title"/>
          </p:nvPr>
        </p:nvSpPr>
        <p:spPr/>
        <p:txBody>
          <a:bodyPr/>
          <a:lstStyle/>
          <a:p>
            <a:r>
              <a:rPr lang="en-GB" dirty="0"/>
              <a:t>COSHH – Control of Substances Hazardous to Health</a:t>
            </a:r>
          </a:p>
        </p:txBody>
      </p:sp>
      <p:sp>
        <p:nvSpPr>
          <p:cNvPr id="3" name="Content Placeholder 2">
            <a:extLst>
              <a:ext uri="{FF2B5EF4-FFF2-40B4-BE49-F238E27FC236}">
                <a16:creationId xmlns:a16="http://schemas.microsoft.com/office/drawing/2014/main" id="{2816EF5B-D939-45D9-B7E3-D48FAD4D06D1}"/>
              </a:ext>
            </a:extLst>
          </p:cNvPr>
          <p:cNvSpPr>
            <a:spLocks noGrp="1"/>
          </p:cNvSpPr>
          <p:nvPr>
            <p:ph idx="1"/>
          </p:nvPr>
        </p:nvSpPr>
        <p:spPr/>
        <p:txBody>
          <a:bodyPr/>
          <a:lstStyle/>
          <a:p>
            <a:pPr marL="0" indent="0">
              <a:buNone/>
            </a:pPr>
            <a:r>
              <a:rPr lang="en-GB" dirty="0"/>
              <a:t>What substances are you likely to use which are covered by COSHH.</a:t>
            </a:r>
          </a:p>
          <a:p>
            <a:pPr marL="0" indent="0">
              <a:buNone/>
            </a:pPr>
            <a:r>
              <a:rPr lang="en-GB" dirty="0"/>
              <a:t>How do you follow COSHH.</a:t>
            </a:r>
          </a:p>
        </p:txBody>
      </p:sp>
      <p:pic>
        <p:nvPicPr>
          <p:cNvPr id="1026" name="Picture 2" descr="COSHH">
            <a:extLst>
              <a:ext uri="{FF2B5EF4-FFF2-40B4-BE49-F238E27FC236}">
                <a16:creationId xmlns:a16="http://schemas.microsoft.com/office/drawing/2014/main" id="{7804A23D-5232-4C03-8DD7-80B11ACB2B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0048" y="2654814"/>
            <a:ext cx="5165847" cy="295688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611DC1CC-E322-4AF0-A0C5-787C2FF6711D}"/>
              </a:ext>
            </a:extLst>
          </p:cNvPr>
          <p:cNvSpPr txBox="1"/>
          <p:nvPr/>
        </p:nvSpPr>
        <p:spPr>
          <a:xfrm>
            <a:off x="977203" y="2991622"/>
            <a:ext cx="6094324" cy="3570208"/>
          </a:xfrm>
          <a:prstGeom prst="rect">
            <a:avLst/>
          </a:prstGeom>
          <a:noFill/>
        </p:spPr>
        <p:txBody>
          <a:bodyPr wrap="square">
            <a:spAutoFit/>
          </a:bodyPr>
          <a:lstStyle/>
          <a:p>
            <a:pPr algn="l" fontAlgn="base">
              <a:buFont typeface="Arial" panose="020B0604020202020204" pitchFamily="34" charset="0"/>
              <a:buChar char="•"/>
            </a:pPr>
            <a:r>
              <a:rPr lang="en-GB" i="0" dirty="0">
                <a:solidFill>
                  <a:srgbClr val="111111"/>
                </a:solidFill>
                <a:effectLst/>
                <a:latin typeface="inherit"/>
              </a:rPr>
              <a:t>chemicals</a:t>
            </a:r>
            <a:endParaRPr lang="en-GB" i="0" dirty="0">
              <a:solidFill>
                <a:srgbClr val="111111"/>
              </a:solidFill>
              <a:effectLst/>
              <a:latin typeface="Arial" panose="020B0604020202020204" pitchFamily="34" charset="0"/>
            </a:endParaRPr>
          </a:p>
          <a:p>
            <a:pPr algn="l" fontAlgn="base">
              <a:buFont typeface="Arial" panose="020B0604020202020204" pitchFamily="34" charset="0"/>
              <a:buChar char="•"/>
            </a:pPr>
            <a:r>
              <a:rPr lang="en-GB" i="0" dirty="0">
                <a:solidFill>
                  <a:srgbClr val="111111"/>
                </a:solidFill>
                <a:effectLst/>
                <a:latin typeface="inherit"/>
              </a:rPr>
              <a:t>products containing chemicals</a:t>
            </a:r>
            <a:endParaRPr lang="en-GB" i="0" dirty="0">
              <a:solidFill>
                <a:srgbClr val="111111"/>
              </a:solidFill>
              <a:effectLst/>
              <a:latin typeface="Arial" panose="020B0604020202020204" pitchFamily="34" charset="0"/>
            </a:endParaRPr>
          </a:p>
          <a:p>
            <a:pPr algn="l" fontAlgn="base">
              <a:buFont typeface="Arial" panose="020B0604020202020204" pitchFamily="34" charset="0"/>
              <a:buChar char="•"/>
            </a:pPr>
            <a:r>
              <a:rPr lang="en-GB" i="0" dirty="0">
                <a:solidFill>
                  <a:srgbClr val="111111"/>
                </a:solidFill>
                <a:effectLst/>
                <a:latin typeface="inherit"/>
              </a:rPr>
              <a:t>fumes</a:t>
            </a:r>
            <a:endParaRPr lang="en-GB" i="0" dirty="0">
              <a:solidFill>
                <a:srgbClr val="111111"/>
              </a:solidFill>
              <a:effectLst/>
              <a:latin typeface="Arial" panose="020B0604020202020204" pitchFamily="34" charset="0"/>
            </a:endParaRPr>
          </a:p>
          <a:p>
            <a:pPr algn="l" fontAlgn="base">
              <a:buFont typeface="Arial" panose="020B0604020202020204" pitchFamily="34" charset="0"/>
              <a:buChar char="•"/>
            </a:pPr>
            <a:r>
              <a:rPr lang="en-GB" i="0" dirty="0">
                <a:solidFill>
                  <a:srgbClr val="111111"/>
                </a:solidFill>
                <a:effectLst/>
                <a:latin typeface="inherit"/>
              </a:rPr>
              <a:t>dusts</a:t>
            </a:r>
            <a:endParaRPr lang="en-GB" i="0" dirty="0">
              <a:solidFill>
                <a:srgbClr val="111111"/>
              </a:solidFill>
              <a:effectLst/>
              <a:latin typeface="Arial" panose="020B0604020202020204" pitchFamily="34" charset="0"/>
            </a:endParaRPr>
          </a:p>
          <a:p>
            <a:pPr algn="l" fontAlgn="base">
              <a:buFont typeface="Arial" panose="020B0604020202020204" pitchFamily="34" charset="0"/>
              <a:buChar char="•"/>
            </a:pPr>
            <a:r>
              <a:rPr lang="en-GB" i="0" dirty="0">
                <a:solidFill>
                  <a:srgbClr val="111111"/>
                </a:solidFill>
                <a:effectLst/>
                <a:latin typeface="inherit"/>
              </a:rPr>
              <a:t>vapours</a:t>
            </a:r>
            <a:endParaRPr lang="en-GB" i="0" dirty="0">
              <a:solidFill>
                <a:srgbClr val="111111"/>
              </a:solidFill>
              <a:effectLst/>
              <a:latin typeface="Arial" panose="020B0604020202020204" pitchFamily="34" charset="0"/>
            </a:endParaRPr>
          </a:p>
          <a:p>
            <a:pPr algn="l" fontAlgn="base">
              <a:buFont typeface="Arial" panose="020B0604020202020204" pitchFamily="34" charset="0"/>
              <a:buChar char="•"/>
            </a:pPr>
            <a:r>
              <a:rPr lang="en-GB" i="0" dirty="0">
                <a:solidFill>
                  <a:srgbClr val="111111"/>
                </a:solidFill>
                <a:effectLst/>
                <a:latin typeface="inherit"/>
              </a:rPr>
              <a:t>mists</a:t>
            </a:r>
            <a:endParaRPr lang="en-GB" i="0" dirty="0">
              <a:solidFill>
                <a:srgbClr val="111111"/>
              </a:solidFill>
              <a:effectLst/>
              <a:latin typeface="Arial" panose="020B0604020202020204" pitchFamily="34" charset="0"/>
            </a:endParaRPr>
          </a:p>
          <a:p>
            <a:pPr algn="l" fontAlgn="base">
              <a:buFont typeface="Arial" panose="020B0604020202020204" pitchFamily="34" charset="0"/>
              <a:buChar char="•"/>
            </a:pPr>
            <a:r>
              <a:rPr lang="en-GB" i="0" dirty="0">
                <a:solidFill>
                  <a:srgbClr val="111111"/>
                </a:solidFill>
                <a:effectLst/>
                <a:latin typeface="inherit"/>
              </a:rPr>
              <a:t>nanotechnology</a:t>
            </a:r>
            <a:endParaRPr lang="en-GB" i="0" dirty="0">
              <a:solidFill>
                <a:srgbClr val="111111"/>
              </a:solidFill>
              <a:effectLst/>
              <a:latin typeface="Arial" panose="020B0604020202020204" pitchFamily="34" charset="0"/>
            </a:endParaRPr>
          </a:p>
          <a:p>
            <a:pPr algn="l" fontAlgn="base">
              <a:buFont typeface="Arial" panose="020B0604020202020204" pitchFamily="34" charset="0"/>
              <a:buChar char="•"/>
            </a:pPr>
            <a:r>
              <a:rPr lang="en-GB" i="0" dirty="0">
                <a:solidFill>
                  <a:srgbClr val="111111"/>
                </a:solidFill>
                <a:effectLst/>
                <a:latin typeface="inherit"/>
              </a:rPr>
              <a:t>gases</a:t>
            </a:r>
            <a:r>
              <a:rPr lang="en-GB" i="0" dirty="0">
                <a:solidFill>
                  <a:srgbClr val="111111"/>
                </a:solidFill>
                <a:effectLst/>
                <a:latin typeface="Arial" panose="020B0604020202020204" pitchFamily="34" charset="0"/>
              </a:rPr>
              <a:t> and </a:t>
            </a:r>
            <a:r>
              <a:rPr lang="en-GB" i="0" dirty="0">
                <a:solidFill>
                  <a:srgbClr val="111111"/>
                </a:solidFill>
                <a:effectLst/>
                <a:latin typeface="inherit"/>
              </a:rPr>
              <a:t>asphyxiating gases</a:t>
            </a:r>
            <a:r>
              <a:rPr lang="en-GB" i="0" dirty="0">
                <a:solidFill>
                  <a:srgbClr val="111111"/>
                </a:solidFill>
                <a:effectLst/>
                <a:latin typeface="Arial" panose="020B0604020202020204" pitchFamily="34" charset="0"/>
              </a:rPr>
              <a:t> and</a:t>
            </a:r>
          </a:p>
          <a:p>
            <a:pPr algn="l" fontAlgn="base">
              <a:buFont typeface="Arial" panose="020B0604020202020204" pitchFamily="34" charset="0"/>
              <a:buChar char="•"/>
            </a:pPr>
            <a:r>
              <a:rPr lang="en-GB" i="0" dirty="0">
                <a:solidFill>
                  <a:srgbClr val="111111"/>
                </a:solidFill>
                <a:effectLst/>
                <a:latin typeface="inherit"/>
              </a:rPr>
              <a:t>biological agents</a:t>
            </a:r>
            <a:r>
              <a:rPr lang="en-GB" i="0" dirty="0">
                <a:solidFill>
                  <a:srgbClr val="111111"/>
                </a:solidFill>
                <a:effectLst/>
                <a:latin typeface="Arial" panose="020B0604020202020204" pitchFamily="34" charset="0"/>
              </a:rPr>
              <a:t> (germs). </a:t>
            </a:r>
          </a:p>
          <a:p>
            <a:pPr algn="l" fontAlgn="base">
              <a:buFont typeface="Arial" panose="020B0604020202020204" pitchFamily="34" charset="0"/>
              <a:buChar char="•"/>
            </a:pPr>
            <a:r>
              <a:rPr lang="en-GB" sz="1600" i="0" dirty="0">
                <a:solidFill>
                  <a:srgbClr val="111111"/>
                </a:solidFill>
                <a:effectLst/>
                <a:latin typeface="Arial" panose="020B0604020202020204" pitchFamily="34" charset="0"/>
              </a:rPr>
              <a:t>If the packaging has any of the hazard symbols then it is classed as a hazardous substance.</a:t>
            </a:r>
          </a:p>
          <a:p>
            <a:pPr algn="l" fontAlgn="base">
              <a:buFont typeface="Arial" panose="020B0604020202020204" pitchFamily="34" charset="0"/>
              <a:buChar char="•"/>
            </a:pPr>
            <a:r>
              <a:rPr lang="en-GB" sz="1600" u="sng" dirty="0">
                <a:solidFill>
                  <a:srgbClr val="981E32"/>
                </a:solidFill>
                <a:latin typeface="Arial" panose="020B0604020202020204" pitchFamily="34" charset="0"/>
              </a:rPr>
              <a:t>germs that cause diseases</a:t>
            </a:r>
            <a:r>
              <a:rPr lang="en-GB" sz="1600" i="0" dirty="0">
                <a:solidFill>
                  <a:srgbClr val="111111"/>
                </a:solidFill>
                <a:effectLst/>
                <a:latin typeface="Arial" panose="020B0604020202020204" pitchFamily="34" charset="0"/>
              </a:rPr>
              <a:t> such as leptospirosis or legionnaires disease </a:t>
            </a:r>
            <a:r>
              <a:rPr lang="en-GB" sz="1600" i="0" dirty="0">
                <a:solidFill>
                  <a:srgbClr val="111111"/>
                </a:solidFill>
                <a:effectLst/>
                <a:latin typeface="inherit"/>
              </a:rPr>
              <a:t>and</a:t>
            </a:r>
            <a:r>
              <a:rPr lang="en-GB" sz="1600" i="0" dirty="0">
                <a:solidFill>
                  <a:srgbClr val="111111"/>
                </a:solidFill>
                <a:effectLst/>
                <a:latin typeface="Arial" panose="020B0604020202020204" pitchFamily="34" charset="0"/>
              </a:rPr>
              <a:t> germs used in laboratories.</a:t>
            </a:r>
          </a:p>
        </p:txBody>
      </p:sp>
    </p:spTree>
    <p:extLst>
      <p:ext uri="{BB962C8B-B14F-4D97-AF65-F5344CB8AC3E}">
        <p14:creationId xmlns:p14="http://schemas.microsoft.com/office/powerpoint/2010/main" val="3683278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98F41-F803-4588-9015-D5AE15F8CE76}"/>
              </a:ext>
            </a:extLst>
          </p:cNvPr>
          <p:cNvSpPr>
            <a:spLocks noGrp="1"/>
          </p:cNvSpPr>
          <p:nvPr>
            <p:ph type="title"/>
          </p:nvPr>
        </p:nvSpPr>
        <p:spPr/>
        <p:txBody>
          <a:bodyPr/>
          <a:lstStyle/>
          <a:p>
            <a:r>
              <a:rPr lang="en-GB" dirty="0"/>
              <a:t>RIDDOR - Reporting of Injuries, Diseases and Dangerous Occurrences Regulations 2013</a:t>
            </a:r>
          </a:p>
        </p:txBody>
      </p:sp>
      <p:sp>
        <p:nvSpPr>
          <p:cNvPr id="3" name="Content Placeholder 2">
            <a:extLst>
              <a:ext uri="{FF2B5EF4-FFF2-40B4-BE49-F238E27FC236}">
                <a16:creationId xmlns:a16="http://schemas.microsoft.com/office/drawing/2014/main" id="{B034017B-D686-427B-AE88-12A55205D481}"/>
              </a:ext>
            </a:extLst>
          </p:cNvPr>
          <p:cNvSpPr>
            <a:spLocks noGrp="1"/>
          </p:cNvSpPr>
          <p:nvPr>
            <p:ph idx="1"/>
          </p:nvPr>
        </p:nvSpPr>
        <p:spPr/>
        <p:txBody>
          <a:bodyPr/>
          <a:lstStyle/>
          <a:p>
            <a:r>
              <a:rPr lang="en-GB" dirty="0"/>
              <a:t>Report all accidents and near misses to the office</a:t>
            </a:r>
          </a:p>
          <a:p>
            <a:endParaRPr lang="en-GB" dirty="0"/>
          </a:p>
          <a:p>
            <a:r>
              <a:rPr lang="en-GB" dirty="0"/>
              <a:t>The accident book is kept in the office</a:t>
            </a:r>
          </a:p>
        </p:txBody>
      </p:sp>
      <p:pic>
        <p:nvPicPr>
          <p:cNvPr id="2050" name="Picture 2" descr="RIDDOR Reporting Guidance Released by the HSE | C&amp;C Consulting">
            <a:extLst>
              <a:ext uri="{FF2B5EF4-FFF2-40B4-BE49-F238E27FC236}">
                <a16:creationId xmlns:a16="http://schemas.microsoft.com/office/drawing/2014/main" id="{11B062E1-65F0-465E-93B9-AAEBC938A2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786" y="3245323"/>
            <a:ext cx="4880201" cy="3247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8170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371</TotalTime>
  <Words>489</Words>
  <Application>Microsoft Office PowerPoint</Application>
  <PresentationFormat>Widescreen</PresentationFormat>
  <Paragraphs>48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inherit</vt:lpstr>
      <vt:lpstr>Office Theme</vt:lpstr>
      <vt:lpstr>Health and Safety.</vt:lpstr>
      <vt:lpstr>Health and Safety at work Act 1974</vt:lpstr>
      <vt:lpstr>Fire Safety. For a fire to start and keep going it needs 3 components as shown in the fire triangle. If one is removed the fire will die.</vt:lpstr>
      <vt:lpstr>  </vt:lpstr>
      <vt:lpstr>How to prevent fires</vt:lpstr>
      <vt:lpstr>What to do in case of fire.</vt:lpstr>
      <vt:lpstr>COSHH – Control of Substances Hazardous to Health</vt:lpstr>
      <vt:lpstr>RIDDOR - Reporting of Injuries, Diseases and Dangerous Occurrences Regulations 2013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and Safety.</dc:title>
  <dc:creator>Carol Bebb</dc:creator>
  <cp:lastModifiedBy>Carol Bebb</cp:lastModifiedBy>
  <cp:revision>18</cp:revision>
  <dcterms:created xsi:type="dcterms:W3CDTF">2020-04-07T08:56:14Z</dcterms:created>
  <dcterms:modified xsi:type="dcterms:W3CDTF">2021-02-23T13:32:42Z</dcterms:modified>
</cp:coreProperties>
</file>