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7" r:id="rId3"/>
    <p:sldId id="259" r:id="rId4"/>
    <p:sldId id="260" r:id="rId5"/>
    <p:sldId id="261" r:id="rId6"/>
    <p:sldId id="262" r:id="rId7"/>
    <p:sldId id="263" r:id="rId8"/>
    <p:sldId id="264" r:id="rId9"/>
    <p:sldId id="265" r:id="rId10"/>
    <p:sldId id="266" r:id="rId11"/>
    <p:sldId id="26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0" d="100"/>
          <a:sy n="110" d="100"/>
        </p:scale>
        <p:origin x="63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3746B-9328-4CEE-986A-AF5ABBC86E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B2F3DD5-A2A4-466C-B8C6-89F7548181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B6F1D53-F712-4D0A-AFFA-955DABFE3FC7}"/>
              </a:ext>
            </a:extLst>
          </p:cNvPr>
          <p:cNvSpPr>
            <a:spLocks noGrp="1"/>
          </p:cNvSpPr>
          <p:nvPr>
            <p:ph type="dt" sz="half" idx="10"/>
          </p:nvPr>
        </p:nvSpPr>
        <p:spPr/>
        <p:txBody>
          <a:bodyPr/>
          <a:lstStyle/>
          <a:p>
            <a:fld id="{26C92D06-11A1-4637-A025-A4BDE20C0138}" type="datetimeFigureOut">
              <a:rPr lang="en-GB" smtClean="0"/>
              <a:t>16/03/2021</a:t>
            </a:fld>
            <a:endParaRPr lang="en-GB"/>
          </a:p>
        </p:txBody>
      </p:sp>
      <p:sp>
        <p:nvSpPr>
          <p:cNvPr id="5" name="Footer Placeholder 4">
            <a:extLst>
              <a:ext uri="{FF2B5EF4-FFF2-40B4-BE49-F238E27FC236}">
                <a16:creationId xmlns:a16="http://schemas.microsoft.com/office/drawing/2014/main" id="{CF0CA4CD-3852-4381-8931-5B4DDD09EA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EF3312-DEE9-4B1D-ADEE-85AD32F6BCDA}"/>
              </a:ext>
            </a:extLst>
          </p:cNvPr>
          <p:cNvSpPr>
            <a:spLocks noGrp="1"/>
          </p:cNvSpPr>
          <p:nvPr>
            <p:ph type="sldNum" sz="quarter" idx="12"/>
          </p:nvPr>
        </p:nvSpPr>
        <p:spPr/>
        <p:txBody>
          <a:bodyPr/>
          <a:lstStyle/>
          <a:p>
            <a:fld id="{57AE659B-DAA8-436B-8A38-7497F7705DA8}" type="slidenum">
              <a:rPr lang="en-GB" smtClean="0"/>
              <a:t>‹#›</a:t>
            </a:fld>
            <a:endParaRPr lang="en-GB"/>
          </a:p>
        </p:txBody>
      </p:sp>
    </p:spTree>
    <p:extLst>
      <p:ext uri="{BB962C8B-B14F-4D97-AF65-F5344CB8AC3E}">
        <p14:creationId xmlns:p14="http://schemas.microsoft.com/office/powerpoint/2010/main" val="1850582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4E8B0-EEC6-4BB2-901E-7981DF7F9D4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4F940E1-6D4A-42A9-B8D3-D66398D6B9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79E178-F554-46CB-B35F-C102B8B74C16}"/>
              </a:ext>
            </a:extLst>
          </p:cNvPr>
          <p:cNvSpPr>
            <a:spLocks noGrp="1"/>
          </p:cNvSpPr>
          <p:nvPr>
            <p:ph type="dt" sz="half" idx="10"/>
          </p:nvPr>
        </p:nvSpPr>
        <p:spPr/>
        <p:txBody>
          <a:bodyPr/>
          <a:lstStyle/>
          <a:p>
            <a:fld id="{26C92D06-11A1-4637-A025-A4BDE20C0138}" type="datetimeFigureOut">
              <a:rPr lang="en-GB" smtClean="0"/>
              <a:t>16/03/2021</a:t>
            </a:fld>
            <a:endParaRPr lang="en-GB"/>
          </a:p>
        </p:txBody>
      </p:sp>
      <p:sp>
        <p:nvSpPr>
          <p:cNvPr id="5" name="Footer Placeholder 4">
            <a:extLst>
              <a:ext uri="{FF2B5EF4-FFF2-40B4-BE49-F238E27FC236}">
                <a16:creationId xmlns:a16="http://schemas.microsoft.com/office/drawing/2014/main" id="{38DA95C4-812E-4E67-B8FD-EE25262E08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BA051DE-7E13-4F5F-B3E9-40224FAE54C9}"/>
              </a:ext>
            </a:extLst>
          </p:cNvPr>
          <p:cNvSpPr>
            <a:spLocks noGrp="1"/>
          </p:cNvSpPr>
          <p:nvPr>
            <p:ph type="sldNum" sz="quarter" idx="12"/>
          </p:nvPr>
        </p:nvSpPr>
        <p:spPr/>
        <p:txBody>
          <a:bodyPr/>
          <a:lstStyle/>
          <a:p>
            <a:fld id="{57AE659B-DAA8-436B-8A38-7497F7705DA8}" type="slidenum">
              <a:rPr lang="en-GB" smtClean="0"/>
              <a:t>‹#›</a:t>
            </a:fld>
            <a:endParaRPr lang="en-GB"/>
          </a:p>
        </p:txBody>
      </p:sp>
    </p:spTree>
    <p:extLst>
      <p:ext uri="{BB962C8B-B14F-4D97-AF65-F5344CB8AC3E}">
        <p14:creationId xmlns:p14="http://schemas.microsoft.com/office/powerpoint/2010/main" val="2214373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9B1A40-B29E-4BAE-A4E0-4FF1D9E5C3B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E5F6D4A-5716-4A31-A59F-712CF7B6D3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A00239-E3D1-4BA2-A719-F081322984B3}"/>
              </a:ext>
            </a:extLst>
          </p:cNvPr>
          <p:cNvSpPr>
            <a:spLocks noGrp="1"/>
          </p:cNvSpPr>
          <p:nvPr>
            <p:ph type="dt" sz="half" idx="10"/>
          </p:nvPr>
        </p:nvSpPr>
        <p:spPr/>
        <p:txBody>
          <a:bodyPr/>
          <a:lstStyle/>
          <a:p>
            <a:fld id="{26C92D06-11A1-4637-A025-A4BDE20C0138}" type="datetimeFigureOut">
              <a:rPr lang="en-GB" smtClean="0"/>
              <a:t>16/03/2021</a:t>
            </a:fld>
            <a:endParaRPr lang="en-GB"/>
          </a:p>
        </p:txBody>
      </p:sp>
      <p:sp>
        <p:nvSpPr>
          <p:cNvPr id="5" name="Footer Placeholder 4">
            <a:extLst>
              <a:ext uri="{FF2B5EF4-FFF2-40B4-BE49-F238E27FC236}">
                <a16:creationId xmlns:a16="http://schemas.microsoft.com/office/drawing/2014/main" id="{4F449930-7455-461D-923A-1A735655DA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EF738A-1FC3-4DA6-A9EA-2A95F8666694}"/>
              </a:ext>
            </a:extLst>
          </p:cNvPr>
          <p:cNvSpPr>
            <a:spLocks noGrp="1"/>
          </p:cNvSpPr>
          <p:nvPr>
            <p:ph type="sldNum" sz="quarter" idx="12"/>
          </p:nvPr>
        </p:nvSpPr>
        <p:spPr/>
        <p:txBody>
          <a:bodyPr/>
          <a:lstStyle/>
          <a:p>
            <a:fld id="{57AE659B-DAA8-436B-8A38-7497F7705DA8}" type="slidenum">
              <a:rPr lang="en-GB" smtClean="0"/>
              <a:t>‹#›</a:t>
            </a:fld>
            <a:endParaRPr lang="en-GB"/>
          </a:p>
        </p:txBody>
      </p:sp>
    </p:spTree>
    <p:extLst>
      <p:ext uri="{BB962C8B-B14F-4D97-AF65-F5344CB8AC3E}">
        <p14:creationId xmlns:p14="http://schemas.microsoft.com/office/powerpoint/2010/main" val="4089539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BC22D-BE29-4C6C-934C-2BE5C23FDED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A7CA706-8880-4171-BA07-3E479C18C2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685435-7F76-476E-9D59-A42510F9066F}"/>
              </a:ext>
            </a:extLst>
          </p:cNvPr>
          <p:cNvSpPr>
            <a:spLocks noGrp="1"/>
          </p:cNvSpPr>
          <p:nvPr>
            <p:ph type="dt" sz="half" idx="10"/>
          </p:nvPr>
        </p:nvSpPr>
        <p:spPr/>
        <p:txBody>
          <a:bodyPr/>
          <a:lstStyle/>
          <a:p>
            <a:fld id="{26C92D06-11A1-4637-A025-A4BDE20C0138}" type="datetimeFigureOut">
              <a:rPr lang="en-GB" smtClean="0"/>
              <a:t>16/03/2021</a:t>
            </a:fld>
            <a:endParaRPr lang="en-GB"/>
          </a:p>
        </p:txBody>
      </p:sp>
      <p:sp>
        <p:nvSpPr>
          <p:cNvPr id="5" name="Footer Placeholder 4">
            <a:extLst>
              <a:ext uri="{FF2B5EF4-FFF2-40B4-BE49-F238E27FC236}">
                <a16:creationId xmlns:a16="http://schemas.microsoft.com/office/drawing/2014/main" id="{4CDF8922-8D5F-4B8E-9845-8362DC832F5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77922F-F493-4178-8C7E-250E492AC984}"/>
              </a:ext>
            </a:extLst>
          </p:cNvPr>
          <p:cNvSpPr>
            <a:spLocks noGrp="1"/>
          </p:cNvSpPr>
          <p:nvPr>
            <p:ph type="sldNum" sz="quarter" idx="12"/>
          </p:nvPr>
        </p:nvSpPr>
        <p:spPr/>
        <p:txBody>
          <a:bodyPr/>
          <a:lstStyle/>
          <a:p>
            <a:fld id="{57AE659B-DAA8-436B-8A38-7497F7705DA8}" type="slidenum">
              <a:rPr lang="en-GB" smtClean="0"/>
              <a:t>‹#›</a:t>
            </a:fld>
            <a:endParaRPr lang="en-GB"/>
          </a:p>
        </p:txBody>
      </p:sp>
    </p:spTree>
    <p:extLst>
      <p:ext uri="{BB962C8B-B14F-4D97-AF65-F5344CB8AC3E}">
        <p14:creationId xmlns:p14="http://schemas.microsoft.com/office/powerpoint/2010/main" val="1374152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8F465-9248-4828-8749-1AE61AC9FD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D03E081-9B3A-4B96-BE9B-52E3C88B74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F966D2-BE64-48B1-AF57-13BFD208F3EB}"/>
              </a:ext>
            </a:extLst>
          </p:cNvPr>
          <p:cNvSpPr>
            <a:spLocks noGrp="1"/>
          </p:cNvSpPr>
          <p:nvPr>
            <p:ph type="dt" sz="half" idx="10"/>
          </p:nvPr>
        </p:nvSpPr>
        <p:spPr/>
        <p:txBody>
          <a:bodyPr/>
          <a:lstStyle/>
          <a:p>
            <a:fld id="{26C92D06-11A1-4637-A025-A4BDE20C0138}" type="datetimeFigureOut">
              <a:rPr lang="en-GB" smtClean="0"/>
              <a:t>16/03/2021</a:t>
            </a:fld>
            <a:endParaRPr lang="en-GB"/>
          </a:p>
        </p:txBody>
      </p:sp>
      <p:sp>
        <p:nvSpPr>
          <p:cNvPr id="5" name="Footer Placeholder 4">
            <a:extLst>
              <a:ext uri="{FF2B5EF4-FFF2-40B4-BE49-F238E27FC236}">
                <a16:creationId xmlns:a16="http://schemas.microsoft.com/office/drawing/2014/main" id="{B7B91624-F928-4B83-8F21-311BD93ACD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2CD0DE-425C-4AEA-BB32-994CE55A1A84}"/>
              </a:ext>
            </a:extLst>
          </p:cNvPr>
          <p:cNvSpPr>
            <a:spLocks noGrp="1"/>
          </p:cNvSpPr>
          <p:nvPr>
            <p:ph type="sldNum" sz="quarter" idx="12"/>
          </p:nvPr>
        </p:nvSpPr>
        <p:spPr/>
        <p:txBody>
          <a:bodyPr/>
          <a:lstStyle/>
          <a:p>
            <a:fld id="{57AE659B-DAA8-436B-8A38-7497F7705DA8}" type="slidenum">
              <a:rPr lang="en-GB" smtClean="0"/>
              <a:t>‹#›</a:t>
            </a:fld>
            <a:endParaRPr lang="en-GB"/>
          </a:p>
        </p:txBody>
      </p:sp>
    </p:spTree>
    <p:extLst>
      <p:ext uri="{BB962C8B-B14F-4D97-AF65-F5344CB8AC3E}">
        <p14:creationId xmlns:p14="http://schemas.microsoft.com/office/powerpoint/2010/main" val="1688843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7CB94-3D28-42A9-BA78-88373DC31BD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648E2E0-6157-4D55-B2C7-3BB3E953B4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FA5DFC1-AE81-48E1-B653-6F76F6BD05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647B13C-8583-4C72-B946-9452677B203E}"/>
              </a:ext>
            </a:extLst>
          </p:cNvPr>
          <p:cNvSpPr>
            <a:spLocks noGrp="1"/>
          </p:cNvSpPr>
          <p:nvPr>
            <p:ph type="dt" sz="half" idx="10"/>
          </p:nvPr>
        </p:nvSpPr>
        <p:spPr/>
        <p:txBody>
          <a:bodyPr/>
          <a:lstStyle/>
          <a:p>
            <a:fld id="{26C92D06-11A1-4637-A025-A4BDE20C0138}" type="datetimeFigureOut">
              <a:rPr lang="en-GB" smtClean="0"/>
              <a:t>16/03/2021</a:t>
            </a:fld>
            <a:endParaRPr lang="en-GB"/>
          </a:p>
        </p:txBody>
      </p:sp>
      <p:sp>
        <p:nvSpPr>
          <p:cNvPr id="6" name="Footer Placeholder 5">
            <a:extLst>
              <a:ext uri="{FF2B5EF4-FFF2-40B4-BE49-F238E27FC236}">
                <a16:creationId xmlns:a16="http://schemas.microsoft.com/office/drawing/2014/main" id="{B4728EDC-22CB-4DB8-85A2-1FAB1685173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4E9B58B-75C3-466B-AD43-5BA2BF4EBAFF}"/>
              </a:ext>
            </a:extLst>
          </p:cNvPr>
          <p:cNvSpPr>
            <a:spLocks noGrp="1"/>
          </p:cNvSpPr>
          <p:nvPr>
            <p:ph type="sldNum" sz="quarter" idx="12"/>
          </p:nvPr>
        </p:nvSpPr>
        <p:spPr/>
        <p:txBody>
          <a:bodyPr/>
          <a:lstStyle/>
          <a:p>
            <a:fld id="{57AE659B-DAA8-436B-8A38-7497F7705DA8}" type="slidenum">
              <a:rPr lang="en-GB" smtClean="0"/>
              <a:t>‹#›</a:t>
            </a:fld>
            <a:endParaRPr lang="en-GB"/>
          </a:p>
        </p:txBody>
      </p:sp>
    </p:spTree>
    <p:extLst>
      <p:ext uri="{BB962C8B-B14F-4D97-AF65-F5344CB8AC3E}">
        <p14:creationId xmlns:p14="http://schemas.microsoft.com/office/powerpoint/2010/main" val="1144307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D1C4D-077A-40B5-955F-FB53774162D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AA78E74-BD5D-4C80-8D4B-0317E310E3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7A3DC2-1C51-47F2-91BC-029C2E4C9CC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2FE86D9-6277-44DD-A555-17470D6856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CD4302-351D-454F-BB88-B247D2B959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CB945FC-43F4-4AC3-BFB4-1DB1F8FE87AE}"/>
              </a:ext>
            </a:extLst>
          </p:cNvPr>
          <p:cNvSpPr>
            <a:spLocks noGrp="1"/>
          </p:cNvSpPr>
          <p:nvPr>
            <p:ph type="dt" sz="half" idx="10"/>
          </p:nvPr>
        </p:nvSpPr>
        <p:spPr/>
        <p:txBody>
          <a:bodyPr/>
          <a:lstStyle/>
          <a:p>
            <a:fld id="{26C92D06-11A1-4637-A025-A4BDE20C0138}" type="datetimeFigureOut">
              <a:rPr lang="en-GB" smtClean="0"/>
              <a:t>16/03/2021</a:t>
            </a:fld>
            <a:endParaRPr lang="en-GB"/>
          </a:p>
        </p:txBody>
      </p:sp>
      <p:sp>
        <p:nvSpPr>
          <p:cNvPr id="8" name="Footer Placeholder 7">
            <a:extLst>
              <a:ext uri="{FF2B5EF4-FFF2-40B4-BE49-F238E27FC236}">
                <a16:creationId xmlns:a16="http://schemas.microsoft.com/office/drawing/2014/main" id="{0B7086FA-4414-4143-9FA7-49106E5D541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607A05F-1251-4FC6-8A85-6B129542AD00}"/>
              </a:ext>
            </a:extLst>
          </p:cNvPr>
          <p:cNvSpPr>
            <a:spLocks noGrp="1"/>
          </p:cNvSpPr>
          <p:nvPr>
            <p:ph type="sldNum" sz="quarter" idx="12"/>
          </p:nvPr>
        </p:nvSpPr>
        <p:spPr/>
        <p:txBody>
          <a:bodyPr/>
          <a:lstStyle/>
          <a:p>
            <a:fld id="{57AE659B-DAA8-436B-8A38-7497F7705DA8}" type="slidenum">
              <a:rPr lang="en-GB" smtClean="0"/>
              <a:t>‹#›</a:t>
            </a:fld>
            <a:endParaRPr lang="en-GB"/>
          </a:p>
        </p:txBody>
      </p:sp>
    </p:spTree>
    <p:extLst>
      <p:ext uri="{BB962C8B-B14F-4D97-AF65-F5344CB8AC3E}">
        <p14:creationId xmlns:p14="http://schemas.microsoft.com/office/powerpoint/2010/main" val="2833563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02830-8090-43D5-80DB-E75C21F40B9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840D555-657A-4A6E-A10E-348210EADE8C}"/>
              </a:ext>
            </a:extLst>
          </p:cNvPr>
          <p:cNvSpPr>
            <a:spLocks noGrp="1"/>
          </p:cNvSpPr>
          <p:nvPr>
            <p:ph type="dt" sz="half" idx="10"/>
          </p:nvPr>
        </p:nvSpPr>
        <p:spPr/>
        <p:txBody>
          <a:bodyPr/>
          <a:lstStyle/>
          <a:p>
            <a:fld id="{26C92D06-11A1-4637-A025-A4BDE20C0138}" type="datetimeFigureOut">
              <a:rPr lang="en-GB" smtClean="0"/>
              <a:t>16/03/2021</a:t>
            </a:fld>
            <a:endParaRPr lang="en-GB"/>
          </a:p>
        </p:txBody>
      </p:sp>
      <p:sp>
        <p:nvSpPr>
          <p:cNvPr id="4" name="Footer Placeholder 3">
            <a:extLst>
              <a:ext uri="{FF2B5EF4-FFF2-40B4-BE49-F238E27FC236}">
                <a16:creationId xmlns:a16="http://schemas.microsoft.com/office/drawing/2014/main" id="{BA46AE01-6012-4281-B091-8D67474DB44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04CB9A2-0DF6-4705-91D4-A0693FBD7BA8}"/>
              </a:ext>
            </a:extLst>
          </p:cNvPr>
          <p:cNvSpPr>
            <a:spLocks noGrp="1"/>
          </p:cNvSpPr>
          <p:nvPr>
            <p:ph type="sldNum" sz="quarter" idx="12"/>
          </p:nvPr>
        </p:nvSpPr>
        <p:spPr/>
        <p:txBody>
          <a:bodyPr/>
          <a:lstStyle/>
          <a:p>
            <a:fld id="{57AE659B-DAA8-436B-8A38-7497F7705DA8}" type="slidenum">
              <a:rPr lang="en-GB" smtClean="0"/>
              <a:t>‹#›</a:t>
            </a:fld>
            <a:endParaRPr lang="en-GB"/>
          </a:p>
        </p:txBody>
      </p:sp>
    </p:spTree>
    <p:extLst>
      <p:ext uri="{BB962C8B-B14F-4D97-AF65-F5344CB8AC3E}">
        <p14:creationId xmlns:p14="http://schemas.microsoft.com/office/powerpoint/2010/main" val="2300405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E3399F-0B75-4B74-950D-DD60081F9E37}"/>
              </a:ext>
            </a:extLst>
          </p:cNvPr>
          <p:cNvSpPr>
            <a:spLocks noGrp="1"/>
          </p:cNvSpPr>
          <p:nvPr>
            <p:ph type="dt" sz="half" idx="10"/>
          </p:nvPr>
        </p:nvSpPr>
        <p:spPr/>
        <p:txBody>
          <a:bodyPr/>
          <a:lstStyle/>
          <a:p>
            <a:fld id="{26C92D06-11A1-4637-A025-A4BDE20C0138}" type="datetimeFigureOut">
              <a:rPr lang="en-GB" smtClean="0"/>
              <a:t>16/03/2021</a:t>
            </a:fld>
            <a:endParaRPr lang="en-GB"/>
          </a:p>
        </p:txBody>
      </p:sp>
      <p:sp>
        <p:nvSpPr>
          <p:cNvPr id="3" name="Footer Placeholder 2">
            <a:extLst>
              <a:ext uri="{FF2B5EF4-FFF2-40B4-BE49-F238E27FC236}">
                <a16:creationId xmlns:a16="http://schemas.microsoft.com/office/drawing/2014/main" id="{1F95F1BC-9AB6-4630-8B0E-B3B9C8B5001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C31AAA6-52F9-4301-99B1-4B29195EF42D}"/>
              </a:ext>
            </a:extLst>
          </p:cNvPr>
          <p:cNvSpPr>
            <a:spLocks noGrp="1"/>
          </p:cNvSpPr>
          <p:nvPr>
            <p:ph type="sldNum" sz="quarter" idx="12"/>
          </p:nvPr>
        </p:nvSpPr>
        <p:spPr/>
        <p:txBody>
          <a:bodyPr/>
          <a:lstStyle/>
          <a:p>
            <a:fld id="{57AE659B-DAA8-436B-8A38-7497F7705DA8}" type="slidenum">
              <a:rPr lang="en-GB" smtClean="0"/>
              <a:t>‹#›</a:t>
            </a:fld>
            <a:endParaRPr lang="en-GB"/>
          </a:p>
        </p:txBody>
      </p:sp>
    </p:spTree>
    <p:extLst>
      <p:ext uri="{BB962C8B-B14F-4D97-AF65-F5344CB8AC3E}">
        <p14:creationId xmlns:p14="http://schemas.microsoft.com/office/powerpoint/2010/main" val="2118274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E5A5D-69CC-47F8-851A-80B11CA7C0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FCACA0D-CE49-4E9F-96B2-9FCB1E7DF3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996EA8A-8584-4D87-8217-2B006FFA76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6EC680-0A88-402A-BDFE-7BECB078E895}"/>
              </a:ext>
            </a:extLst>
          </p:cNvPr>
          <p:cNvSpPr>
            <a:spLocks noGrp="1"/>
          </p:cNvSpPr>
          <p:nvPr>
            <p:ph type="dt" sz="half" idx="10"/>
          </p:nvPr>
        </p:nvSpPr>
        <p:spPr/>
        <p:txBody>
          <a:bodyPr/>
          <a:lstStyle/>
          <a:p>
            <a:fld id="{26C92D06-11A1-4637-A025-A4BDE20C0138}" type="datetimeFigureOut">
              <a:rPr lang="en-GB" smtClean="0"/>
              <a:t>16/03/2021</a:t>
            </a:fld>
            <a:endParaRPr lang="en-GB"/>
          </a:p>
        </p:txBody>
      </p:sp>
      <p:sp>
        <p:nvSpPr>
          <p:cNvPr id="6" name="Footer Placeholder 5">
            <a:extLst>
              <a:ext uri="{FF2B5EF4-FFF2-40B4-BE49-F238E27FC236}">
                <a16:creationId xmlns:a16="http://schemas.microsoft.com/office/drawing/2014/main" id="{0CC21244-7CCB-4DA1-894F-C2A80E8E5FA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1FA791B-9EC8-41CC-84A6-CC6B77B9BE73}"/>
              </a:ext>
            </a:extLst>
          </p:cNvPr>
          <p:cNvSpPr>
            <a:spLocks noGrp="1"/>
          </p:cNvSpPr>
          <p:nvPr>
            <p:ph type="sldNum" sz="quarter" idx="12"/>
          </p:nvPr>
        </p:nvSpPr>
        <p:spPr/>
        <p:txBody>
          <a:bodyPr/>
          <a:lstStyle/>
          <a:p>
            <a:fld id="{57AE659B-DAA8-436B-8A38-7497F7705DA8}" type="slidenum">
              <a:rPr lang="en-GB" smtClean="0"/>
              <a:t>‹#›</a:t>
            </a:fld>
            <a:endParaRPr lang="en-GB"/>
          </a:p>
        </p:txBody>
      </p:sp>
    </p:spTree>
    <p:extLst>
      <p:ext uri="{BB962C8B-B14F-4D97-AF65-F5344CB8AC3E}">
        <p14:creationId xmlns:p14="http://schemas.microsoft.com/office/powerpoint/2010/main" val="541347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7DE63-9214-4E73-8646-F1B3777B19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7FE6CBF-577B-41CA-826A-E16C1DB81B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908E7A7-C8B9-4B55-84B1-E308235E17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0DEAC1-E2BC-4855-9EE4-764106C11106}"/>
              </a:ext>
            </a:extLst>
          </p:cNvPr>
          <p:cNvSpPr>
            <a:spLocks noGrp="1"/>
          </p:cNvSpPr>
          <p:nvPr>
            <p:ph type="dt" sz="half" idx="10"/>
          </p:nvPr>
        </p:nvSpPr>
        <p:spPr/>
        <p:txBody>
          <a:bodyPr/>
          <a:lstStyle/>
          <a:p>
            <a:fld id="{26C92D06-11A1-4637-A025-A4BDE20C0138}" type="datetimeFigureOut">
              <a:rPr lang="en-GB" smtClean="0"/>
              <a:t>16/03/2021</a:t>
            </a:fld>
            <a:endParaRPr lang="en-GB"/>
          </a:p>
        </p:txBody>
      </p:sp>
      <p:sp>
        <p:nvSpPr>
          <p:cNvPr id="6" name="Footer Placeholder 5">
            <a:extLst>
              <a:ext uri="{FF2B5EF4-FFF2-40B4-BE49-F238E27FC236}">
                <a16:creationId xmlns:a16="http://schemas.microsoft.com/office/drawing/2014/main" id="{012CB73D-48B3-460F-8B7E-16C2D1BC30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45E8A88-7D67-4971-981E-E3B4424E0A64}"/>
              </a:ext>
            </a:extLst>
          </p:cNvPr>
          <p:cNvSpPr>
            <a:spLocks noGrp="1"/>
          </p:cNvSpPr>
          <p:nvPr>
            <p:ph type="sldNum" sz="quarter" idx="12"/>
          </p:nvPr>
        </p:nvSpPr>
        <p:spPr/>
        <p:txBody>
          <a:bodyPr/>
          <a:lstStyle/>
          <a:p>
            <a:fld id="{57AE659B-DAA8-436B-8A38-7497F7705DA8}" type="slidenum">
              <a:rPr lang="en-GB" smtClean="0"/>
              <a:t>‹#›</a:t>
            </a:fld>
            <a:endParaRPr lang="en-GB"/>
          </a:p>
        </p:txBody>
      </p:sp>
    </p:spTree>
    <p:extLst>
      <p:ext uri="{BB962C8B-B14F-4D97-AF65-F5344CB8AC3E}">
        <p14:creationId xmlns:p14="http://schemas.microsoft.com/office/powerpoint/2010/main" val="542176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AFA32A-F1D8-4236-A7FD-866D74529B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73AA7EF-30E2-462E-8158-460BE0BE41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C1D3C0-240E-451B-85D2-8B83340E85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C92D06-11A1-4637-A025-A4BDE20C0138}" type="datetimeFigureOut">
              <a:rPr lang="en-GB" smtClean="0"/>
              <a:t>16/03/2021</a:t>
            </a:fld>
            <a:endParaRPr lang="en-GB"/>
          </a:p>
        </p:txBody>
      </p:sp>
      <p:sp>
        <p:nvSpPr>
          <p:cNvPr id="5" name="Footer Placeholder 4">
            <a:extLst>
              <a:ext uri="{FF2B5EF4-FFF2-40B4-BE49-F238E27FC236}">
                <a16:creationId xmlns:a16="http://schemas.microsoft.com/office/drawing/2014/main" id="{A599F6BD-DA51-40F1-992D-36F1CE607F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55DFBEB-CD30-43AB-977A-6230E09DDE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AE659B-DAA8-436B-8A38-7497F7705DA8}" type="slidenum">
              <a:rPr lang="en-GB" smtClean="0"/>
              <a:t>‹#›</a:t>
            </a:fld>
            <a:endParaRPr lang="en-GB"/>
          </a:p>
        </p:txBody>
      </p:sp>
    </p:spTree>
    <p:extLst>
      <p:ext uri="{BB962C8B-B14F-4D97-AF65-F5344CB8AC3E}">
        <p14:creationId xmlns:p14="http://schemas.microsoft.com/office/powerpoint/2010/main" val="42682943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nhs.uk/conditions/coronavirus-covid-19/people-at-higher-risk/whos-at-higher-risk-from-coronavirus/"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globalhandwashing.org/wp-content/uploads/2017/08/GHP-Hygiene-in-HCFs-Fact-Sheet-Aug2017.pdf"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8DCC06-5B6F-4917-80DC-57C52BB7ED6D}"/>
              </a:ext>
            </a:extLst>
          </p:cNvPr>
          <p:cNvSpPr/>
          <p:nvPr/>
        </p:nvSpPr>
        <p:spPr>
          <a:xfrm>
            <a:off x="457200" y="433137"/>
            <a:ext cx="11405937" cy="6112042"/>
          </a:xfrm>
          <a:prstGeom prst="rect">
            <a:avLst/>
          </a:prstGeom>
          <a:noFill/>
          <a:ln>
            <a:solidFill>
              <a:schemeClr val="accent5">
                <a:lumMod val="60000"/>
                <a:lumOff val="4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CD730E0-7FA8-470A-82FB-F2E342B3F5A7}"/>
              </a:ext>
            </a:extLst>
          </p:cNvPr>
          <p:cNvPicPr>
            <a:picLocks noChangeAspect="1"/>
          </p:cNvPicPr>
          <p:nvPr/>
        </p:nvPicPr>
        <p:blipFill>
          <a:blip r:embed="rId2"/>
          <a:stretch>
            <a:fillRect/>
          </a:stretch>
        </p:blipFill>
        <p:spPr>
          <a:xfrm>
            <a:off x="715099" y="619345"/>
            <a:ext cx="1329043" cy="951058"/>
          </a:xfrm>
          <a:prstGeom prst="rect">
            <a:avLst/>
          </a:prstGeom>
        </p:spPr>
      </p:pic>
      <p:pic>
        <p:nvPicPr>
          <p:cNvPr id="1026" name="Picture 2" descr="Image result for COVID 19 ICON">
            <a:extLst>
              <a:ext uri="{FF2B5EF4-FFF2-40B4-BE49-F238E27FC236}">
                <a16:creationId xmlns:a16="http://schemas.microsoft.com/office/drawing/2014/main" id="{6FCA70E0-1DE6-459B-BD79-C1C05A6A72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0033" y="907672"/>
            <a:ext cx="4871934" cy="4871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7163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8DCC06-5B6F-4917-80DC-57C52BB7ED6D}"/>
              </a:ext>
            </a:extLst>
          </p:cNvPr>
          <p:cNvSpPr/>
          <p:nvPr/>
        </p:nvSpPr>
        <p:spPr>
          <a:xfrm>
            <a:off x="457200" y="433137"/>
            <a:ext cx="11405937" cy="6112042"/>
          </a:xfrm>
          <a:prstGeom prst="rect">
            <a:avLst/>
          </a:prstGeom>
          <a:noFill/>
          <a:ln>
            <a:solidFill>
              <a:schemeClr val="accent5">
                <a:lumMod val="60000"/>
                <a:lumOff val="4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CD730E0-7FA8-470A-82FB-F2E342B3F5A7}"/>
              </a:ext>
            </a:extLst>
          </p:cNvPr>
          <p:cNvPicPr>
            <a:picLocks noChangeAspect="1"/>
          </p:cNvPicPr>
          <p:nvPr/>
        </p:nvPicPr>
        <p:blipFill>
          <a:blip r:embed="rId2"/>
          <a:stretch>
            <a:fillRect/>
          </a:stretch>
        </p:blipFill>
        <p:spPr>
          <a:xfrm>
            <a:off x="715099" y="619345"/>
            <a:ext cx="1329043" cy="951058"/>
          </a:xfrm>
          <a:prstGeom prst="rect">
            <a:avLst/>
          </a:prstGeom>
        </p:spPr>
      </p:pic>
      <p:sp>
        <p:nvSpPr>
          <p:cNvPr id="5" name="TextBox 4">
            <a:extLst>
              <a:ext uri="{FF2B5EF4-FFF2-40B4-BE49-F238E27FC236}">
                <a16:creationId xmlns:a16="http://schemas.microsoft.com/office/drawing/2014/main" id="{88EDFEC5-D344-4ECE-A9B0-E7E582929694}"/>
              </a:ext>
            </a:extLst>
          </p:cNvPr>
          <p:cNvSpPr txBox="1"/>
          <p:nvPr/>
        </p:nvSpPr>
        <p:spPr>
          <a:xfrm>
            <a:off x="755656" y="1861437"/>
            <a:ext cx="9151741" cy="2585323"/>
          </a:xfrm>
          <a:prstGeom prst="rect">
            <a:avLst/>
          </a:prstGeom>
          <a:noFill/>
        </p:spPr>
        <p:txBody>
          <a:bodyPr wrap="square">
            <a:spAutoFit/>
          </a:bodyPr>
          <a:lstStyle/>
          <a:p>
            <a:pPr algn="l"/>
            <a:r>
              <a:rPr lang="en-GB" b="0" i="0" dirty="0">
                <a:solidFill>
                  <a:srgbClr val="212B32"/>
                </a:solidFill>
                <a:effectLst/>
              </a:rPr>
              <a:t>You can book your vaccination appointments online if any of the following apply:</a:t>
            </a:r>
          </a:p>
          <a:p>
            <a:pPr algn="l">
              <a:buFont typeface="Arial" panose="020B0604020202020204" pitchFamily="34" charset="0"/>
              <a:buChar char="•"/>
            </a:pPr>
            <a:r>
              <a:rPr lang="en-GB" b="0" i="0" dirty="0">
                <a:solidFill>
                  <a:srgbClr val="212B32"/>
                </a:solidFill>
                <a:effectLst/>
              </a:rPr>
              <a:t>you are aged 65 or over</a:t>
            </a:r>
          </a:p>
          <a:p>
            <a:pPr algn="l">
              <a:buFont typeface="Arial" panose="020B0604020202020204" pitchFamily="34" charset="0"/>
              <a:buChar char="•"/>
            </a:pPr>
            <a:r>
              <a:rPr lang="en-GB" b="0" i="0" dirty="0">
                <a:solidFill>
                  <a:srgbClr val="212B32"/>
                </a:solidFill>
                <a:effectLst/>
              </a:rPr>
              <a:t>you have previously received a letter saying you are at </a:t>
            </a:r>
            <a:r>
              <a:rPr lang="en-GB" b="0" i="0" dirty="0">
                <a:solidFill>
                  <a:srgbClr val="005EB8"/>
                </a:solidFill>
                <a:effectLst/>
                <a:hlinkClick r:id="rId3"/>
              </a:rPr>
              <a:t>high risk from coronavirus</a:t>
            </a:r>
            <a:r>
              <a:rPr lang="en-GB" b="0" i="0" dirty="0">
                <a:solidFill>
                  <a:srgbClr val="212B32"/>
                </a:solidFill>
                <a:effectLst/>
              </a:rPr>
              <a:t> (clinically extremely vulnerable)</a:t>
            </a:r>
          </a:p>
          <a:p>
            <a:pPr algn="l">
              <a:buFont typeface="Arial" panose="020B0604020202020204" pitchFamily="34" charset="0"/>
              <a:buChar char="•"/>
            </a:pPr>
            <a:r>
              <a:rPr lang="en-GB" b="0" i="0" dirty="0">
                <a:solidFill>
                  <a:srgbClr val="212B32"/>
                </a:solidFill>
                <a:effectLst/>
                <a:highlight>
                  <a:srgbClr val="FFFF00"/>
                </a:highlight>
              </a:rPr>
              <a:t>you are an eligible frontline health worker</a:t>
            </a:r>
          </a:p>
          <a:p>
            <a:pPr algn="l">
              <a:buFont typeface="Arial" panose="020B0604020202020204" pitchFamily="34" charset="0"/>
              <a:buChar char="•"/>
            </a:pPr>
            <a:r>
              <a:rPr lang="en-GB" b="0" i="0" dirty="0">
                <a:solidFill>
                  <a:srgbClr val="212B32"/>
                </a:solidFill>
                <a:effectLst/>
              </a:rPr>
              <a:t>you are an eligible frontline social care worker</a:t>
            </a:r>
          </a:p>
          <a:p>
            <a:pPr algn="l"/>
            <a:r>
              <a:rPr lang="en-GB" b="0" i="0" dirty="0">
                <a:solidFill>
                  <a:srgbClr val="212B32"/>
                </a:solidFill>
                <a:effectLst/>
              </a:rPr>
              <a:t>You can book appointments at a larger vaccination centre or a pharmacy that provides COVID-19 vaccinations.</a:t>
            </a:r>
          </a:p>
          <a:p>
            <a:pPr algn="l"/>
            <a:r>
              <a:rPr lang="en-GB" b="0" i="0" dirty="0">
                <a:solidFill>
                  <a:srgbClr val="212B32"/>
                </a:solidFill>
                <a:effectLst/>
              </a:rPr>
              <a:t>You do not need to wait to be contacted by the NHS.</a:t>
            </a:r>
          </a:p>
        </p:txBody>
      </p:sp>
      <p:sp>
        <p:nvSpPr>
          <p:cNvPr id="7" name="TextBox 6">
            <a:extLst>
              <a:ext uri="{FF2B5EF4-FFF2-40B4-BE49-F238E27FC236}">
                <a16:creationId xmlns:a16="http://schemas.microsoft.com/office/drawing/2014/main" id="{005EAD3A-7A67-4267-BA59-E50C7DEEF2B2}"/>
              </a:ext>
            </a:extLst>
          </p:cNvPr>
          <p:cNvSpPr txBox="1"/>
          <p:nvPr/>
        </p:nvSpPr>
        <p:spPr>
          <a:xfrm>
            <a:off x="2879522" y="5038605"/>
            <a:ext cx="6094602" cy="646331"/>
          </a:xfrm>
          <a:prstGeom prst="rect">
            <a:avLst/>
          </a:prstGeom>
          <a:noFill/>
        </p:spPr>
        <p:txBody>
          <a:bodyPr wrap="square">
            <a:spAutoFit/>
          </a:bodyPr>
          <a:lstStyle/>
          <a:p>
            <a:r>
              <a:rPr lang="en-GB" dirty="0"/>
              <a:t>https://www.nhs.uk/conditions/coronavirus-covid-19/coronavirus-vaccination/book-coronavirus-vaccination/</a:t>
            </a:r>
          </a:p>
        </p:txBody>
      </p:sp>
      <p:sp>
        <p:nvSpPr>
          <p:cNvPr id="10" name="TextBox 9">
            <a:extLst>
              <a:ext uri="{FF2B5EF4-FFF2-40B4-BE49-F238E27FC236}">
                <a16:creationId xmlns:a16="http://schemas.microsoft.com/office/drawing/2014/main" id="{AB47DC8F-D83F-4363-BC66-038A3BE74C02}"/>
              </a:ext>
            </a:extLst>
          </p:cNvPr>
          <p:cNvSpPr txBox="1"/>
          <p:nvPr/>
        </p:nvSpPr>
        <p:spPr>
          <a:xfrm>
            <a:off x="3466751" y="708806"/>
            <a:ext cx="6094602" cy="584775"/>
          </a:xfrm>
          <a:prstGeom prst="rect">
            <a:avLst/>
          </a:prstGeom>
          <a:noFill/>
        </p:spPr>
        <p:txBody>
          <a:bodyPr wrap="square">
            <a:spAutoFit/>
          </a:bodyPr>
          <a:lstStyle/>
          <a:p>
            <a:pPr algn="l"/>
            <a:r>
              <a:rPr lang="en-GB" sz="3200" b="1" u="sng" dirty="0">
                <a:solidFill>
                  <a:srgbClr val="212B32"/>
                </a:solidFill>
              </a:rPr>
              <a:t>G</a:t>
            </a:r>
            <a:r>
              <a:rPr lang="en-GB" sz="3200" b="1" i="0" u="sng" dirty="0">
                <a:solidFill>
                  <a:srgbClr val="212B32"/>
                </a:solidFill>
                <a:effectLst/>
              </a:rPr>
              <a:t>et Your COVID-19 Vaccine</a:t>
            </a:r>
          </a:p>
        </p:txBody>
      </p:sp>
      <p:pic>
        <p:nvPicPr>
          <p:cNvPr id="4100" name="Picture 4" descr="Image result for COVID 19 vaccination ICON">
            <a:extLst>
              <a:ext uri="{FF2B5EF4-FFF2-40B4-BE49-F238E27FC236}">
                <a16:creationId xmlns:a16="http://schemas.microsoft.com/office/drawing/2014/main" id="{F3F41731-1C2D-488D-B769-2F18086482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0440" y="619345"/>
            <a:ext cx="1581150" cy="158115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COVID 19 vaccination ICON">
            <a:extLst>
              <a:ext uri="{FF2B5EF4-FFF2-40B4-BE49-F238E27FC236}">
                <a16:creationId xmlns:a16="http://schemas.microsoft.com/office/drawing/2014/main" id="{E67A45FD-1697-4F40-8696-FB92D9529B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325" y="4519682"/>
            <a:ext cx="1576482" cy="1576482"/>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Image result for nhs icon">
            <a:extLst>
              <a:ext uri="{FF2B5EF4-FFF2-40B4-BE49-F238E27FC236}">
                <a16:creationId xmlns:a16="http://schemas.microsoft.com/office/drawing/2014/main" id="{BC4824B2-EC22-4DFA-B23A-180FE239D0F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34814" y="5195606"/>
            <a:ext cx="1300861" cy="978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0822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8DCC06-5B6F-4917-80DC-57C52BB7ED6D}"/>
              </a:ext>
            </a:extLst>
          </p:cNvPr>
          <p:cNvSpPr/>
          <p:nvPr/>
        </p:nvSpPr>
        <p:spPr>
          <a:xfrm>
            <a:off x="327172" y="268448"/>
            <a:ext cx="11535966" cy="6276731"/>
          </a:xfrm>
          <a:prstGeom prst="rect">
            <a:avLst/>
          </a:prstGeom>
          <a:noFill/>
          <a:ln>
            <a:solidFill>
              <a:schemeClr val="accent5">
                <a:lumMod val="60000"/>
                <a:lumOff val="4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CD730E0-7FA8-470A-82FB-F2E342B3F5A7}"/>
              </a:ext>
            </a:extLst>
          </p:cNvPr>
          <p:cNvPicPr>
            <a:picLocks noChangeAspect="1"/>
          </p:cNvPicPr>
          <p:nvPr/>
        </p:nvPicPr>
        <p:blipFill>
          <a:blip r:embed="rId2"/>
          <a:stretch>
            <a:fillRect/>
          </a:stretch>
        </p:blipFill>
        <p:spPr>
          <a:xfrm>
            <a:off x="715099" y="619345"/>
            <a:ext cx="1329043" cy="951058"/>
          </a:xfrm>
          <a:prstGeom prst="rect">
            <a:avLst/>
          </a:prstGeom>
        </p:spPr>
      </p:pic>
      <p:pic>
        <p:nvPicPr>
          <p:cNvPr id="3076" name="Picture 4" descr="Image result for nhs icon">
            <a:extLst>
              <a:ext uri="{FF2B5EF4-FFF2-40B4-BE49-F238E27FC236}">
                <a16:creationId xmlns:a16="http://schemas.microsoft.com/office/drawing/2014/main" id="{A399F6C7-268C-4162-81DC-58867EDE0E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5819" y="5528409"/>
            <a:ext cx="956392" cy="95639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epartment of Health and Social Care on Twitter: &quot;Care workers looking  after people in their own home will have access to weekly #COVID19 tests. Care  providers will be able to book tests">
            <a:extLst>
              <a:ext uri="{FF2B5EF4-FFF2-40B4-BE49-F238E27FC236}">
                <a16:creationId xmlns:a16="http://schemas.microsoft.com/office/drawing/2014/main" id="{92ECA22E-8D81-42A9-AD02-59B0947EF9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7804" y="619345"/>
            <a:ext cx="8876211" cy="4992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9336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8DCC06-5B6F-4917-80DC-57C52BB7ED6D}"/>
              </a:ext>
            </a:extLst>
          </p:cNvPr>
          <p:cNvSpPr/>
          <p:nvPr/>
        </p:nvSpPr>
        <p:spPr>
          <a:xfrm>
            <a:off x="457200" y="433137"/>
            <a:ext cx="11405937" cy="6112042"/>
          </a:xfrm>
          <a:prstGeom prst="rect">
            <a:avLst/>
          </a:prstGeom>
          <a:noFill/>
          <a:ln>
            <a:solidFill>
              <a:schemeClr val="accent5">
                <a:lumMod val="60000"/>
                <a:lumOff val="4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CD730E0-7FA8-470A-82FB-F2E342B3F5A7}"/>
              </a:ext>
            </a:extLst>
          </p:cNvPr>
          <p:cNvPicPr>
            <a:picLocks noChangeAspect="1"/>
          </p:cNvPicPr>
          <p:nvPr/>
        </p:nvPicPr>
        <p:blipFill>
          <a:blip r:embed="rId2"/>
          <a:stretch>
            <a:fillRect/>
          </a:stretch>
        </p:blipFill>
        <p:spPr>
          <a:xfrm>
            <a:off x="715099" y="619345"/>
            <a:ext cx="1329043" cy="951058"/>
          </a:xfrm>
          <a:prstGeom prst="rect">
            <a:avLst/>
          </a:prstGeom>
        </p:spPr>
      </p:pic>
      <p:sp>
        <p:nvSpPr>
          <p:cNvPr id="4" name="TextBox 4">
            <a:extLst>
              <a:ext uri="{FF2B5EF4-FFF2-40B4-BE49-F238E27FC236}">
                <a16:creationId xmlns:a16="http://schemas.microsoft.com/office/drawing/2014/main" id="{EA03AD35-5574-4236-8F00-3E856A3D3ACC}"/>
              </a:ext>
            </a:extLst>
          </p:cNvPr>
          <p:cNvSpPr txBox="1"/>
          <p:nvPr/>
        </p:nvSpPr>
        <p:spPr>
          <a:xfrm>
            <a:off x="2231471" y="982176"/>
            <a:ext cx="9172231" cy="4893647"/>
          </a:xfrm>
          <a:prstGeom prst="rect">
            <a:avLst/>
          </a:prstGeom>
          <a:gradFill>
            <a:gsLst>
              <a:gs pos="0">
                <a:srgbClr val="F7BDA4"/>
              </a:gs>
              <a:gs pos="100000">
                <a:srgbClr val="F5B195"/>
              </a:gs>
            </a:gsLst>
            <a:lin ang="5400000"/>
          </a:gradFill>
          <a:ln w="6345" cap="flat">
            <a:solidFill>
              <a:srgbClr val="ED7D31"/>
            </a:solidFill>
            <a:prstDash val="solid"/>
            <a:miter/>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600" b="1" i="0" u="none" strike="noStrike" kern="1200" cap="none" spc="0" baseline="0" dirty="0">
                <a:solidFill>
                  <a:srgbClr val="212B32"/>
                </a:solidFill>
                <a:uFillTx/>
              </a:rPr>
              <a:t>Covid-19</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600" b="1" i="0" u="none" strike="noStrike" kern="1200" cap="none" spc="0" baseline="0" dirty="0">
                <a:solidFill>
                  <a:srgbClr val="212B32"/>
                </a:solidFill>
                <a:uFillTx/>
              </a:rPr>
              <a:t>Main symptoms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dirty="0">
                <a:solidFill>
                  <a:srgbClr val="212B32"/>
                </a:solidFill>
                <a:uFillTx/>
              </a:rPr>
              <a:t>The main symptoms of coronavirus are:</a:t>
            </a:r>
          </a:p>
          <a:p>
            <a:pPr marL="0" marR="0" lvl="0" indent="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400" b="1" i="0" u="none" strike="noStrike" kern="1200" cap="none" spc="0" baseline="0" dirty="0">
                <a:solidFill>
                  <a:srgbClr val="212B32"/>
                </a:solidFill>
                <a:uFillTx/>
              </a:rPr>
              <a:t>a high temperature</a:t>
            </a:r>
            <a:r>
              <a:rPr lang="en-US" sz="2400" b="0" i="0" u="none" strike="noStrike" kern="1200" cap="none" spc="0" baseline="0" dirty="0">
                <a:solidFill>
                  <a:srgbClr val="212B32"/>
                </a:solidFill>
                <a:uFillTx/>
              </a:rPr>
              <a:t> – this means you feel hot to touch on your chest or back (you do not need to measure your temperature)</a:t>
            </a:r>
          </a:p>
          <a:p>
            <a:pPr marL="0" marR="0" lvl="0" indent="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400" b="1" i="0" u="none" strike="noStrike" kern="1200" cap="none" spc="0" baseline="0" dirty="0">
                <a:solidFill>
                  <a:srgbClr val="212B32"/>
                </a:solidFill>
                <a:uFillTx/>
              </a:rPr>
              <a:t>a new, continuous cough</a:t>
            </a:r>
            <a:r>
              <a:rPr lang="en-US" sz="2400" b="0" i="0" u="none" strike="noStrike" kern="1200" cap="none" spc="0" baseline="0" dirty="0">
                <a:solidFill>
                  <a:srgbClr val="212B32"/>
                </a:solidFill>
                <a:uFillTx/>
              </a:rPr>
              <a:t> – this means coughing a lot for more than an hour, or 3 or more coughing episodes in 24 hours (if you usually have a cough, it may be worse than usual)</a:t>
            </a:r>
          </a:p>
          <a:p>
            <a:pPr marL="0" marR="0" lvl="0" indent="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400" b="1" i="0" u="none" strike="noStrike" kern="1200" cap="none" spc="0" baseline="0" dirty="0">
                <a:solidFill>
                  <a:srgbClr val="212B32"/>
                </a:solidFill>
                <a:uFillTx/>
              </a:rPr>
              <a:t>a loss or change to your sense of smell or taste</a:t>
            </a:r>
            <a:r>
              <a:rPr lang="en-US" sz="2400" b="0" i="0" u="none" strike="noStrike" kern="1200" cap="none" spc="0" baseline="0" dirty="0">
                <a:solidFill>
                  <a:srgbClr val="212B32"/>
                </a:solidFill>
                <a:uFillTx/>
              </a:rPr>
              <a:t> – this means you've noticed you cannot smell or taste anything, or things smell or taste different to normal</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dirty="0">
                <a:solidFill>
                  <a:srgbClr val="212B32"/>
                </a:solidFill>
                <a:uFillTx/>
              </a:rPr>
              <a:t>Most people with coronavirus have at least 1 of these symptoms.</a:t>
            </a:r>
          </a:p>
        </p:txBody>
      </p:sp>
    </p:spTree>
    <p:extLst>
      <p:ext uri="{BB962C8B-B14F-4D97-AF65-F5344CB8AC3E}">
        <p14:creationId xmlns:p14="http://schemas.microsoft.com/office/powerpoint/2010/main" val="2095585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8DCC06-5B6F-4917-80DC-57C52BB7ED6D}"/>
              </a:ext>
            </a:extLst>
          </p:cNvPr>
          <p:cNvSpPr/>
          <p:nvPr/>
        </p:nvSpPr>
        <p:spPr>
          <a:xfrm>
            <a:off x="457200" y="433137"/>
            <a:ext cx="11405937" cy="6112042"/>
          </a:xfrm>
          <a:prstGeom prst="rect">
            <a:avLst/>
          </a:prstGeom>
          <a:noFill/>
          <a:ln>
            <a:solidFill>
              <a:schemeClr val="accent5">
                <a:lumMod val="60000"/>
                <a:lumOff val="4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CD730E0-7FA8-470A-82FB-F2E342B3F5A7}"/>
              </a:ext>
            </a:extLst>
          </p:cNvPr>
          <p:cNvPicPr>
            <a:picLocks noChangeAspect="1"/>
          </p:cNvPicPr>
          <p:nvPr/>
        </p:nvPicPr>
        <p:blipFill>
          <a:blip r:embed="rId2"/>
          <a:stretch>
            <a:fillRect/>
          </a:stretch>
        </p:blipFill>
        <p:spPr>
          <a:xfrm>
            <a:off x="715099" y="619345"/>
            <a:ext cx="1329043" cy="951058"/>
          </a:xfrm>
          <a:prstGeom prst="rect">
            <a:avLst/>
          </a:prstGeom>
        </p:spPr>
      </p:pic>
      <p:sp>
        <p:nvSpPr>
          <p:cNvPr id="4" name="TextBox 4">
            <a:extLst>
              <a:ext uri="{FF2B5EF4-FFF2-40B4-BE49-F238E27FC236}">
                <a16:creationId xmlns:a16="http://schemas.microsoft.com/office/drawing/2014/main" id="{2D8AF7B4-3791-49F3-AF36-6AC4B1EB9924}"/>
              </a:ext>
            </a:extLst>
          </p:cNvPr>
          <p:cNvSpPr txBox="1"/>
          <p:nvPr/>
        </p:nvSpPr>
        <p:spPr>
          <a:xfrm>
            <a:off x="2390862" y="889843"/>
            <a:ext cx="8908269" cy="5078313"/>
          </a:xfrm>
          <a:prstGeom prst="rect">
            <a:avLst/>
          </a:prstGeom>
          <a:gradFill>
            <a:gsLst>
              <a:gs pos="0">
                <a:srgbClr val="F7BDA4"/>
              </a:gs>
              <a:gs pos="100000">
                <a:srgbClr val="F5B195"/>
              </a:gs>
            </a:gsLst>
            <a:lin ang="5400000"/>
          </a:gradFill>
          <a:ln w="6345" cap="flat">
            <a:solidFill>
              <a:srgbClr val="ED7D31"/>
            </a:solidFill>
            <a:prstDash val="solid"/>
            <a:miter/>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600" b="1" i="0" u="none" strike="noStrike" kern="1200" cap="none" spc="0" baseline="0" dirty="0">
                <a:solidFill>
                  <a:srgbClr val="212B32"/>
                </a:solidFill>
                <a:uFillTx/>
              </a:rPr>
              <a:t>What to do if you have symptoms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dirty="0">
                <a:solidFill>
                  <a:srgbClr val="212B32"/>
                </a:solidFill>
                <a:uFillTx/>
              </a:rPr>
              <a:t>If you have any of the main symptoms of coronavirus: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dirty="0">
              <a:solidFill>
                <a:srgbClr val="212B32"/>
              </a:solidFill>
              <a:uFillTx/>
            </a:endParaRPr>
          </a:p>
          <a:p>
            <a:pPr marL="0" marR="0" lvl="0" indent="0" algn="l" defTabSz="9144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en-US" sz="2400" b="0" i="0" u="none" strike="noStrike" kern="1200" cap="none" spc="0" baseline="0" dirty="0">
                <a:solidFill>
                  <a:srgbClr val="212B32"/>
                </a:solidFill>
                <a:uFillTx/>
              </a:rPr>
              <a:t>Call the office to organize a test for coronavirus as soon as possible.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dirty="0">
              <a:solidFill>
                <a:srgbClr val="212B32"/>
              </a:solidFill>
              <a:uFillTx/>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dirty="0">
                <a:solidFill>
                  <a:srgbClr val="212B32"/>
                </a:solidFill>
                <a:uFillTx/>
              </a:rPr>
              <a:t>2.You and your client should stay at home and not have visitors until you get your test result – only leave to have a test.</a:t>
            </a:r>
          </a:p>
          <a:p>
            <a:pPr marL="0" marR="0" lvl="0" indent="0" algn="l" defTabSz="9144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endParaRPr lang="en-US" sz="2400" b="0" i="0" u="none" strike="noStrike" kern="1200" cap="none" spc="0" baseline="0" dirty="0">
              <a:solidFill>
                <a:srgbClr val="212B32"/>
              </a:solidFill>
              <a:uFillTx/>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dirty="0">
                <a:solidFill>
                  <a:srgbClr val="212B32"/>
                </a:solidFill>
                <a:uFillTx/>
              </a:rPr>
              <a:t>Anyone in your support bubble should also stay at home if you have been in close contact with them since your symptoms started or during the 48 hours before they started.</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dirty="0">
              <a:solidFill>
                <a:srgbClr val="212B32"/>
              </a:solidFill>
              <a:uFillTx/>
              <a:latin typeface="Frutiger W01"/>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dirty="0">
              <a:solidFill>
                <a:srgbClr val="212B32"/>
              </a:solidFill>
              <a:uFillTx/>
              <a:latin typeface="Frutiger W01"/>
            </a:endParaRPr>
          </a:p>
        </p:txBody>
      </p:sp>
    </p:spTree>
    <p:extLst>
      <p:ext uri="{BB962C8B-B14F-4D97-AF65-F5344CB8AC3E}">
        <p14:creationId xmlns:p14="http://schemas.microsoft.com/office/powerpoint/2010/main" val="1879489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8DCC06-5B6F-4917-80DC-57C52BB7ED6D}"/>
              </a:ext>
            </a:extLst>
          </p:cNvPr>
          <p:cNvSpPr/>
          <p:nvPr/>
        </p:nvSpPr>
        <p:spPr>
          <a:xfrm>
            <a:off x="457200" y="433137"/>
            <a:ext cx="11405937" cy="6112042"/>
          </a:xfrm>
          <a:prstGeom prst="rect">
            <a:avLst/>
          </a:prstGeom>
          <a:noFill/>
          <a:ln>
            <a:solidFill>
              <a:schemeClr val="accent5">
                <a:lumMod val="60000"/>
                <a:lumOff val="4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CD730E0-7FA8-470A-82FB-F2E342B3F5A7}"/>
              </a:ext>
            </a:extLst>
          </p:cNvPr>
          <p:cNvPicPr>
            <a:picLocks noChangeAspect="1"/>
          </p:cNvPicPr>
          <p:nvPr/>
        </p:nvPicPr>
        <p:blipFill>
          <a:blip r:embed="rId2"/>
          <a:stretch>
            <a:fillRect/>
          </a:stretch>
        </p:blipFill>
        <p:spPr>
          <a:xfrm>
            <a:off x="715099" y="619345"/>
            <a:ext cx="1329043" cy="951058"/>
          </a:xfrm>
          <a:prstGeom prst="rect">
            <a:avLst/>
          </a:prstGeom>
        </p:spPr>
      </p:pic>
      <p:sp>
        <p:nvSpPr>
          <p:cNvPr id="4" name="TextBox 4">
            <a:extLst>
              <a:ext uri="{FF2B5EF4-FFF2-40B4-BE49-F238E27FC236}">
                <a16:creationId xmlns:a16="http://schemas.microsoft.com/office/drawing/2014/main" id="{20ED9D9A-A38F-4CC6-8A4B-B562A8384F26}"/>
              </a:ext>
            </a:extLst>
          </p:cNvPr>
          <p:cNvSpPr txBox="1"/>
          <p:nvPr/>
        </p:nvSpPr>
        <p:spPr>
          <a:xfrm>
            <a:off x="2302041" y="990619"/>
            <a:ext cx="9155439" cy="4708981"/>
          </a:xfrm>
          <a:prstGeom prst="rect">
            <a:avLst/>
          </a:prstGeom>
          <a:gradFill>
            <a:gsLst>
              <a:gs pos="0">
                <a:srgbClr val="F7BDA4"/>
              </a:gs>
              <a:gs pos="100000">
                <a:srgbClr val="F5B195"/>
              </a:gs>
            </a:gsLst>
            <a:lin ang="5400000"/>
          </a:gradFill>
          <a:ln w="6345" cap="flat">
            <a:solidFill>
              <a:srgbClr val="ED7D31"/>
            </a:solidFill>
            <a:prstDash val="solid"/>
            <a:miter/>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600" b="0" i="0" u="none" strike="noStrike" kern="1200" cap="none" spc="0" baseline="0" dirty="0">
                <a:solidFill>
                  <a:srgbClr val="000000"/>
                </a:solidFill>
                <a:uFillTx/>
              </a:rPr>
              <a:t>What is PPE?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dirty="0">
                <a:solidFill>
                  <a:srgbClr val="000000"/>
                </a:solidFill>
                <a:uFillTx/>
              </a:rPr>
              <a:t>PPE is designed to protect you from harmful substances such as chemicals or infectious agents.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dirty="0">
                <a:solidFill>
                  <a:srgbClr val="000000"/>
                </a:solidFill>
                <a:uFillTx/>
              </a:rPr>
              <a:t>In a pandemic situation, it can also help prevent the transmission of infection between PA and Client.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dirty="0">
              <a:solidFill>
                <a:srgbClr val="000000"/>
              </a:solidFill>
              <a:uFillTx/>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dirty="0">
                <a:solidFill>
                  <a:srgbClr val="000000"/>
                </a:solidFill>
                <a:uFillTx/>
              </a:rPr>
              <a:t>The type of PPE you need will depend on the environment you work in and the procedures you carry out.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dirty="0">
              <a:solidFill>
                <a:srgbClr val="000000"/>
              </a:solidFill>
              <a:uFillTx/>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dirty="0">
                <a:solidFill>
                  <a:srgbClr val="000000"/>
                </a:solidFill>
                <a:uFillTx/>
              </a:rPr>
              <a:t>Remember: PPE is just one way of protecting staff at work. Handwashing, workplace cleaning practices and risk assessments also play an important role in infection prevention and control.</a:t>
            </a:r>
          </a:p>
        </p:txBody>
      </p:sp>
    </p:spTree>
    <p:extLst>
      <p:ext uri="{BB962C8B-B14F-4D97-AF65-F5344CB8AC3E}">
        <p14:creationId xmlns:p14="http://schemas.microsoft.com/office/powerpoint/2010/main" val="2498254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8DCC06-5B6F-4917-80DC-57C52BB7ED6D}"/>
              </a:ext>
            </a:extLst>
          </p:cNvPr>
          <p:cNvSpPr/>
          <p:nvPr/>
        </p:nvSpPr>
        <p:spPr>
          <a:xfrm>
            <a:off x="457200" y="433137"/>
            <a:ext cx="11405937" cy="6112042"/>
          </a:xfrm>
          <a:prstGeom prst="rect">
            <a:avLst/>
          </a:prstGeom>
          <a:noFill/>
          <a:ln>
            <a:solidFill>
              <a:schemeClr val="accent5">
                <a:lumMod val="60000"/>
                <a:lumOff val="4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CD730E0-7FA8-470A-82FB-F2E342B3F5A7}"/>
              </a:ext>
            </a:extLst>
          </p:cNvPr>
          <p:cNvPicPr>
            <a:picLocks noChangeAspect="1"/>
          </p:cNvPicPr>
          <p:nvPr/>
        </p:nvPicPr>
        <p:blipFill>
          <a:blip r:embed="rId2"/>
          <a:stretch>
            <a:fillRect/>
          </a:stretch>
        </p:blipFill>
        <p:spPr>
          <a:xfrm>
            <a:off x="715099" y="619345"/>
            <a:ext cx="1329043" cy="951058"/>
          </a:xfrm>
          <a:prstGeom prst="rect">
            <a:avLst/>
          </a:prstGeom>
        </p:spPr>
      </p:pic>
      <p:pic>
        <p:nvPicPr>
          <p:cNvPr id="2050" name="Picture 2" descr="Image result for ppe gloves">
            <a:extLst>
              <a:ext uri="{FF2B5EF4-FFF2-40B4-BE49-F238E27FC236}">
                <a16:creationId xmlns:a16="http://schemas.microsoft.com/office/drawing/2014/main" id="{7F3F8416-A001-46C7-909B-4E3BBB510F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853" y="2093745"/>
            <a:ext cx="2466975" cy="24669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ppe mask">
            <a:extLst>
              <a:ext uri="{FF2B5EF4-FFF2-40B4-BE49-F238E27FC236}">
                <a16:creationId xmlns:a16="http://schemas.microsoft.com/office/drawing/2014/main" id="{3B0C5964-EAF7-4483-8AC1-7E2424CD9D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9911" y="2015106"/>
            <a:ext cx="2466975" cy="24669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ppe apron">
            <a:extLst>
              <a:ext uri="{FF2B5EF4-FFF2-40B4-BE49-F238E27FC236}">
                <a16:creationId xmlns:a16="http://schemas.microsoft.com/office/drawing/2014/main" id="{3E994413-916A-45E5-A64C-5FFBA86260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87416" y="1776549"/>
            <a:ext cx="2642001" cy="264200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ppe visor">
            <a:extLst>
              <a:ext uri="{FF2B5EF4-FFF2-40B4-BE49-F238E27FC236}">
                <a16:creationId xmlns:a16="http://schemas.microsoft.com/office/drawing/2014/main" id="{3C03DCA5-7F18-4B60-B782-B6FEB9D75C2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08066" y="2261817"/>
            <a:ext cx="2879350" cy="2156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2059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8DCC06-5B6F-4917-80DC-57C52BB7ED6D}"/>
              </a:ext>
            </a:extLst>
          </p:cNvPr>
          <p:cNvSpPr/>
          <p:nvPr/>
        </p:nvSpPr>
        <p:spPr>
          <a:xfrm>
            <a:off x="457200" y="433137"/>
            <a:ext cx="11405937" cy="6112042"/>
          </a:xfrm>
          <a:prstGeom prst="rect">
            <a:avLst/>
          </a:prstGeom>
          <a:noFill/>
          <a:ln>
            <a:solidFill>
              <a:schemeClr val="accent5">
                <a:lumMod val="60000"/>
                <a:lumOff val="4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CD730E0-7FA8-470A-82FB-F2E342B3F5A7}"/>
              </a:ext>
            </a:extLst>
          </p:cNvPr>
          <p:cNvPicPr>
            <a:picLocks noChangeAspect="1"/>
          </p:cNvPicPr>
          <p:nvPr/>
        </p:nvPicPr>
        <p:blipFill>
          <a:blip r:embed="rId2"/>
          <a:stretch>
            <a:fillRect/>
          </a:stretch>
        </p:blipFill>
        <p:spPr>
          <a:xfrm>
            <a:off x="715099" y="619345"/>
            <a:ext cx="1329043" cy="951058"/>
          </a:xfrm>
          <a:prstGeom prst="rect">
            <a:avLst/>
          </a:prstGeom>
        </p:spPr>
      </p:pic>
      <p:sp>
        <p:nvSpPr>
          <p:cNvPr id="4" name="TextBox 2">
            <a:extLst>
              <a:ext uri="{FF2B5EF4-FFF2-40B4-BE49-F238E27FC236}">
                <a16:creationId xmlns:a16="http://schemas.microsoft.com/office/drawing/2014/main" id="{09FFF992-9B7F-4103-93D9-AF7302C5FDCD}"/>
              </a:ext>
            </a:extLst>
          </p:cNvPr>
          <p:cNvSpPr txBox="1"/>
          <p:nvPr/>
        </p:nvSpPr>
        <p:spPr>
          <a:xfrm>
            <a:off x="2416029" y="1166842"/>
            <a:ext cx="9060872" cy="4524315"/>
          </a:xfrm>
          <a:prstGeom prst="rect">
            <a:avLst/>
          </a:prstGeom>
          <a:gradFill>
            <a:gsLst>
              <a:gs pos="0">
                <a:srgbClr val="F7BDA4"/>
              </a:gs>
              <a:gs pos="100000">
                <a:srgbClr val="F5B195"/>
              </a:gs>
            </a:gsLst>
            <a:lin ang="5400000"/>
          </a:gradFill>
          <a:ln w="6345" cap="flat">
            <a:solidFill>
              <a:srgbClr val="ED7D31"/>
            </a:solidFill>
            <a:prstDash val="solid"/>
            <a:miter/>
          </a:ln>
        </p:spPr>
        <p:txBody>
          <a:bodyPr vert="horz" wrap="square" lIns="91440" tIns="45720" rIns="91440" bIns="45720" anchor="t" anchorCtr="0" compatLnSpc="1">
            <a:spAutoFit/>
          </a:bodyPr>
          <a:lstStyle/>
          <a:p>
            <a:pPr marL="571500" marR="0" lvl="0" indent="-571500" algn="l"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r>
              <a:rPr lang="en-US" sz="3600" b="0" i="0" u="none" strike="noStrike" kern="1200" cap="none" spc="0" baseline="0" dirty="0">
                <a:solidFill>
                  <a:srgbClr val="000000"/>
                </a:solidFill>
                <a:uFillTx/>
              </a:rPr>
              <a:t>Apron </a:t>
            </a:r>
          </a:p>
          <a:p>
            <a:pPr marL="571500" marR="0" lvl="0" indent="-571500" algn="l"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r>
              <a:rPr lang="en-US" sz="3600" b="0" i="0" u="none" strike="noStrike" kern="1200" cap="none" spc="0" baseline="0" dirty="0">
                <a:solidFill>
                  <a:srgbClr val="000000"/>
                </a:solidFill>
                <a:uFillTx/>
              </a:rPr>
              <a:t>Gloves </a:t>
            </a:r>
          </a:p>
          <a:p>
            <a:pPr marL="571500" marR="0" lvl="0" indent="-571500" algn="l"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r>
              <a:rPr lang="en-US" sz="3600" b="0" i="0" u="none" strike="noStrike" kern="1200" cap="none" spc="0" baseline="0" dirty="0">
                <a:solidFill>
                  <a:srgbClr val="000000"/>
                </a:solidFill>
                <a:uFillTx/>
              </a:rPr>
              <a:t>Fluid repellent surgical mask </a:t>
            </a:r>
          </a:p>
          <a:p>
            <a:pPr marL="571500" marR="0" lvl="0" indent="-571500" algn="l"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r>
              <a:rPr lang="en-US" sz="3600" b="0" i="0" u="none" strike="noStrike" kern="1200" cap="none" spc="0" baseline="0" dirty="0">
                <a:solidFill>
                  <a:srgbClr val="000000"/>
                </a:solidFill>
                <a:uFillTx/>
              </a:rPr>
              <a:t>Eye protection, Either a visor or goggles, can be used (prescription glasses are not eye protection), subject to risk assessment such as if the person has a cough</a:t>
            </a:r>
          </a:p>
          <a:p>
            <a:pPr marL="571500" marR="0" lvl="0" indent="-571500" algn="l"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endParaRPr lang="en-GB" sz="3600" b="0" i="0" u="none" strike="noStrike" kern="1200" cap="none" spc="0" baseline="0" dirty="0">
              <a:solidFill>
                <a:srgbClr val="000000"/>
              </a:solidFill>
              <a:uFillTx/>
              <a:latin typeface="Calibri"/>
            </a:endParaRPr>
          </a:p>
        </p:txBody>
      </p:sp>
    </p:spTree>
    <p:extLst>
      <p:ext uri="{BB962C8B-B14F-4D97-AF65-F5344CB8AC3E}">
        <p14:creationId xmlns:p14="http://schemas.microsoft.com/office/powerpoint/2010/main" val="1199557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8DCC06-5B6F-4917-80DC-57C52BB7ED6D}"/>
              </a:ext>
            </a:extLst>
          </p:cNvPr>
          <p:cNvSpPr/>
          <p:nvPr/>
        </p:nvSpPr>
        <p:spPr>
          <a:xfrm>
            <a:off x="457200" y="433137"/>
            <a:ext cx="11405937" cy="6112042"/>
          </a:xfrm>
          <a:prstGeom prst="rect">
            <a:avLst/>
          </a:prstGeom>
          <a:noFill/>
          <a:ln>
            <a:solidFill>
              <a:schemeClr val="accent5">
                <a:lumMod val="60000"/>
                <a:lumOff val="4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CD730E0-7FA8-470A-82FB-F2E342B3F5A7}"/>
              </a:ext>
            </a:extLst>
          </p:cNvPr>
          <p:cNvPicPr>
            <a:picLocks noChangeAspect="1"/>
          </p:cNvPicPr>
          <p:nvPr/>
        </p:nvPicPr>
        <p:blipFill>
          <a:blip r:embed="rId2"/>
          <a:stretch>
            <a:fillRect/>
          </a:stretch>
        </p:blipFill>
        <p:spPr>
          <a:xfrm>
            <a:off x="715099" y="619345"/>
            <a:ext cx="1329043" cy="951058"/>
          </a:xfrm>
          <a:prstGeom prst="rect">
            <a:avLst/>
          </a:prstGeom>
        </p:spPr>
      </p:pic>
      <p:sp>
        <p:nvSpPr>
          <p:cNvPr id="4" name="TextBox 4">
            <a:extLst>
              <a:ext uri="{FF2B5EF4-FFF2-40B4-BE49-F238E27FC236}">
                <a16:creationId xmlns:a16="http://schemas.microsoft.com/office/drawing/2014/main" id="{0DC15157-8B2B-42C0-8663-1D266B835265}"/>
              </a:ext>
            </a:extLst>
          </p:cNvPr>
          <p:cNvSpPr txBox="1"/>
          <p:nvPr/>
        </p:nvSpPr>
        <p:spPr>
          <a:xfrm>
            <a:off x="2255805" y="1027017"/>
            <a:ext cx="9395669" cy="3447098"/>
          </a:xfrm>
          <a:prstGeom prst="rect">
            <a:avLst/>
          </a:prstGeom>
          <a:gradFill>
            <a:gsLst>
              <a:gs pos="0">
                <a:srgbClr val="F7BDA4"/>
              </a:gs>
              <a:gs pos="100000">
                <a:srgbClr val="F5B195"/>
              </a:gs>
            </a:gsLst>
            <a:lin ang="5400000"/>
          </a:gradFill>
          <a:ln w="6345" cap="flat">
            <a:solidFill>
              <a:srgbClr val="ED7D31"/>
            </a:solidFill>
            <a:prstDash val="solid"/>
            <a:miter/>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600" b="0" i="0" u="sng" strike="noStrike" kern="1200" cap="none" spc="0" baseline="0" dirty="0">
                <a:solidFill>
                  <a:srgbClr val="000000"/>
                </a:solidFill>
                <a:uFillTx/>
              </a:rPr>
              <a:t>Removal of PPE:</a:t>
            </a:r>
            <a:endParaRPr lang="en-US" sz="3600" b="0" i="0" u="none" strike="noStrike" kern="1200" cap="none" spc="0" baseline="0" dirty="0">
              <a:solidFill>
                <a:srgbClr val="000000"/>
              </a:solidFill>
              <a:uFillTx/>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dirty="0">
                <a:solidFill>
                  <a:srgbClr val="000000"/>
                </a:solidFill>
                <a:uFillTx/>
              </a:rPr>
              <a:t>All protective items used are a one time use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dirty="0">
              <a:solidFill>
                <a:srgbClr val="000000"/>
              </a:solidFill>
              <a:uFillTx/>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dirty="0">
                <a:solidFill>
                  <a:srgbClr val="000000"/>
                </a:solidFill>
                <a:uFillTx/>
              </a:rPr>
              <a:t>All PPE needs to be disposed of correctly after interaction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dirty="0">
              <a:solidFill>
                <a:srgbClr val="000000"/>
              </a:solidFill>
              <a:uFillTx/>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dirty="0">
                <a:solidFill>
                  <a:srgbClr val="000000"/>
                </a:solidFill>
                <a:uFillTx/>
              </a:rPr>
              <a:t>Fresh PPE should be used when dealing with clients.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1200" cap="none" spc="0" baseline="0" dirty="0">
              <a:solidFill>
                <a:srgbClr val="000000"/>
              </a:solidFill>
              <a:uFillTx/>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dirty="0">
                <a:solidFill>
                  <a:srgbClr val="000000"/>
                </a:solidFill>
                <a:uFillTx/>
              </a:rPr>
              <a:t>We recommend that adequate PPE be used when arriving with a new client for the first 5-7 days. Were social distancing cant be met</a:t>
            </a:r>
            <a:r>
              <a:rPr lang="en-US" sz="2400" b="0" i="0" u="none" strike="noStrike" kern="1200" cap="none" spc="0" baseline="0" dirty="0">
                <a:solidFill>
                  <a:srgbClr val="000000"/>
                </a:solidFill>
                <a:uFillTx/>
                <a:latin typeface="Frutiger W01"/>
              </a:rPr>
              <a: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4A4A4A"/>
              </a:solidFill>
              <a:uFillTx/>
              <a:latin typeface="FSAlbertWeb"/>
            </a:endParaRPr>
          </a:p>
        </p:txBody>
      </p:sp>
      <p:pic>
        <p:nvPicPr>
          <p:cNvPr id="5122" name="Picture 2" descr="Image result for ppe in the bin">
            <a:extLst>
              <a:ext uri="{FF2B5EF4-FFF2-40B4-BE49-F238E27FC236}">
                <a16:creationId xmlns:a16="http://schemas.microsoft.com/office/drawing/2014/main" id="{6EC890B9-8843-49B2-A072-01E8E30DE7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7718" y="5067994"/>
            <a:ext cx="4580389" cy="1235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829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8DCC06-5B6F-4917-80DC-57C52BB7ED6D}"/>
              </a:ext>
            </a:extLst>
          </p:cNvPr>
          <p:cNvSpPr/>
          <p:nvPr/>
        </p:nvSpPr>
        <p:spPr>
          <a:xfrm>
            <a:off x="457200" y="433137"/>
            <a:ext cx="11405937" cy="6112042"/>
          </a:xfrm>
          <a:prstGeom prst="rect">
            <a:avLst/>
          </a:prstGeom>
          <a:noFill/>
          <a:ln>
            <a:solidFill>
              <a:schemeClr val="accent5">
                <a:lumMod val="60000"/>
                <a:lumOff val="4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CD730E0-7FA8-470A-82FB-F2E342B3F5A7}"/>
              </a:ext>
            </a:extLst>
          </p:cNvPr>
          <p:cNvPicPr>
            <a:picLocks noChangeAspect="1"/>
          </p:cNvPicPr>
          <p:nvPr/>
        </p:nvPicPr>
        <p:blipFill>
          <a:blip r:embed="rId2"/>
          <a:stretch>
            <a:fillRect/>
          </a:stretch>
        </p:blipFill>
        <p:spPr>
          <a:xfrm>
            <a:off x="715099" y="619345"/>
            <a:ext cx="1329043" cy="951058"/>
          </a:xfrm>
          <a:prstGeom prst="rect">
            <a:avLst/>
          </a:prstGeom>
        </p:spPr>
      </p:pic>
      <p:sp>
        <p:nvSpPr>
          <p:cNvPr id="6" name="TextBox 2">
            <a:extLst>
              <a:ext uri="{FF2B5EF4-FFF2-40B4-BE49-F238E27FC236}">
                <a16:creationId xmlns:a16="http://schemas.microsoft.com/office/drawing/2014/main" id="{B26FCB29-9D85-4366-B6FB-30A59633051D}"/>
              </a:ext>
            </a:extLst>
          </p:cNvPr>
          <p:cNvSpPr txBox="1"/>
          <p:nvPr/>
        </p:nvSpPr>
        <p:spPr>
          <a:xfrm>
            <a:off x="2302041" y="1197095"/>
            <a:ext cx="9170912" cy="1754326"/>
          </a:xfrm>
          <a:prstGeom prst="rect">
            <a:avLst/>
          </a:prstGeom>
          <a:gradFill>
            <a:gsLst>
              <a:gs pos="0">
                <a:srgbClr val="F7BDA4"/>
              </a:gs>
              <a:gs pos="100000">
                <a:srgbClr val="F5B195"/>
              </a:gs>
            </a:gsLst>
            <a:lin ang="5400000"/>
          </a:gradFill>
          <a:ln w="6345" cap="flat">
            <a:solidFill>
              <a:srgbClr val="ED7D31"/>
            </a:solidFill>
            <a:prstDash val="solid"/>
            <a:miter/>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600" b="1" i="0" u="sng" strike="noStrike" kern="1200" cap="none" spc="0" baseline="0" dirty="0">
                <a:solidFill>
                  <a:srgbClr val="111111"/>
                </a:solidFill>
                <a:uFillTx/>
              </a:rPr>
              <a:t>Why is Hand washing So Important?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b="0" i="0" u="none" strike="noStrike" kern="1200" cap="none" spc="0" baseline="0" dirty="0">
                <a:solidFill>
                  <a:srgbClr val="303030"/>
                </a:solidFill>
                <a:uFillTx/>
              </a:rPr>
              <a:t>The importance of hand washing cannot be understated. </a:t>
            </a:r>
            <a:r>
              <a:rPr lang="en-US" b="1" i="0" u="none" strike="noStrike" kern="1200" cap="none" spc="0" baseline="0" dirty="0">
                <a:solidFill>
                  <a:srgbClr val="303030"/>
                </a:solidFill>
                <a:uFillTx/>
              </a:rPr>
              <a:t>Hands are the primary carriers of dirt, viruses, and bacteria</a:t>
            </a:r>
            <a:r>
              <a:rPr lang="en-US" b="0" i="0" u="none" strike="noStrike" kern="1200" cap="none" spc="0" baseline="0" dirty="0">
                <a:solidFill>
                  <a:srgbClr val="303030"/>
                </a:solidFill>
                <a:uFillTx/>
              </a:rPr>
              <a:t>, as they can come into contact with so many different surfaces throughout the day. Without proper hand washing, this could easily lead to something harmful entering the body, spreading elsewhere, or causing cross-contamination</a:t>
            </a:r>
            <a:r>
              <a:rPr lang="en-US" b="0" i="0" u="none" strike="noStrike" kern="1200" cap="none" spc="0" baseline="0" dirty="0">
                <a:solidFill>
                  <a:srgbClr val="303030"/>
                </a:solidFill>
                <a:uFillTx/>
                <a:latin typeface="Frutiger W01"/>
              </a:rPr>
              <a:t>.</a:t>
            </a:r>
          </a:p>
        </p:txBody>
      </p:sp>
      <p:sp>
        <p:nvSpPr>
          <p:cNvPr id="7" name="TextBox 14">
            <a:extLst>
              <a:ext uri="{FF2B5EF4-FFF2-40B4-BE49-F238E27FC236}">
                <a16:creationId xmlns:a16="http://schemas.microsoft.com/office/drawing/2014/main" id="{DADE0E03-AC37-4155-9884-A7704343FF1E}"/>
              </a:ext>
            </a:extLst>
          </p:cNvPr>
          <p:cNvSpPr txBox="1"/>
          <p:nvPr/>
        </p:nvSpPr>
        <p:spPr>
          <a:xfrm>
            <a:off x="1038490" y="3594138"/>
            <a:ext cx="9825253" cy="2308324"/>
          </a:xfrm>
          <a:prstGeom prst="rect">
            <a:avLst/>
          </a:prstGeom>
          <a:gradFill>
            <a:gsLst>
              <a:gs pos="0">
                <a:srgbClr val="F7BDA4"/>
              </a:gs>
              <a:gs pos="100000">
                <a:srgbClr val="F5B195"/>
              </a:gs>
            </a:gsLst>
            <a:lin ang="5400000"/>
          </a:gradFill>
          <a:ln w="6345" cap="flat">
            <a:solidFill>
              <a:srgbClr val="ED7D31"/>
            </a:solidFill>
            <a:prstDash val="solid"/>
            <a:miter/>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dirty="0">
                <a:solidFill>
                  <a:srgbClr val="111111"/>
                </a:solidFill>
                <a:uFillTx/>
              </a:rPr>
              <a:t>The following hand washing facts show just how easily hands can spread bacteria:</a:t>
            </a:r>
          </a:p>
          <a:p>
            <a:pPr marL="0" marR="0" lvl="0" indent="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800" b="0" i="0" u="none" strike="noStrike" kern="1200" cap="none" spc="0" baseline="0" dirty="0">
                <a:solidFill>
                  <a:srgbClr val="303030"/>
                </a:solidFill>
                <a:uFillTx/>
              </a:rPr>
              <a:t>Globally, </a:t>
            </a:r>
            <a:r>
              <a:rPr lang="en-US" sz="1800" b="1" i="0" u="none" strike="noStrike" kern="1200" cap="none" spc="0" baseline="0" dirty="0">
                <a:solidFill>
                  <a:srgbClr val="303030"/>
                </a:solidFill>
                <a:uFillTx/>
              </a:rPr>
              <a:t>only one in five people</a:t>
            </a:r>
            <a:r>
              <a:rPr lang="en-US" sz="1800" b="0" i="0" u="none" strike="noStrike" kern="1200" cap="none" spc="0" baseline="0" dirty="0">
                <a:solidFill>
                  <a:srgbClr val="303030"/>
                </a:solidFill>
                <a:uFillTx/>
              </a:rPr>
              <a:t> wash their hands after using the bathroom.</a:t>
            </a:r>
          </a:p>
          <a:p>
            <a:pPr marL="0" marR="0" lvl="0" indent="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800" b="0" i="0" u="none" strike="noStrike" kern="1200" cap="none" spc="0" baseline="0" dirty="0">
                <a:solidFill>
                  <a:srgbClr val="303030"/>
                </a:solidFill>
                <a:uFillTx/>
              </a:rPr>
              <a:t>The average office worker’s hands come into contact with </a:t>
            </a:r>
            <a:r>
              <a:rPr lang="en-US" sz="1800" b="1" i="0" u="none" strike="noStrike" kern="1200" cap="none" spc="0" baseline="0" dirty="0">
                <a:solidFill>
                  <a:srgbClr val="303030"/>
                </a:solidFill>
                <a:uFillTx/>
              </a:rPr>
              <a:t>10 million bacteria</a:t>
            </a:r>
            <a:r>
              <a:rPr lang="en-US" sz="1800" b="0" i="0" u="none" strike="noStrike" kern="1200" cap="none" spc="0" baseline="0" dirty="0">
                <a:solidFill>
                  <a:srgbClr val="303030"/>
                </a:solidFill>
                <a:uFillTx/>
              </a:rPr>
              <a:t> per day.</a:t>
            </a:r>
          </a:p>
          <a:p>
            <a:pPr marL="0" marR="0" lvl="0" indent="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800" b="0" i="0" u="none" strike="noStrike" kern="1200" cap="none" spc="0" baseline="0" dirty="0">
                <a:solidFill>
                  <a:srgbClr val="303030"/>
                </a:solidFill>
                <a:uFillTx/>
              </a:rPr>
              <a:t>An estimated </a:t>
            </a:r>
            <a:r>
              <a:rPr lang="en-US" sz="1800" b="1" i="0" u="none" strike="noStrike" kern="1200" cap="none" spc="0" baseline="0" dirty="0">
                <a:solidFill>
                  <a:srgbClr val="D14900"/>
                </a:solidFill>
                <a:uFillTx/>
                <a:hlinkClick r:id="rId3"/>
              </a:rPr>
              <a:t>61%</a:t>
            </a:r>
            <a:r>
              <a:rPr lang="en-US" sz="1800" b="1" i="0" u="none" strike="noStrike" kern="1200" cap="none" spc="0" baseline="0" dirty="0">
                <a:solidFill>
                  <a:srgbClr val="303030"/>
                </a:solidFill>
                <a:uFillTx/>
              </a:rPr>
              <a:t> of healthcare professionals</a:t>
            </a:r>
            <a:r>
              <a:rPr lang="en-US" sz="1800" b="0" i="0" u="none" strike="noStrike" kern="1200" cap="none" spc="0" baseline="0" dirty="0">
                <a:solidFill>
                  <a:srgbClr val="303030"/>
                </a:solidFill>
                <a:uFillTx/>
              </a:rPr>
              <a:t> do not clean their hands correctly.</a:t>
            </a:r>
          </a:p>
          <a:p>
            <a:pPr marL="0" marR="0" lvl="0" indent="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800" b="0" i="0" u="none" strike="noStrike" kern="1200" cap="none" spc="0" baseline="0" dirty="0">
                <a:solidFill>
                  <a:srgbClr val="303030"/>
                </a:solidFill>
                <a:uFillTx/>
              </a:rPr>
              <a:t>Around </a:t>
            </a:r>
            <a:r>
              <a:rPr lang="en-US" sz="1800" b="1" i="0" u="none" strike="noStrike" kern="1200" cap="none" spc="0" baseline="0" dirty="0">
                <a:solidFill>
                  <a:srgbClr val="303030"/>
                </a:solidFill>
                <a:uFillTx/>
              </a:rPr>
              <a:t>50% of hospital-acquired infections </a:t>
            </a:r>
            <a:r>
              <a:rPr lang="en-US" sz="1800" b="0" i="0" u="none" strike="noStrike" kern="1200" cap="none" spc="0" baseline="0" dirty="0">
                <a:solidFill>
                  <a:srgbClr val="303030"/>
                </a:solidFill>
                <a:uFillTx/>
              </a:rPr>
              <a:t>can be easily avoided through better hand hygiene.</a:t>
            </a:r>
          </a:p>
          <a:p>
            <a:pPr marL="0" marR="0" lvl="0" indent="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800" b="0" i="0" u="none" strike="noStrike" kern="1200" cap="none" spc="0" baseline="0" dirty="0">
                <a:solidFill>
                  <a:srgbClr val="303030"/>
                </a:solidFill>
                <a:uFillTx/>
              </a:rPr>
              <a:t>Contaminated hands can transfer viruses to more than </a:t>
            </a:r>
            <a:r>
              <a:rPr lang="en-US" sz="1800" b="1" i="0" u="none" strike="noStrike" kern="1200" cap="none" spc="0" baseline="0" dirty="0">
                <a:solidFill>
                  <a:srgbClr val="303030"/>
                </a:solidFill>
                <a:uFillTx/>
              </a:rPr>
              <a:t>5 surfaces or 14 other objects.</a:t>
            </a:r>
            <a:endParaRPr lang="en-US" sz="1800" b="0" i="0" u="none" strike="noStrike" kern="1200" cap="none" spc="0" baseline="0" dirty="0">
              <a:solidFill>
                <a:srgbClr val="303030"/>
              </a:solidFill>
              <a:uFillTx/>
            </a:endParaRPr>
          </a:p>
          <a:p>
            <a:pPr marL="0" marR="0" lvl="0" indent="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800" b="0" i="0" u="none" strike="noStrike" kern="1200" cap="none" spc="0" baseline="0" dirty="0">
                <a:solidFill>
                  <a:srgbClr val="303030"/>
                </a:solidFill>
                <a:uFillTx/>
              </a:rPr>
              <a:t>Damp hands spread </a:t>
            </a:r>
            <a:r>
              <a:rPr lang="en-US" sz="1800" b="1" i="0" u="none" strike="noStrike" kern="1200" cap="none" spc="0" baseline="0" dirty="0">
                <a:solidFill>
                  <a:srgbClr val="303030"/>
                </a:solidFill>
                <a:uFillTx/>
              </a:rPr>
              <a:t>1,000 times more bacteria</a:t>
            </a:r>
            <a:r>
              <a:rPr lang="en-US" sz="1800" b="0" i="0" u="none" strike="noStrike" kern="1200" cap="none" spc="0" baseline="0" dirty="0">
                <a:solidFill>
                  <a:srgbClr val="303030"/>
                </a:solidFill>
                <a:uFillTx/>
              </a:rPr>
              <a:t> than dry hands.</a:t>
            </a:r>
          </a:p>
          <a:p>
            <a:pPr marL="0" marR="0" lvl="0" indent="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800" b="0" i="0" u="none" strike="noStrike" kern="1200" cap="none" spc="0" baseline="0" dirty="0">
                <a:solidFill>
                  <a:srgbClr val="303030"/>
                </a:solidFill>
                <a:uFillTx/>
              </a:rPr>
              <a:t>Bacteria can stay alive on hands for </a:t>
            </a:r>
            <a:r>
              <a:rPr lang="en-US" sz="1800" b="1" i="0" u="none" strike="noStrike" kern="1200" cap="none" spc="0" baseline="0" dirty="0">
                <a:solidFill>
                  <a:srgbClr val="303030"/>
                </a:solidFill>
                <a:uFillTx/>
              </a:rPr>
              <a:t>up to 3 hours.</a:t>
            </a:r>
            <a:endParaRPr lang="en-GB" sz="1800" b="0" i="0" u="none" strike="noStrike" kern="1200" cap="none" spc="0" baseline="0" dirty="0">
              <a:solidFill>
                <a:srgbClr val="000000"/>
              </a:solidFill>
              <a:uFillTx/>
            </a:endParaRPr>
          </a:p>
        </p:txBody>
      </p:sp>
    </p:spTree>
    <p:extLst>
      <p:ext uri="{BB962C8B-B14F-4D97-AF65-F5344CB8AC3E}">
        <p14:creationId xmlns:p14="http://schemas.microsoft.com/office/powerpoint/2010/main" val="3415821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8DCC06-5B6F-4917-80DC-57C52BB7ED6D}"/>
              </a:ext>
            </a:extLst>
          </p:cNvPr>
          <p:cNvSpPr/>
          <p:nvPr/>
        </p:nvSpPr>
        <p:spPr>
          <a:xfrm>
            <a:off x="327172" y="268448"/>
            <a:ext cx="11535966" cy="6276731"/>
          </a:xfrm>
          <a:prstGeom prst="rect">
            <a:avLst/>
          </a:prstGeom>
          <a:noFill/>
          <a:ln>
            <a:solidFill>
              <a:schemeClr val="accent5">
                <a:lumMod val="60000"/>
                <a:lumOff val="4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CD730E0-7FA8-470A-82FB-F2E342B3F5A7}"/>
              </a:ext>
            </a:extLst>
          </p:cNvPr>
          <p:cNvPicPr>
            <a:picLocks noChangeAspect="1"/>
          </p:cNvPicPr>
          <p:nvPr/>
        </p:nvPicPr>
        <p:blipFill>
          <a:blip r:embed="rId2"/>
          <a:stretch>
            <a:fillRect/>
          </a:stretch>
        </p:blipFill>
        <p:spPr>
          <a:xfrm>
            <a:off x="715099" y="619345"/>
            <a:ext cx="1329043" cy="951058"/>
          </a:xfrm>
          <a:prstGeom prst="rect">
            <a:avLst/>
          </a:prstGeom>
        </p:spPr>
      </p:pic>
      <p:pic>
        <p:nvPicPr>
          <p:cNvPr id="3074" name="Picture 2" descr="Image result for 10 steps of washing hands">
            <a:extLst>
              <a:ext uri="{FF2B5EF4-FFF2-40B4-BE49-F238E27FC236}">
                <a16:creationId xmlns:a16="http://schemas.microsoft.com/office/drawing/2014/main" id="{7FC79560-46C1-444D-A7FA-9565903D13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4142" y="565553"/>
            <a:ext cx="8442097" cy="572689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nhs icon">
            <a:extLst>
              <a:ext uri="{FF2B5EF4-FFF2-40B4-BE49-F238E27FC236}">
                <a16:creationId xmlns:a16="http://schemas.microsoft.com/office/drawing/2014/main" id="{A399F6C7-268C-4162-81DC-58867EDE0E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56151" y="5238747"/>
            <a:ext cx="956392" cy="956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40511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6372</TotalTime>
  <Words>685</Words>
  <Application>Microsoft Office PowerPoint</Application>
  <PresentationFormat>Widescreen</PresentationFormat>
  <Paragraphs>53</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Frutiger W01</vt:lpstr>
      <vt:lpstr>FSAlbertWeb</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 Bebb</dc:creator>
  <cp:lastModifiedBy>Carol Bebb</cp:lastModifiedBy>
  <cp:revision>15</cp:revision>
  <dcterms:created xsi:type="dcterms:W3CDTF">2021-02-10T13:23:41Z</dcterms:created>
  <dcterms:modified xsi:type="dcterms:W3CDTF">2021-03-16T09:04:36Z</dcterms:modified>
</cp:coreProperties>
</file>