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4" r:id="rId8"/>
    <p:sldId id="265" r:id="rId9"/>
    <p:sldId id="266" r:id="rId10"/>
    <p:sldId id="267" r:id="rId11"/>
    <p:sldId id="268" r:id="rId12"/>
    <p:sldId id="269" r:id="rId13"/>
    <p:sldId id="270" r:id="rId14"/>
    <p:sldId id="271" r:id="rId15"/>
    <p:sldId id="261" r:id="rId16"/>
    <p:sldId id="26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4" d="100"/>
          <a:sy n="114" d="100"/>
        </p:scale>
        <p:origin x="4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3746B-9328-4CEE-986A-AF5ABBC86E0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B2F3DD5-A2A4-466C-B8C6-89F75481815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B6F1D53-F712-4D0A-AFFA-955DABFE3FC7}"/>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CF0CA4CD-3852-4381-8931-5B4DDD09EA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F3312-DEE9-4B1D-ADEE-85AD32F6BCDA}"/>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850582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4E8B0-EEC6-4BB2-901E-7981DF7F9D4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F940E1-6D4A-42A9-B8D3-D66398D6B9E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79E178-F554-46CB-B35F-C102B8B74C16}"/>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38DA95C4-812E-4E67-B8FD-EE25262E085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A051DE-7E13-4F5F-B3E9-40224FAE54C9}"/>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214373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B9B1A40-B29E-4BAE-A4E0-4FF1D9E5C3B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E5F6D4A-5716-4A31-A59F-712CF7B6D3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4A00239-E3D1-4BA2-A719-F081322984B3}"/>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4F449930-7455-461D-923A-1A735655DA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EF738A-1FC3-4DA6-A9EA-2A95F866669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408953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BC22D-BE29-4C6C-934C-2BE5C23FDED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A7CA706-8880-4171-BA07-3E479C18C2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685435-7F76-476E-9D59-A42510F9066F}"/>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4CDF8922-8D5F-4B8E-9845-8362DC832F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77922F-F493-4178-8C7E-250E492AC9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3741528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F465-9248-4828-8749-1AE61AC9FD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D03E081-9B3A-4B96-BE9B-52E3C88B74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F966D2-BE64-48B1-AF57-13BFD208F3EB}"/>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B7B91624-F928-4B83-8F21-311BD93ACD8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92CD0DE-425C-4AEA-BB32-994CE55A1A8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688843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57CB94-3D28-42A9-BA78-88373DC31BD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648E2E0-6157-4D55-B2C7-3BB3E953B4A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FA5DFC1-AE81-48E1-B653-6F76F6BD05D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647B13C-8583-4C72-B946-9452677B203E}"/>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6" name="Footer Placeholder 5">
            <a:extLst>
              <a:ext uri="{FF2B5EF4-FFF2-40B4-BE49-F238E27FC236}">
                <a16:creationId xmlns:a16="http://schemas.microsoft.com/office/drawing/2014/main" id="{B4728EDC-22CB-4DB8-85A2-1FAB1685173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4E9B58B-75C3-466B-AD43-5BA2BF4EBAFF}"/>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1144307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D1C4D-077A-40B5-955F-FB53774162D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A78E74-BD5D-4C80-8D4B-0317E310E3F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97A3DC2-1C51-47F2-91BC-029C2E4C9C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2FE86D9-6277-44DD-A555-17470D6856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CCD4302-351D-454F-BB88-B247D2B959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CB945FC-43F4-4AC3-BFB4-1DB1F8FE87AE}"/>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8" name="Footer Placeholder 7">
            <a:extLst>
              <a:ext uri="{FF2B5EF4-FFF2-40B4-BE49-F238E27FC236}">
                <a16:creationId xmlns:a16="http://schemas.microsoft.com/office/drawing/2014/main" id="{0B7086FA-4414-4143-9FA7-49106E5D541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607A05F-1251-4FC6-8A85-6B129542AD00}"/>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833563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02830-8090-43D5-80DB-E75C21F40B9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840D555-657A-4A6E-A10E-348210EADE8C}"/>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4" name="Footer Placeholder 3">
            <a:extLst>
              <a:ext uri="{FF2B5EF4-FFF2-40B4-BE49-F238E27FC236}">
                <a16:creationId xmlns:a16="http://schemas.microsoft.com/office/drawing/2014/main" id="{BA46AE01-6012-4281-B091-8D67474DB44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4CB9A2-0DF6-4705-91D4-A0693FBD7BA8}"/>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300405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2E3399F-0B75-4B74-950D-DD60081F9E37}"/>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3" name="Footer Placeholder 2">
            <a:extLst>
              <a:ext uri="{FF2B5EF4-FFF2-40B4-BE49-F238E27FC236}">
                <a16:creationId xmlns:a16="http://schemas.microsoft.com/office/drawing/2014/main" id="{1F95F1BC-9AB6-4630-8B0E-B3B9C8B5001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C31AAA6-52F9-4301-99B1-4B29195EF42D}"/>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2118274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E5A5D-69CC-47F8-851A-80B11CA7C00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CACA0D-CE49-4E9F-96B2-9FCB1E7DF3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996EA8A-8584-4D87-8217-2B006FFA76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6EC680-0A88-402A-BDFE-7BECB078E895}"/>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6" name="Footer Placeholder 5">
            <a:extLst>
              <a:ext uri="{FF2B5EF4-FFF2-40B4-BE49-F238E27FC236}">
                <a16:creationId xmlns:a16="http://schemas.microsoft.com/office/drawing/2014/main" id="{0CC21244-7CCB-4DA1-894F-C2A80E8E5F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1FA791B-9EC8-41CC-84A6-CC6B77B9BE73}"/>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1347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F7DE63-9214-4E73-8646-F1B3777B19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FE6CBF-577B-41CA-826A-E16C1DB81B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908E7A7-C8B9-4B55-84B1-E308235E17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0DEAC1-E2BC-4855-9EE4-764106C11106}"/>
              </a:ext>
            </a:extLst>
          </p:cNvPr>
          <p:cNvSpPr>
            <a:spLocks noGrp="1"/>
          </p:cNvSpPr>
          <p:nvPr>
            <p:ph type="dt" sz="half" idx="10"/>
          </p:nvPr>
        </p:nvSpPr>
        <p:spPr/>
        <p:txBody>
          <a:bodyPr/>
          <a:lstStyle/>
          <a:p>
            <a:fld id="{26C92D06-11A1-4637-A025-A4BDE20C0138}" type="datetimeFigureOut">
              <a:rPr lang="en-GB" smtClean="0"/>
              <a:t>22/02/2021</a:t>
            </a:fld>
            <a:endParaRPr lang="en-GB"/>
          </a:p>
        </p:txBody>
      </p:sp>
      <p:sp>
        <p:nvSpPr>
          <p:cNvPr id="6" name="Footer Placeholder 5">
            <a:extLst>
              <a:ext uri="{FF2B5EF4-FFF2-40B4-BE49-F238E27FC236}">
                <a16:creationId xmlns:a16="http://schemas.microsoft.com/office/drawing/2014/main" id="{012CB73D-48B3-460F-8B7E-16C2D1BC305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5E8A88-7D67-4971-981E-E3B4424E0A64}"/>
              </a:ext>
            </a:extLst>
          </p:cNvPr>
          <p:cNvSpPr>
            <a:spLocks noGrp="1"/>
          </p:cNvSpPr>
          <p:nvPr>
            <p:ph type="sldNum" sz="quarter" idx="12"/>
          </p:nvPr>
        </p:nvSpPr>
        <p:spPr/>
        <p:txBody>
          <a:bodyPr/>
          <a:lstStyle/>
          <a:p>
            <a:fld id="{57AE659B-DAA8-436B-8A38-7497F7705DA8}" type="slidenum">
              <a:rPr lang="en-GB" smtClean="0"/>
              <a:t>‹#›</a:t>
            </a:fld>
            <a:endParaRPr lang="en-GB"/>
          </a:p>
        </p:txBody>
      </p:sp>
    </p:spTree>
    <p:extLst>
      <p:ext uri="{BB962C8B-B14F-4D97-AF65-F5344CB8AC3E}">
        <p14:creationId xmlns:p14="http://schemas.microsoft.com/office/powerpoint/2010/main" val="542176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AFA32A-F1D8-4236-A7FD-866D74529B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3AA7EF-30E2-462E-8158-460BE0BE41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6C1D3C0-240E-451B-85D2-8B83340E85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C92D06-11A1-4637-A025-A4BDE20C0138}" type="datetimeFigureOut">
              <a:rPr lang="en-GB" smtClean="0"/>
              <a:t>22/02/2021</a:t>
            </a:fld>
            <a:endParaRPr lang="en-GB"/>
          </a:p>
        </p:txBody>
      </p:sp>
      <p:sp>
        <p:nvSpPr>
          <p:cNvPr id="5" name="Footer Placeholder 4">
            <a:extLst>
              <a:ext uri="{FF2B5EF4-FFF2-40B4-BE49-F238E27FC236}">
                <a16:creationId xmlns:a16="http://schemas.microsoft.com/office/drawing/2014/main" id="{A599F6BD-DA51-40F1-992D-36F1CE607F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55DFBEB-CD30-43AB-977A-6230E09DDE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AE659B-DAA8-436B-8A38-7497F7705DA8}" type="slidenum">
              <a:rPr lang="en-GB" smtClean="0"/>
              <a:t>‹#›</a:t>
            </a:fld>
            <a:endParaRPr lang="en-GB"/>
          </a:p>
        </p:txBody>
      </p:sp>
    </p:spTree>
    <p:extLst>
      <p:ext uri="{BB962C8B-B14F-4D97-AF65-F5344CB8AC3E}">
        <p14:creationId xmlns:p14="http://schemas.microsoft.com/office/powerpoint/2010/main" val="42682943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6ADBB5BB-2AE0-46C7-ACEE-A0F2BFE55F0F}"/>
              </a:ext>
            </a:extLst>
          </p:cNvPr>
          <p:cNvSpPr txBox="1"/>
          <p:nvPr/>
        </p:nvSpPr>
        <p:spPr>
          <a:xfrm>
            <a:off x="115410" y="2003768"/>
            <a:ext cx="10830758" cy="4401205"/>
          </a:xfrm>
          <a:prstGeom prst="rect">
            <a:avLst/>
          </a:prstGeom>
          <a:noFill/>
        </p:spPr>
        <p:txBody>
          <a:bodyPr wrap="square">
            <a:spAutoFit/>
          </a:bodyPr>
          <a:lstStyle/>
          <a:p>
            <a:pPr lvl="1" algn="l" eaLnBrk="1" hangingPunct="1"/>
            <a:r>
              <a:rPr lang="en-GB" altLang="en-US" sz="2800" dirty="0">
                <a:latin typeface="Calibri" panose="020F0502020204030204" pitchFamily="34" charset="0"/>
                <a:cs typeface="Calibri" panose="020F0502020204030204" pitchFamily="34" charset="0"/>
              </a:rPr>
              <a:t>Identify how infection can be spread and how to reduce the risk of cross infection.</a:t>
            </a:r>
          </a:p>
          <a:p>
            <a:pPr lvl="1" algn="l" eaLnBrk="1" hangingPunct="1">
              <a:buFontTx/>
              <a:buChar char="•"/>
            </a:pPr>
            <a:r>
              <a:rPr lang="en-GB" altLang="en-US" sz="2800" dirty="0">
                <a:latin typeface="Calibri" panose="020F0502020204030204" pitchFamily="34" charset="0"/>
                <a:cs typeface="Calibri" panose="020F0502020204030204" pitchFamily="34" charset="0"/>
              </a:rPr>
              <a:t>Carer to be able to recognise signs of an infection.</a:t>
            </a:r>
          </a:p>
          <a:p>
            <a:pPr lvl="1" algn="l" eaLnBrk="1" hangingPunct="1">
              <a:buFontTx/>
              <a:buChar char="•"/>
            </a:pPr>
            <a:r>
              <a:rPr lang="en-GB" altLang="en-US" sz="2800" dirty="0">
                <a:latin typeface="Calibri" panose="020F0502020204030204" pitchFamily="34" charset="0"/>
                <a:cs typeface="Calibri" panose="020F0502020204030204" pitchFamily="34" charset="0"/>
              </a:rPr>
              <a:t>Carer will be able to use a thermometer to take and record and temperature.</a:t>
            </a:r>
          </a:p>
          <a:p>
            <a:pPr lvl="1" algn="l" eaLnBrk="1" hangingPunct="1">
              <a:buFontTx/>
              <a:buChar char="•"/>
            </a:pPr>
            <a:r>
              <a:rPr lang="en-GB" altLang="en-US" sz="2800" dirty="0">
                <a:latin typeface="Calibri" panose="020F0502020204030204" pitchFamily="34" charset="0"/>
                <a:cs typeface="Calibri" panose="020F0502020204030204" pitchFamily="34" charset="0"/>
              </a:rPr>
              <a:t>Carer to know the normal pulse and respiratory rates, and </a:t>
            </a:r>
          </a:p>
          <a:p>
            <a:pPr lvl="1" algn="l" eaLnBrk="1" hangingPunct="1"/>
            <a:r>
              <a:rPr lang="en-GB" altLang="en-US" sz="2800" dirty="0">
                <a:latin typeface="Calibri" panose="020F0502020204030204" pitchFamily="34" charset="0"/>
                <a:cs typeface="Calibri" panose="020F0502020204030204" pitchFamily="34" charset="0"/>
              </a:rPr>
              <a:t>   how these can be measured.</a:t>
            </a:r>
          </a:p>
          <a:p>
            <a:pPr lvl="1" algn="l" eaLnBrk="1" hangingPunct="1">
              <a:buFontTx/>
              <a:buChar char="•"/>
            </a:pPr>
            <a:r>
              <a:rPr lang="en-GB" altLang="en-US" sz="2800" dirty="0">
                <a:latin typeface="Calibri" panose="020F0502020204030204" pitchFamily="34" charset="0"/>
                <a:cs typeface="Calibri" panose="020F0502020204030204" pitchFamily="34" charset="0"/>
              </a:rPr>
              <a:t>Carer to be aware of good practice in relation to food </a:t>
            </a:r>
          </a:p>
          <a:p>
            <a:pPr lvl="1" algn="l" eaLnBrk="1" hangingPunct="1"/>
            <a:r>
              <a:rPr lang="en-GB" altLang="en-US" sz="2800" dirty="0">
                <a:latin typeface="Calibri" panose="020F0502020204030204" pitchFamily="34" charset="0"/>
                <a:cs typeface="Calibri" panose="020F0502020204030204" pitchFamily="34" charset="0"/>
              </a:rPr>
              <a:t>  handling, preparation and providing a nutritious, balanced </a:t>
            </a:r>
          </a:p>
          <a:p>
            <a:pPr lvl="1" algn="l" eaLnBrk="1" hangingPunct="1"/>
            <a:r>
              <a:rPr lang="en-GB" altLang="en-US" sz="2800" dirty="0">
                <a:latin typeface="Calibri" panose="020F0502020204030204" pitchFamily="34" charset="0"/>
                <a:cs typeface="Calibri" panose="020F0502020204030204" pitchFamily="34" charset="0"/>
              </a:rPr>
              <a:t>  diet. </a:t>
            </a:r>
          </a:p>
        </p:txBody>
      </p:sp>
      <p:sp>
        <p:nvSpPr>
          <p:cNvPr id="7" name="TextBox 6">
            <a:extLst>
              <a:ext uri="{FF2B5EF4-FFF2-40B4-BE49-F238E27FC236}">
                <a16:creationId xmlns:a16="http://schemas.microsoft.com/office/drawing/2014/main" id="{4CCECA02-3695-4E1B-AB27-856B76D037BF}"/>
              </a:ext>
            </a:extLst>
          </p:cNvPr>
          <p:cNvSpPr txBox="1"/>
          <p:nvPr/>
        </p:nvSpPr>
        <p:spPr>
          <a:xfrm>
            <a:off x="3340224" y="537346"/>
            <a:ext cx="6094520" cy="707886"/>
          </a:xfrm>
          <a:prstGeom prst="rect">
            <a:avLst/>
          </a:prstGeom>
          <a:noFill/>
        </p:spPr>
        <p:txBody>
          <a:bodyPr wrap="square">
            <a:spAutoFit/>
          </a:bodyPr>
          <a:lstStyle/>
          <a:p>
            <a:pPr lvl="1" algn="l" eaLnBrk="1" hangingPunct="1"/>
            <a:r>
              <a:rPr lang="en-GB" altLang="en-US" sz="4000" b="1" u="sng" dirty="0">
                <a:latin typeface="Calibri" panose="020F0502020204030204" pitchFamily="34" charset="0"/>
                <a:cs typeface="Calibri" panose="020F0502020204030204" pitchFamily="34" charset="0"/>
              </a:rPr>
              <a:t>Aims Of The Session</a:t>
            </a:r>
            <a:r>
              <a:rPr lang="en-GB" altLang="en-US" sz="1600" b="1" u="sng"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727055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3ED5E1B1-7FB7-4B2A-ADBF-BE35BB4F0868}"/>
              </a:ext>
            </a:extLst>
          </p:cNvPr>
          <p:cNvSpPr txBox="1"/>
          <p:nvPr/>
        </p:nvSpPr>
        <p:spPr>
          <a:xfrm>
            <a:off x="715099" y="2277057"/>
            <a:ext cx="10683829" cy="2954655"/>
          </a:xfrm>
          <a:prstGeom prst="rect">
            <a:avLst/>
          </a:prstGeom>
          <a:noFill/>
        </p:spPr>
        <p:txBody>
          <a:bodyPr wrap="square">
            <a:spAutoFit/>
          </a:bodyPr>
          <a:lstStyle/>
          <a:p>
            <a:pPr eaLnBrk="1" hangingPunct="1"/>
            <a:endParaRPr lang="en-GB" altLang="en-US" sz="1800" u="sng"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Food poisoning is an illness caused by eating contaminated food. Food can be contaminated by:</a:t>
            </a:r>
          </a:p>
          <a:p>
            <a:pPr algn="l" eaLnBrk="1" hangingPunct="1"/>
            <a:endParaRPr lang="en-GB" altLang="en-US" sz="2800" dirty="0">
              <a:latin typeface="Calibri" panose="020F0502020204030204" pitchFamily="34" charset="0"/>
              <a:cs typeface="Calibri" panose="020F0502020204030204" pitchFamily="34" charset="0"/>
            </a:endParaRPr>
          </a:p>
          <a:p>
            <a:pPr algn="l" eaLnBrk="1" hangingPunct="1">
              <a:buFontTx/>
              <a:buChar char="•"/>
            </a:pPr>
            <a:r>
              <a:rPr lang="en-GB" altLang="en-US" sz="2800" dirty="0">
                <a:latin typeface="Calibri" panose="020F0502020204030204" pitchFamily="34" charset="0"/>
                <a:cs typeface="Calibri" panose="020F0502020204030204" pitchFamily="34" charset="0"/>
              </a:rPr>
              <a:t>Bacteria, viruses and moulds</a:t>
            </a:r>
          </a:p>
          <a:p>
            <a:pPr algn="l" eaLnBrk="1" hangingPunct="1">
              <a:buFontTx/>
              <a:buChar char="•"/>
            </a:pPr>
            <a:r>
              <a:rPr lang="en-GB" altLang="en-US" sz="2800" dirty="0">
                <a:latin typeface="Calibri" panose="020F0502020204030204" pitchFamily="34" charset="0"/>
                <a:cs typeface="Calibri" panose="020F0502020204030204" pitchFamily="34" charset="0"/>
              </a:rPr>
              <a:t>Chemicals and metals</a:t>
            </a:r>
          </a:p>
          <a:p>
            <a:pPr algn="l" eaLnBrk="1" hangingPunct="1">
              <a:buFontTx/>
              <a:buChar char="•"/>
            </a:pPr>
            <a:r>
              <a:rPr lang="en-GB" altLang="en-US" sz="2800" dirty="0">
                <a:latin typeface="Calibri" panose="020F0502020204030204" pitchFamily="34" charset="0"/>
                <a:cs typeface="Calibri" panose="020F0502020204030204" pitchFamily="34" charset="0"/>
              </a:rPr>
              <a:t>Poisonous plants, </a:t>
            </a:r>
            <a:r>
              <a:rPr lang="en-GB" altLang="en-US" sz="2800" dirty="0" err="1">
                <a:latin typeface="Calibri" panose="020F0502020204030204" pitchFamily="34" charset="0"/>
                <a:cs typeface="Calibri" panose="020F0502020204030204" pitchFamily="34" charset="0"/>
              </a:rPr>
              <a:t>e.g</a:t>
            </a:r>
            <a:r>
              <a:rPr lang="en-GB" altLang="en-US" sz="2800" dirty="0">
                <a:latin typeface="Calibri" panose="020F0502020204030204" pitchFamily="34" charset="0"/>
                <a:cs typeface="Calibri" panose="020F0502020204030204" pitchFamily="34" charset="0"/>
              </a:rPr>
              <a:t> berries, toadstools</a:t>
            </a:r>
          </a:p>
        </p:txBody>
      </p:sp>
      <p:sp>
        <p:nvSpPr>
          <p:cNvPr id="7" name="TextBox 6">
            <a:extLst>
              <a:ext uri="{FF2B5EF4-FFF2-40B4-BE49-F238E27FC236}">
                <a16:creationId xmlns:a16="http://schemas.microsoft.com/office/drawing/2014/main" id="{10C78776-38FD-45B8-97F3-2BEE8074F895}"/>
              </a:ext>
            </a:extLst>
          </p:cNvPr>
          <p:cNvSpPr txBox="1"/>
          <p:nvPr/>
        </p:nvSpPr>
        <p:spPr>
          <a:xfrm>
            <a:off x="2708652" y="619345"/>
            <a:ext cx="6771736" cy="707886"/>
          </a:xfrm>
          <a:prstGeom prst="rect">
            <a:avLst/>
          </a:prstGeom>
          <a:noFill/>
        </p:spPr>
        <p:txBody>
          <a:bodyPr wrap="square">
            <a:spAutoFit/>
          </a:bodyPr>
          <a:lstStyle/>
          <a:p>
            <a:pPr algn="ctr" eaLnBrk="1" hangingPunct="1"/>
            <a:r>
              <a:rPr lang="en-GB" altLang="en-US" sz="4000" b="1" u="sng" dirty="0">
                <a:latin typeface="Calibri" panose="020F0502020204030204" pitchFamily="34" charset="0"/>
                <a:cs typeface="Calibri" panose="020F0502020204030204" pitchFamily="34" charset="0"/>
              </a:rPr>
              <a:t>Safe Food Handling</a:t>
            </a:r>
          </a:p>
        </p:txBody>
      </p:sp>
    </p:spTree>
    <p:extLst>
      <p:ext uri="{BB962C8B-B14F-4D97-AF65-F5344CB8AC3E}">
        <p14:creationId xmlns:p14="http://schemas.microsoft.com/office/powerpoint/2010/main" val="3774855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86BCCE0-9CB8-4A9A-980A-7FB1737254C9}"/>
              </a:ext>
            </a:extLst>
          </p:cNvPr>
          <p:cNvSpPr txBox="1"/>
          <p:nvPr/>
        </p:nvSpPr>
        <p:spPr>
          <a:xfrm>
            <a:off x="715099" y="2863706"/>
            <a:ext cx="10745973" cy="1200329"/>
          </a:xfrm>
          <a:prstGeom prst="rect">
            <a:avLst/>
          </a:prstGeom>
          <a:noFill/>
        </p:spPr>
        <p:txBody>
          <a:bodyPr wrap="square">
            <a:spAutoFit/>
          </a:bodyPr>
          <a:lstStyle/>
          <a:p>
            <a:pPr eaLnBrk="1" hangingPunct="1"/>
            <a:r>
              <a:rPr lang="en-GB" altLang="en-US" sz="3600" dirty="0">
                <a:latin typeface="Calibri" panose="020F0502020204030204" pitchFamily="34" charset="0"/>
                <a:cs typeface="Calibri" panose="020F0502020204030204" pitchFamily="34" charset="0"/>
              </a:rPr>
              <a:t>Each year it is estimated that as many as 5.5 million people in the UK suffer from food poisoning.</a:t>
            </a:r>
          </a:p>
        </p:txBody>
      </p:sp>
    </p:spTree>
    <p:extLst>
      <p:ext uri="{BB962C8B-B14F-4D97-AF65-F5344CB8AC3E}">
        <p14:creationId xmlns:p14="http://schemas.microsoft.com/office/powerpoint/2010/main" val="140539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AC300D21-2A67-4D7C-880D-80C5CF004E77}"/>
              </a:ext>
            </a:extLst>
          </p:cNvPr>
          <p:cNvSpPr txBox="1"/>
          <p:nvPr/>
        </p:nvSpPr>
        <p:spPr>
          <a:xfrm>
            <a:off x="644077" y="1787393"/>
            <a:ext cx="10763728" cy="4524315"/>
          </a:xfrm>
          <a:prstGeom prst="rect">
            <a:avLst/>
          </a:prstGeom>
          <a:noFill/>
        </p:spPr>
        <p:txBody>
          <a:bodyPr wrap="square">
            <a:spAutoFit/>
          </a:bodyPr>
          <a:lstStyle/>
          <a:p>
            <a:pPr eaLnBrk="1" hangingPunct="1"/>
            <a:r>
              <a:rPr lang="en-GB" altLang="en-US" sz="2400" dirty="0">
                <a:latin typeface="Calibri" panose="020F0502020204030204" pitchFamily="34" charset="0"/>
                <a:cs typeface="Calibri" panose="020F0502020204030204" pitchFamily="34" charset="0"/>
              </a:rPr>
              <a:t>Bacteria causes the majority of food poisoning cases.</a:t>
            </a:r>
          </a:p>
          <a:p>
            <a:pPr eaLnBrk="1" hangingPunct="1"/>
            <a:endParaRPr lang="en-GB" altLang="en-US" sz="2400" dirty="0">
              <a:latin typeface="Calibri" panose="020F0502020204030204" pitchFamily="34" charset="0"/>
              <a:cs typeface="Calibri" panose="020F0502020204030204" pitchFamily="34" charset="0"/>
            </a:endParaRPr>
          </a:p>
          <a:p>
            <a:pPr eaLnBrk="1" hangingPunct="1"/>
            <a:r>
              <a:rPr lang="en-GB" altLang="en-US" sz="2400" dirty="0">
                <a:latin typeface="Calibri" panose="020F0502020204030204" pitchFamily="34" charset="0"/>
                <a:cs typeface="Calibri" panose="020F0502020204030204" pitchFamily="34" charset="0"/>
              </a:rPr>
              <a:t>Bacteria requires warmth, moisture, time and food to multiply. The optimum growth temperature for bacteria is between 5° and 63°c, this is known as the ‘danger zone’.</a:t>
            </a:r>
          </a:p>
          <a:p>
            <a:pPr eaLnBrk="1" hangingPunct="1"/>
            <a:endParaRPr lang="en-GB" altLang="en-US" sz="2400" dirty="0">
              <a:latin typeface="Calibri" panose="020F0502020204030204" pitchFamily="34" charset="0"/>
              <a:cs typeface="Calibri" panose="020F0502020204030204" pitchFamily="34" charset="0"/>
            </a:endParaRPr>
          </a:p>
          <a:p>
            <a:pPr eaLnBrk="1" hangingPunct="1"/>
            <a:r>
              <a:rPr lang="en-GB" altLang="en-US" sz="2400" b="1" u="sng" dirty="0">
                <a:latin typeface="Calibri" panose="020F0502020204030204" pitchFamily="34" charset="0"/>
                <a:cs typeface="Calibri" panose="020F0502020204030204" pitchFamily="34" charset="0"/>
              </a:rPr>
              <a:t>High Risk Foods</a:t>
            </a:r>
            <a:r>
              <a:rPr lang="en-GB" altLang="en-US" sz="2400" b="1" dirty="0">
                <a:latin typeface="Calibri" panose="020F0502020204030204" pitchFamily="34" charset="0"/>
                <a:cs typeface="Calibri" panose="020F0502020204030204" pitchFamily="34" charset="0"/>
              </a:rPr>
              <a:t> </a:t>
            </a:r>
          </a:p>
          <a:p>
            <a:pPr eaLnBrk="1" hangingPunct="1"/>
            <a:r>
              <a:rPr lang="en-GB" altLang="en-US" sz="2400" dirty="0">
                <a:latin typeface="Calibri" panose="020F0502020204030204" pitchFamily="34" charset="0"/>
                <a:cs typeface="Calibri" panose="020F0502020204030204" pitchFamily="34" charset="0"/>
              </a:rPr>
              <a:t>Cooked poultry</a:t>
            </a:r>
          </a:p>
          <a:p>
            <a:pPr eaLnBrk="1" hangingPunct="1"/>
            <a:r>
              <a:rPr lang="en-GB" altLang="en-US" sz="2400" dirty="0">
                <a:latin typeface="Calibri" panose="020F0502020204030204" pitchFamily="34" charset="0"/>
                <a:cs typeface="Calibri" panose="020F0502020204030204" pitchFamily="34" charset="0"/>
              </a:rPr>
              <a:t>Cooked meats</a:t>
            </a:r>
          </a:p>
          <a:p>
            <a:pPr eaLnBrk="1" hangingPunct="1"/>
            <a:r>
              <a:rPr lang="en-GB" altLang="en-US" sz="2400" dirty="0">
                <a:latin typeface="Calibri" panose="020F0502020204030204" pitchFamily="34" charset="0"/>
                <a:cs typeface="Calibri" panose="020F0502020204030204" pitchFamily="34" charset="0"/>
              </a:rPr>
              <a:t>Dairy produce</a:t>
            </a:r>
          </a:p>
          <a:p>
            <a:pPr eaLnBrk="1" hangingPunct="1"/>
            <a:r>
              <a:rPr lang="en-GB" altLang="en-US" sz="2400" dirty="0">
                <a:latin typeface="Calibri" panose="020F0502020204030204" pitchFamily="34" charset="0"/>
                <a:cs typeface="Calibri" panose="020F0502020204030204" pitchFamily="34" charset="0"/>
              </a:rPr>
              <a:t>Shellfish and seafood</a:t>
            </a:r>
          </a:p>
          <a:p>
            <a:pPr eaLnBrk="1" hangingPunct="1"/>
            <a:r>
              <a:rPr lang="en-GB" altLang="en-US" sz="2400" dirty="0">
                <a:latin typeface="Calibri" panose="020F0502020204030204" pitchFamily="34" charset="0"/>
                <a:cs typeface="Calibri" panose="020F0502020204030204" pitchFamily="34" charset="0"/>
              </a:rPr>
              <a:t>Cooked rice</a:t>
            </a:r>
          </a:p>
          <a:p>
            <a:pPr eaLnBrk="1" hangingPunct="1"/>
            <a:r>
              <a:rPr lang="en-GB" altLang="en-US" sz="2400" dirty="0">
                <a:latin typeface="Calibri" panose="020F0502020204030204" pitchFamily="34" charset="0"/>
                <a:cs typeface="Calibri" panose="020F0502020204030204" pitchFamily="34" charset="0"/>
              </a:rPr>
              <a:t>Raw eggs in foods</a:t>
            </a:r>
          </a:p>
        </p:txBody>
      </p:sp>
    </p:spTree>
    <p:extLst>
      <p:ext uri="{BB962C8B-B14F-4D97-AF65-F5344CB8AC3E}">
        <p14:creationId xmlns:p14="http://schemas.microsoft.com/office/powerpoint/2010/main" val="1731829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70E0C1E4-7F34-4CD3-8C84-88FC0D19DFA7}"/>
              </a:ext>
            </a:extLst>
          </p:cNvPr>
          <p:cNvSpPr txBox="1"/>
          <p:nvPr/>
        </p:nvSpPr>
        <p:spPr>
          <a:xfrm>
            <a:off x="3384611" y="2141671"/>
            <a:ext cx="6094520" cy="3785652"/>
          </a:xfrm>
          <a:prstGeom prst="rect">
            <a:avLst/>
          </a:prstGeom>
          <a:noFill/>
        </p:spPr>
        <p:txBody>
          <a:bodyPr wrap="square">
            <a:spAutoFit/>
          </a:bodyPr>
          <a:lstStyle/>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People</a:t>
            </a:r>
          </a:p>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Air</a:t>
            </a:r>
          </a:p>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Raw foods</a:t>
            </a:r>
          </a:p>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Animals</a:t>
            </a:r>
          </a:p>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Insects</a:t>
            </a:r>
          </a:p>
          <a:p>
            <a:pPr marL="571500" indent="-571500" algn="l" eaLnBrk="1" hangingPunct="1">
              <a:buFont typeface="Arial" panose="020B0604020202020204" pitchFamily="34" charset="0"/>
              <a:buChar char="•"/>
            </a:pPr>
            <a:r>
              <a:rPr lang="en-GB" altLang="en-US" sz="4000" dirty="0">
                <a:latin typeface="Calibri" panose="020F0502020204030204" pitchFamily="34" charset="0"/>
                <a:cs typeface="Calibri" panose="020F0502020204030204" pitchFamily="34" charset="0"/>
              </a:rPr>
              <a:t>Refuse</a:t>
            </a:r>
          </a:p>
        </p:txBody>
      </p:sp>
      <p:sp>
        <p:nvSpPr>
          <p:cNvPr id="7" name="TextBox 6">
            <a:extLst>
              <a:ext uri="{FF2B5EF4-FFF2-40B4-BE49-F238E27FC236}">
                <a16:creationId xmlns:a16="http://schemas.microsoft.com/office/drawing/2014/main" id="{36222162-DA03-4633-94D2-B40EDD30F06F}"/>
              </a:ext>
            </a:extLst>
          </p:cNvPr>
          <p:cNvSpPr txBox="1"/>
          <p:nvPr/>
        </p:nvSpPr>
        <p:spPr>
          <a:xfrm>
            <a:off x="3384611" y="619345"/>
            <a:ext cx="6371948" cy="707886"/>
          </a:xfrm>
          <a:prstGeom prst="rect">
            <a:avLst/>
          </a:prstGeom>
          <a:noFill/>
        </p:spPr>
        <p:txBody>
          <a:bodyPr wrap="square">
            <a:spAutoFit/>
          </a:bodyPr>
          <a:lstStyle/>
          <a:p>
            <a:pPr eaLnBrk="1" hangingPunct="1"/>
            <a:r>
              <a:rPr lang="en-GB" altLang="en-US" sz="4000" b="1" u="sng" dirty="0">
                <a:latin typeface="Calibri" panose="020F0502020204030204" pitchFamily="34" charset="0"/>
                <a:cs typeface="Calibri" panose="020F0502020204030204" pitchFamily="34" charset="0"/>
              </a:rPr>
              <a:t>Food Contamination Risks</a:t>
            </a:r>
          </a:p>
        </p:txBody>
      </p:sp>
    </p:spTree>
    <p:extLst>
      <p:ext uri="{BB962C8B-B14F-4D97-AF65-F5344CB8AC3E}">
        <p14:creationId xmlns:p14="http://schemas.microsoft.com/office/powerpoint/2010/main" val="35164139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5C937CE4-1998-4DDB-8466-BCCD0160BBEC}"/>
              </a:ext>
            </a:extLst>
          </p:cNvPr>
          <p:cNvSpPr txBox="1"/>
          <p:nvPr/>
        </p:nvSpPr>
        <p:spPr>
          <a:xfrm>
            <a:off x="635200" y="2003768"/>
            <a:ext cx="10657196" cy="3970318"/>
          </a:xfrm>
          <a:prstGeom prst="rect">
            <a:avLst/>
          </a:prstGeom>
          <a:noFill/>
        </p:spPr>
        <p:txBody>
          <a:bodyPr wrap="square">
            <a:spAutoFit/>
          </a:bodyPr>
          <a:lstStyle/>
          <a:p>
            <a:pPr eaLnBrk="1" hangingPunct="1"/>
            <a:r>
              <a:rPr lang="en-GB" altLang="en-US" sz="2800" dirty="0">
                <a:latin typeface="Calibri" panose="020F0502020204030204" pitchFamily="34" charset="0"/>
                <a:cs typeface="Calibri" panose="020F0502020204030204" pitchFamily="34" charset="0"/>
              </a:rPr>
              <a:t>In order to maintain our own health and that of our clients we need to eat a healthy diet.</a:t>
            </a:r>
          </a:p>
          <a:p>
            <a:pPr eaLnBrk="1" hangingPunct="1"/>
            <a:endParaRPr lang="en-GB" altLang="en-US" sz="2800"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We need to eat a healthy, balanced diet, that includes:</a:t>
            </a:r>
          </a:p>
          <a:p>
            <a:pPr algn="l" eaLnBrk="1" hangingPunct="1">
              <a:buFontTx/>
              <a:buChar char="•"/>
            </a:pPr>
            <a:r>
              <a:rPr lang="en-GB" altLang="en-US" sz="2800" dirty="0">
                <a:latin typeface="Calibri" panose="020F0502020204030204" pitchFamily="34" charset="0"/>
                <a:cs typeface="Calibri" panose="020F0502020204030204" pitchFamily="34" charset="0"/>
              </a:rPr>
              <a:t>Carbohydrates</a:t>
            </a:r>
          </a:p>
          <a:p>
            <a:pPr algn="l" eaLnBrk="1" hangingPunct="1">
              <a:buFontTx/>
              <a:buChar char="•"/>
            </a:pPr>
            <a:r>
              <a:rPr lang="en-GB" altLang="en-US" sz="2800" dirty="0">
                <a:latin typeface="Calibri" panose="020F0502020204030204" pitchFamily="34" charset="0"/>
                <a:cs typeface="Calibri" panose="020F0502020204030204" pitchFamily="34" charset="0"/>
              </a:rPr>
              <a:t>Fats</a:t>
            </a:r>
          </a:p>
          <a:p>
            <a:pPr algn="l" eaLnBrk="1" hangingPunct="1">
              <a:buFontTx/>
              <a:buChar char="•"/>
            </a:pPr>
            <a:r>
              <a:rPr lang="en-GB" altLang="en-US" sz="2800" dirty="0">
                <a:latin typeface="Calibri" panose="020F0502020204030204" pitchFamily="34" charset="0"/>
                <a:cs typeface="Calibri" panose="020F0502020204030204" pitchFamily="34" charset="0"/>
              </a:rPr>
              <a:t>Proteins</a:t>
            </a:r>
          </a:p>
          <a:p>
            <a:pPr algn="l" eaLnBrk="1" hangingPunct="1">
              <a:buFontTx/>
              <a:buChar char="•"/>
            </a:pPr>
            <a:r>
              <a:rPr lang="en-GB" altLang="en-US" sz="2800" dirty="0">
                <a:latin typeface="Calibri" panose="020F0502020204030204" pitchFamily="34" charset="0"/>
                <a:cs typeface="Calibri" panose="020F0502020204030204" pitchFamily="34" charset="0"/>
              </a:rPr>
              <a:t>Fibre</a:t>
            </a:r>
          </a:p>
          <a:p>
            <a:pPr algn="l" eaLnBrk="1" hangingPunct="1">
              <a:buFontTx/>
              <a:buChar char="•"/>
            </a:pPr>
            <a:r>
              <a:rPr lang="en-GB" altLang="en-US" sz="2800" dirty="0">
                <a:latin typeface="Calibri" panose="020F0502020204030204" pitchFamily="34" charset="0"/>
                <a:cs typeface="Calibri" panose="020F0502020204030204" pitchFamily="34" charset="0"/>
              </a:rPr>
              <a:t>vitamins</a:t>
            </a:r>
          </a:p>
        </p:txBody>
      </p:sp>
    </p:spTree>
    <p:extLst>
      <p:ext uri="{BB962C8B-B14F-4D97-AF65-F5344CB8AC3E}">
        <p14:creationId xmlns:p14="http://schemas.microsoft.com/office/powerpoint/2010/main" val="1690955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3CED1F6C-070B-4AC5-B83F-CEC60DDBFF2C}"/>
              </a:ext>
            </a:extLst>
          </p:cNvPr>
          <p:cNvSpPr txBox="1"/>
          <p:nvPr/>
        </p:nvSpPr>
        <p:spPr>
          <a:xfrm>
            <a:off x="715099" y="2891446"/>
            <a:ext cx="10852505" cy="707886"/>
          </a:xfrm>
          <a:prstGeom prst="rect">
            <a:avLst/>
          </a:prstGeom>
          <a:noFill/>
        </p:spPr>
        <p:txBody>
          <a:bodyPr wrap="square">
            <a:spAutoFit/>
          </a:bodyPr>
          <a:lstStyle/>
          <a:p>
            <a:pPr algn="ctr" eaLnBrk="1" hangingPunct="1"/>
            <a:r>
              <a:rPr lang="en-GB" altLang="en-US" sz="4000" b="1" dirty="0">
                <a:latin typeface="Calibri" panose="020F0502020204030204" pitchFamily="34" charset="0"/>
                <a:cs typeface="Calibri" panose="020F0502020204030204" pitchFamily="34" charset="0"/>
              </a:rPr>
              <a:t>Which Foods Would You Try To Limit?</a:t>
            </a:r>
          </a:p>
        </p:txBody>
      </p:sp>
    </p:spTree>
    <p:extLst>
      <p:ext uri="{BB962C8B-B14F-4D97-AF65-F5344CB8AC3E}">
        <p14:creationId xmlns:p14="http://schemas.microsoft.com/office/powerpoint/2010/main" val="32149063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F4074E07-645B-48D2-8067-734177C58D9F}"/>
              </a:ext>
            </a:extLst>
          </p:cNvPr>
          <p:cNvSpPr txBox="1"/>
          <p:nvPr/>
        </p:nvSpPr>
        <p:spPr>
          <a:xfrm>
            <a:off x="715099" y="2767280"/>
            <a:ext cx="10692707" cy="1323439"/>
          </a:xfrm>
          <a:prstGeom prst="rect">
            <a:avLst/>
          </a:prstGeom>
          <a:noFill/>
        </p:spPr>
        <p:txBody>
          <a:bodyPr wrap="square">
            <a:spAutoFit/>
          </a:bodyPr>
          <a:lstStyle/>
          <a:p>
            <a:pPr eaLnBrk="1" hangingPunct="1"/>
            <a:r>
              <a:rPr lang="en-GB" altLang="en-US" sz="4000" b="1" dirty="0">
                <a:latin typeface="Calibri" panose="020F0502020204030204" pitchFamily="34" charset="0"/>
                <a:cs typeface="Calibri" panose="020F0502020204030204" pitchFamily="34" charset="0"/>
              </a:rPr>
              <a:t>Factors that may affect a persons ability to eat and drink in usual manner.</a:t>
            </a:r>
          </a:p>
        </p:txBody>
      </p:sp>
    </p:spTree>
    <p:extLst>
      <p:ext uri="{BB962C8B-B14F-4D97-AF65-F5344CB8AC3E}">
        <p14:creationId xmlns:p14="http://schemas.microsoft.com/office/powerpoint/2010/main" val="3495603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972B8CD6-3807-4F29-B3BB-158C123A27B4}"/>
              </a:ext>
            </a:extLst>
          </p:cNvPr>
          <p:cNvSpPr txBox="1"/>
          <p:nvPr/>
        </p:nvSpPr>
        <p:spPr>
          <a:xfrm>
            <a:off x="2814221" y="547740"/>
            <a:ext cx="7463901" cy="615553"/>
          </a:xfrm>
          <a:prstGeom prst="rect">
            <a:avLst/>
          </a:prstGeom>
          <a:noFill/>
        </p:spPr>
        <p:txBody>
          <a:bodyPr wrap="square">
            <a:spAutoFit/>
          </a:bodyPr>
          <a:lstStyle/>
          <a:p>
            <a:pPr eaLnBrk="1" hangingPunct="1"/>
            <a:r>
              <a:rPr lang="en-GB" altLang="en-US" sz="3400" b="1" u="sng" dirty="0">
                <a:latin typeface="Calibri" panose="020F0502020204030204" pitchFamily="34" charset="0"/>
                <a:cs typeface="Calibri" panose="020F0502020204030204" pitchFamily="34" charset="0"/>
              </a:rPr>
              <a:t>Standard Infection Control Precautions</a:t>
            </a:r>
          </a:p>
        </p:txBody>
      </p:sp>
      <p:sp>
        <p:nvSpPr>
          <p:cNvPr id="7" name="TextBox 6">
            <a:extLst>
              <a:ext uri="{FF2B5EF4-FFF2-40B4-BE49-F238E27FC236}">
                <a16:creationId xmlns:a16="http://schemas.microsoft.com/office/drawing/2014/main" id="{B76B8E04-3D6E-485B-BB8F-3D41FB7E2625}"/>
              </a:ext>
            </a:extLst>
          </p:cNvPr>
          <p:cNvSpPr txBox="1"/>
          <p:nvPr/>
        </p:nvSpPr>
        <p:spPr>
          <a:xfrm>
            <a:off x="608566" y="1643181"/>
            <a:ext cx="8813969" cy="4801314"/>
          </a:xfrm>
          <a:prstGeom prst="rect">
            <a:avLst/>
          </a:prstGeom>
          <a:noFill/>
        </p:spPr>
        <p:txBody>
          <a:bodyPr wrap="square">
            <a:spAutoFit/>
          </a:bodyPr>
          <a:lstStyle/>
          <a:p>
            <a:pPr eaLnBrk="1" hangingPunct="1"/>
            <a:endParaRPr lang="en-GB" altLang="en-US" sz="2000" dirty="0">
              <a:latin typeface="Calibri" panose="020F0502020204030204" pitchFamily="34" charset="0"/>
              <a:cs typeface="Calibri" panose="020F0502020204030204" pitchFamily="34" charset="0"/>
            </a:endParaRPr>
          </a:p>
          <a:p>
            <a:pPr algn="l" eaLnBrk="1" hangingPunct="1"/>
            <a:r>
              <a:rPr lang="en-GB" altLang="en-US" sz="2600" dirty="0">
                <a:latin typeface="Calibri" panose="020F0502020204030204" pitchFamily="34" charset="0"/>
                <a:cs typeface="Calibri" panose="020F0502020204030204" pitchFamily="34" charset="0"/>
              </a:rPr>
              <a:t>Hand Hygiene</a:t>
            </a:r>
          </a:p>
          <a:p>
            <a:pPr algn="l" eaLnBrk="1" hangingPunct="1">
              <a:buFontTx/>
              <a:buChar char="•"/>
            </a:pPr>
            <a:r>
              <a:rPr lang="en-GB" altLang="en-US" sz="2600" dirty="0">
                <a:latin typeface="Calibri" panose="020F0502020204030204" pitchFamily="34" charset="0"/>
                <a:cs typeface="Calibri" panose="020F0502020204030204" pitchFamily="34" charset="0"/>
              </a:rPr>
              <a:t>Personal Protective Equipment</a:t>
            </a:r>
          </a:p>
          <a:p>
            <a:pPr algn="l" eaLnBrk="1" hangingPunct="1"/>
            <a:r>
              <a:rPr lang="en-GB" altLang="en-US" sz="2600" dirty="0">
                <a:latin typeface="Calibri" panose="020F0502020204030204" pitchFamily="34" charset="0"/>
                <a:cs typeface="Calibri" panose="020F0502020204030204" pitchFamily="34" charset="0"/>
              </a:rPr>
              <a:t>Safe use and disposal of sharps.</a:t>
            </a:r>
          </a:p>
          <a:p>
            <a:pPr algn="l" eaLnBrk="1" hangingPunct="1"/>
            <a:r>
              <a:rPr lang="en-GB" altLang="en-US" sz="2600" dirty="0">
                <a:latin typeface="Calibri" panose="020F0502020204030204" pitchFamily="34" charset="0"/>
                <a:cs typeface="Calibri" panose="020F0502020204030204" pitchFamily="34" charset="0"/>
              </a:rPr>
              <a:t>Safe handling and disposal of waste.</a:t>
            </a:r>
          </a:p>
          <a:p>
            <a:pPr algn="l" eaLnBrk="1" hangingPunct="1">
              <a:buFontTx/>
              <a:buChar char="•"/>
            </a:pPr>
            <a:r>
              <a:rPr lang="en-GB" altLang="en-US" sz="2600" dirty="0">
                <a:latin typeface="Calibri" panose="020F0502020204030204" pitchFamily="34" charset="0"/>
                <a:cs typeface="Calibri" panose="020F0502020204030204" pitchFamily="34" charset="0"/>
              </a:rPr>
              <a:t>Safe management of laundry.</a:t>
            </a:r>
          </a:p>
          <a:p>
            <a:pPr algn="l" eaLnBrk="1" hangingPunct="1">
              <a:buFontTx/>
              <a:buChar char="•"/>
            </a:pPr>
            <a:r>
              <a:rPr lang="en-GB" altLang="en-US" sz="2600" dirty="0">
                <a:latin typeface="Calibri" panose="020F0502020204030204" pitchFamily="34" charset="0"/>
                <a:cs typeface="Calibri" panose="020F0502020204030204" pitchFamily="34" charset="0"/>
              </a:rPr>
              <a:t>Food Hygiene</a:t>
            </a:r>
          </a:p>
          <a:p>
            <a:pPr algn="l" eaLnBrk="1" hangingPunct="1">
              <a:buFontTx/>
              <a:buChar char="•"/>
            </a:pPr>
            <a:endParaRPr lang="en-GB" altLang="en-US" sz="2600" dirty="0">
              <a:latin typeface="Calibri" panose="020F0502020204030204" pitchFamily="34" charset="0"/>
              <a:cs typeface="Calibri" panose="020F0502020204030204" pitchFamily="34" charset="0"/>
            </a:endParaRPr>
          </a:p>
          <a:p>
            <a:pPr eaLnBrk="1" hangingPunct="1"/>
            <a:endParaRPr lang="en-GB" altLang="en-US" sz="2600" dirty="0">
              <a:latin typeface="Calibri" panose="020F0502020204030204" pitchFamily="34" charset="0"/>
              <a:cs typeface="Calibri" panose="020F0502020204030204" pitchFamily="34" charset="0"/>
            </a:endParaRPr>
          </a:p>
          <a:p>
            <a:pPr eaLnBrk="1" hangingPunct="1"/>
            <a:r>
              <a:rPr lang="en-GB" altLang="en-US" sz="2600" dirty="0">
                <a:latin typeface="Calibri" panose="020F0502020204030204" pitchFamily="34" charset="0"/>
                <a:cs typeface="Calibri" panose="020F0502020204030204" pitchFamily="34" charset="0"/>
              </a:rPr>
              <a:t>Hand washing is the most important method of reducing the transfer of infection and forms the basis for universal precautions.</a:t>
            </a:r>
          </a:p>
        </p:txBody>
      </p:sp>
      <p:pic>
        <p:nvPicPr>
          <p:cNvPr id="10" name="Picture 4" descr="C:\Documents and Settings\Gill.SH2007\My Documents\My Pictures\disposable glove.jpg">
            <a:extLst>
              <a:ext uri="{FF2B5EF4-FFF2-40B4-BE49-F238E27FC236}">
                <a16:creationId xmlns:a16="http://schemas.microsoft.com/office/drawing/2014/main" id="{62275624-CC49-44A0-99FD-7FFD158A253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32450" y="1826895"/>
            <a:ext cx="3124940" cy="27505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41180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62AC7FE0-410C-4112-8ECD-8EBB8B2B4B0B}"/>
              </a:ext>
            </a:extLst>
          </p:cNvPr>
          <p:cNvSpPr txBox="1"/>
          <p:nvPr/>
        </p:nvSpPr>
        <p:spPr>
          <a:xfrm>
            <a:off x="485312" y="1774718"/>
            <a:ext cx="11221375" cy="4770537"/>
          </a:xfrm>
          <a:prstGeom prst="rect">
            <a:avLst/>
          </a:prstGeom>
          <a:noFill/>
        </p:spPr>
        <p:txBody>
          <a:bodyPr wrap="square">
            <a:spAutoFit/>
          </a:bodyPr>
          <a:lstStyle/>
          <a:p>
            <a:pPr eaLnBrk="1" hangingPunct="1"/>
            <a:endParaRPr lang="en-GB" altLang="en-US" sz="1800" u="sng"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Wet your hands thoroughly under warm running water and squirt liquid soap onto the palm of one hand.</a:t>
            </a:r>
          </a:p>
          <a:p>
            <a:pPr algn="l" eaLnBrk="1" hangingPunct="1">
              <a:buFontTx/>
              <a:buChar char="•"/>
            </a:pPr>
            <a:endParaRPr lang="en-GB" altLang="en-US" sz="2200"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Rub hands together to make a lather.</a:t>
            </a:r>
          </a:p>
          <a:p>
            <a:pPr algn="l" eaLnBrk="1" hangingPunct="1">
              <a:buFontTx/>
              <a:buChar char="•"/>
            </a:pPr>
            <a:endParaRPr lang="en-GB" altLang="en-US" sz="2200"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Rub the palm of one hand along the back of the other and along the fingers, then do the same with the other.</a:t>
            </a:r>
          </a:p>
          <a:p>
            <a:pPr algn="l" eaLnBrk="1" hangingPunct="1">
              <a:buFontTx/>
              <a:buChar char="•"/>
            </a:pPr>
            <a:endParaRPr lang="en-GB" altLang="en-US" sz="2200"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Rub in between each of the your fingers on both hands and around your thumbs.</a:t>
            </a:r>
          </a:p>
          <a:p>
            <a:pPr algn="l" eaLnBrk="1" hangingPunct="1">
              <a:buFontTx/>
              <a:buChar char="•"/>
            </a:pPr>
            <a:endParaRPr lang="en-GB" altLang="en-US" sz="2200"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Rinse off the soap with clean running water.</a:t>
            </a:r>
          </a:p>
          <a:p>
            <a:pPr algn="l" eaLnBrk="1" hangingPunct="1">
              <a:buFontTx/>
              <a:buChar char="•"/>
            </a:pPr>
            <a:endParaRPr lang="en-GB" altLang="en-US" sz="2200" dirty="0">
              <a:latin typeface="Calibri" panose="020F0502020204030204" pitchFamily="34" charset="0"/>
              <a:cs typeface="Calibri" panose="020F0502020204030204" pitchFamily="34" charset="0"/>
            </a:endParaRPr>
          </a:p>
          <a:p>
            <a:pPr algn="l" eaLnBrk="1" hangingPunct="1">
              <a:buFontTx/>
              <a:buChar char="•"/>
            </a:pPr>
            <a:r>
              <a:rPr lang="en-GB" altLang="en-US" sz="2200" dirty="0">
                <a:latin typeface="Calibri" panose="020F0502020204030204" pitchFamily="34" charset="0"/>
                <a:cs typeface="Calibri" panose="020F0502020204030204" pitchFamily="34" charset="0"/>
              </a:rPr>
              <a:t>Dry hands thoroughly on a clean dry towel.</a:t>
            </a:r>
          </a:p>
        </p:txBody>
      </p:sp>
      <p:sp>
        <p:nvSpPr>
          <p:cNvPr id="7" name="TextBox 6">
            <a:extLst>
              <a:ext uri="{FF2B5EF4-FFF2-40B4-BE49-F238E27FC236}">
                <a16:creationId xmlns:a16="http://schemas.microsoft.com/office/drawing/2014/main" id="{B3B48D30-9594-4111-A24F-2D30C85ABA32}"/>
              </a:ext>
            </a:extLst>
          </p:cNvPr>
          <p:cNvSpPr txBox="1"/>
          <p:nvPr/>
        </p:nvSpPr>
        <p:spPr>
          <a:xfrm>
            <a:off x="2542265" y="512478"/>
            <a:ext cx="8794519" cy="707886"/>
          </a:xfrm>
          <a:prstGeom prst="rect">
            <a:avLst/>
          </a:prstGeom>
          <a:noFill/>
        </p:spPr>
        <p:txBody>
          <a:bodyPr wrap="square">
            <a:spAutoFit/>
          </a:bodyPr>
          <a:lstStyle/>
          <a:p>
            <a:pPr eaLnBrk="1" hangingPunct="1"/>
            <a:r>
              <a:rPr lang="en-GB" altLang="en-US" sz="4000" b="1" u="sng" dirty="0">
                <a:latin typeface="Calibri" panose="020F0502020204030204" pitchFamily="34" charset="0"/>
                <a:cs typeface="Calibri" panose="020F0502020204030204" pitchFamily="34" charset="0"/>
              </a:rPr>
              <a:t>How To Wash Your Hands Effectively</a:t>
            </a:r>
          </a:p>
        </p:txBody>
      </p:sp>
    </p:spTree>
    <p:extLst>
      <p:ext uri="{BB962C8B-B14F-4D97-AF65-F5344CB8AC3E}">
        <p14:creationId xmlns:p14="http://schemas.microsoft.com/office/powerpoint/2010/main" val="3384264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409654" y="427371"/>
            <a:ext cx="1329043" cy="951058"/>
          </a:xfrm>
          <a:prstGeom prst="rect">
            <a:avLst/>
          </a:prstGeom>
        </p:spPr>
      </p:pic>
      <p:sp>
        <p:nvSpPr>
          <p:cNvPr id="7" name="TextBox 6">
            <a:extLst>
              <a:ext uri="{FF2B5EF4-FFF2-40B4-BE49-F238E27FC236}">
                <a16:creationId xmlns:a16="http://schemas.microsoft.com/office/drawing/2014/main" id="{2B8ED271-EBF1-424D-8005-676686F17550}"/>
              </a:ext>
            </a:extLst>
          </p:cNvPr>
          <p:cNvSpPr txBox="1"/>
          <p:nvPr/>
        </p:nvSpPr>
        <p:spPr>
          <a:xfrm>
            <a:off x="2044142" y="1365118"/>
            <a:ext cx="3940757" cy="5170646"/>
          </a:xfrm>
          <a:prstGeom prst="rect">
            <a:avLst/>
          </a:prstGeom>
          <a:noFill/>
        </p:spPr>
        <p:txBody>
          <a:bodyPr wrap="square">
            <a:spAutoFit/>
          </a:bodyPr>
          <a:lstStyle/>
          <a:p>
            <a:pPr eaLnBrk="1" hangingPunct="1"/>
            <a:endParaRPr lang="en-GB" altLang="en-US" u="sng" dirty="0">
              <a:latin typeface="Calibri" panose="020F0502020204030204" pitchFamily="34" charset="0"/>
              <a:cs typeface="Calibri" panose="020F0502020204030204" pitchFamily="34" charset="0"/>
            </a:endParaRPr>
          </a:p>
          <a:p>
            <a:pPr algn="l" eaLnBrk="1" hangingPunct="1"/>
            <a:r>
              <a:rPr lang="en-GB" altLang="en-US" sz="2600" b="1" u="sng" dirty="0">
                <a:latin typeface="Calibri" panose="020F0502020204030204" pitchFamily="34" charset="0"/>
                <a:cs typeface="Calibri" panose="020F0502020204030204" pitchFamily="34" charset="0"/>
              </a:rPr>
              <a:t>Direct Contact</a:t>
            </a:r>
          </a:p>
          <a:p>
            <a:pPr algn="l" eaLnBrk="1" hangingPunct="1">
              <a:buFontTx/>
              <a:buChar char="•"/>
            </a:pPr>
            <a:r>
              <a:rPr lang="en-GB" altLang="en-US" sz="2600" dirty="0">
                <a:latin typeface="Calibri" panose="020F0502020204030204" pitchFamily="34" charset="0"/>
                <a:cs typeface="Calibri" panose="020F0502020204030204" pitchFamily="34" charset="0"/>
              </a:rPr>
              <a:t>Hands</a:t>
            </a:r>
          </a:p>
          <a:p>
            <a:pPr algn="l" eaLnBrk="1" hangingPunct="1">
              <a:buFontTx/>
              <a:buChar char="•"/>
            </a:pPr>
            <a:r>
              <a:rPr lang="en-GB" altLang="en-US" sz="2600" dirty="0">
                <a:latin typeface="Calibri" panose="020F0502020204030204" pitchFamily="34" charset="0"/>
                <a:cs typeface="Calibri" panose="020F0502020204030204" pitchFamily="34" charset="0"/>
              </a:rPr>
              <a:t>Kissing</a:t>
            </a:r>
          </a:p>
          <a:p>
            <a:pPr algn="l" eaLnBrk="1" hangingPunct="1">
              <a:buFontTx/>
              <a:buChar char="•"/>
            </a:pPr>
            <a:r>
              <a:rPr lang="en-GB" altLang="en-US" sz="2600" dirty="0">
                <a:latin typeface="Calibri" panose="020F0502020204030204" pitchFamily="34" charset="0"/>
                <a:cs typeface="Calibri" panose="020F0502020204030204" pitchFamily="34" charset="0"/>
              </a:rPr>
              <a:t>Intimate contact</a:t>
            </a:r>
          </a:p>
          <a:p>
            <a:pPr algn="l" eaLnBrk="1" hangingPunct="1">
              <a:buFontTx/>
              <a:buChar char="•"/>
            </a:pPr>
            <a:r>
              <a:rPr lang="en-GB" altLang="en-US" sz="2600" dirty="0">
                <a:latin typeface="Calibri" panose="020F0502020204030204" pitchFamily="34" charset="0"/>
                <a:cs typeface="Calibri" panose="020F0502020204030204" pitchFamily="34" charset="0"/>
              </a:rPr>
              <a:t>Body fluids</a:t>
            </a:r>
          </a:p>
          <a:p>
            <a:pPr algn="l" eaLnBrk="1" hangingPunct="1">
              <a:buFontTx/>
              <a:buChar char="•"/>
            </a:pPr>
            <a:r>
              <a:rPr lang="en-GB" altLang="en-US" sz="2600" dirty="0">
                <a:latin typeface="Calibri" panose="020F0502020204030204" pitchFamily="34" charset="0"/>
                <a:cs typeface="Calibri" panose="020F0502020204030204" pitchFamily="34" charset="0"/>
              </a:rPr>
              <a:t>Contaminated items</a:t>
            </a:r>
          </a:p>
          <a:p>
            <a:pPr algn="l" eaLnBrk="1" hangingPunct="1">
              <a:buFontTx/>
              <a:buChar char="•"/>
            </a:pPr>
            <a:endParaRPr lang="en-GB" altLang="en-US" sz="2600" dirty="0">
              <a:latin typeface="Calibri" panose="020F0502020204030204" pitchFamily="34" charset="0"/>
              <a:cs typeface="Calibri" panose="020F0502020204030204" pitchFamily="34" charset="0"/>
            </a:endParaRPr>
          </a:p>
          <a:p>
            <a:pPr algn="l" eaLnBrk="1" hangingPunct="1"/>
            <a:r>
              <a:rPr lang="en-GB" altLang="en-US" sz="2600" b="1" u="sng" dirty="0">
                <a:latin typeface="Calibri" panose="020F0502020204030204" pitchFamily="34" charset="0"/>
                <a:cs typeface="Calibri" panose="020F0502020204030204" pitchFamily="34" charset="0"/>
              </a:rPr>
              <a:t>Inhalation</a:t>
            </a:r>
          </a:p>
          <a:p>
            <a:pPr algn="l" eaLnBrk="1" hangingPunct="1">
              <a:buFontTx/>
              <a:buChar char="•"/>
            </a:pPr>
            <a:r>
              <a:rPr lang="en-GB" altLang="en-US" sz="2600" dirty="0">
                <a:latin typeface="Calibri" panose="020F0502020204030204" pitchFamily="34" charset="0"/>
                <a:cs typeface="Calibri" panose="020F0502020204030204" pitchFamily="34" charset="0"/>
              </a:rPr>
              <a:t>Sneezing</a:t>
            </a:r>
          </a:p>
          <a:p>
            <a:pPr algn="l" eaLnBrk="1" hangingPunct="1">
              <a:buFontTx/>
              <a:buChar char="•"/>
            </a:pPr>
            <a:r>
              <a:rPr lang="en-GB" altLang="en-US" sz="2600" dirty="0">
                <a:latin typeface="Calibri" panose="020F0502020204030204" pitchFamily="34" charset="0"/>
                <a:cs typeface="Calibri" panose="020F0502020204030204" pitchFamily="34" charset="0"/>
              </a:rPr>
              <a:t>Coughing</a:t>
            </a:r>
          </a:p>
          <a:p>
            <a:pPr algn="l" eaLnBrk="1" hangingPunct="1">
              <a:buFontTx/>
              <a:buChar char="•"/>
            </a:pPr>
            <a:r>
              <a:rPr lang="en-GB" altLang="en-US" sz="2600" dirty="0">
                <a:latin typeface="Calibri" panose="020F0502020204030204" pitchFamily="34" charset="0"/>
                <a:cs typeface="Calibri" panose="020F0502020204030204" pitchFamily="34" charset="0"/>
              </a:rPr>
              <a:t>Spitting</a:t>
            </a:r>
          </a:p>
          <a:p>
            <a:pPr algn="l" eaLnBrk="1" hangingPunct="1">
              <a:buFontTx/>
              <a:buChar char="•"/>
            </a:pPr>
            <a:r>
              <a:rPr lang="en-GB" altLang="en-US" sz="2600" dirty="0">
                <a:latin typeface="Calibri" panose="020F0502020204030204" pitchFamily="34" charset="0"/>
                <a:cs typeface="Calibri" panose="020F0502020204030204" pitchFamily="34" charset="0"/>
              </a:rPr>
              <a:t>Toilet flushing</a:t>
            </a:r>
          </a:p>
        </p:txBody>
      </p:sp>
      <p:sp>
        <p:nvSpPr>
          <p:cNvPr id="10" name="TextBox 9">
            <a:extLst>
              <a:ext uri="{FF2B5EF4-FFF2-40B4-BE49-F238E27FC236}">
                <a16:creationId xmlns:a16="http://schemas.microsoft.com/office/drawing/2014/main" id="{7474FA0F-EB61-4638-96CF-819C17DA73EA}"/>
              </a:ext>
            </a:extLst>
          </p:cNvPr>
          <p:cNvSpPr txBox="1"/>
          <p:nvPr/>
        </p:nvSpPr>
        <p:spPr>
          <a:xfrm>
            <a:off x="7216369" y="1713174"/>
            <a:ext cx="3532350" cy="4693593"/>
          </a:xfrm>
          <a:prstGeom prst="rect">
            <a:avLst/>
          </a:prstGeom>
          <a:noFill/>
        </p:spPr>
        <p:txBody>
          <a:bodyPr wrap="square">
            <a:spAutoFit/>
          </a:bodyPr>
          <a:lstStyle/>
          <a:p>
            <a:pPr eaLnBrk="1" hangingPunct="1">
              <a:spcBef>
                <a:spcPct val="50000"/>
              </a:spcBef>
            </a:pPr>
            <a:r>
              <a:rPr lang="en-GB" altLang="en-US" sz="2600" b="1" u="sng" dirty="0">
                <a:latin typeface="Calibri" panose="020F0502020204030204" pitchFamily="34" charset="0"/>
                <a:cs typeface="Calibri" panose="020F0502020204030204" pitchFamily="34" charset="0"/>
              </a:rPr>
              <a:t>Ingestion</a:t>
            </a:r>
          </a:p>
          <a:p>
            <a:pPr eaLnBrk="1" hangingPunct="1">
              <a:spcBef>
                <a:spcPct val="50000"/>
              </a:spcBef>
            </a:pPr>
            <a:r>
              <a:rPr lang="en-GB" altLang="en-US" sz="2600" dirty="0">
                <a:latin typeface="Calibri" panose="020F0502020204030204" pitchFamily="34" charset="0"/>
                <a:cs typeface="Calibri" panose="020F0502020204030204" pitchFamily="34" charset="0"/>
              </a:rPr>
              <a:t>Hands</a:t>
            </a:r>
          </a:p>
          <a:p>
            <a:pPr eaLnBrk="1" hangingPunct="1">
              <a:spcBef>
                <a:spcPct val="50000"/>
              </a:spcBef>
              <a:buFontTx/>
              <a:buChar char="•"/>
            </a:pPr>
            <a:r>
              <a:rPr lang="en-GB" altLang="en-US" sz="2600" dirty="0">
                <a:latin typeface="Calibri" panose="020F0502020204030204" pitchFamily="34" charset="0"/>
                <a:cs typeface="Calibri" panose="020F0502020204030204" pitchFamily="34" charset="0"/>
              </a:rPr>
              <a:t>Food</a:t>
            </a:r>
          </a:p>
          <a:p>
            <a:pPr eaLnBrk="1" hangingPunct="1">
              <a:spcBef>
                <a:spcPct val="50000"/>
              </a:spcBef>
              <a:buFontTx/>
              <a:buChar char="•"/>
            </a:pPr>
            <a:endParaRPr lang="en-GB" altLang="en-US" sz="2600" dirty="0">
              <a:latin typeface="Calibri" panose="020F0502020204030204" pitchFamily="34" charset="0"/>
              <a:cs typeface="Calibri" panose="020F0502020204030204" pitchFamily="34" charset="0"/>
            </a:endParaRPr>
          </a:p>
          <a:p>
            <a:pPr eaLnBrk="1" hangingPunct="1">
              <a:spcBef>
                <a:spcPct val="50000"/>
              </a:spcBef>
            </a:pPr>
            <a:r>
              <a:rPr lang="en-GB" altLang="en-US" sz="2600" b="1" u="sng" dirty="0">
                <a:latin typeface="Calibri" panose="020F0502020204030204" pitchFamily="34" charset="0"/>
                <a:cs typeface="Calibri" panose="020F0502020204030204" pitchFamily="34" charset="0"/>
              </a:rPr>
              <a:t>Inoculation</a:t>
            </a:r>
          </a:p>
          <a:p>
            <a:pPr eaLnBrk="1" hangingPunct="1">
              <a:spcBef>
                <a:spcPct val="50000"/>
              </a:spcBef>
              <a:buFontTx/>
              <a:buChar char="•"/>
            </a:pPr>
            <a:r>
              <a:rPr lang="en-GB" altLang="en-US" sz="2600" dirty="0">
                <a:latin typeface="Calibri" panose="020F0502020204030204" pitchFamily="34" charset="0"/>
                <a:cs typeface="Calibri" panose="020F0502020204030204" pitchFamily="34" charset="0"/>
              </a:rPr>
              <a:t>Sharps Injuries</a:t>
            </a:r>
          </a:p>
          <a:p>
            <a:pPr eaLnBrk="1" hangingPunct="1">
              <a:spcBef>
                <a:spcPct val="50000"/>
              </a:spcBef>
              <a:buFontTx/>
              <a:buChar char="•"/>
            </a:pPr>
            <a:r>
              <a:rPr lang="en-GB" altLang="en-US" sz="2600" dirty="0">
                <a:latin typeface="Calibri" panose="020F0502020204030204" pitchFamily="34" charset="0"/>
                <a:cs typeface="Calibri" panose="020F0502020204030204" pitchFamily="34" charset="0"/>
              </a:rPr>
              <a:t>Bites</a:t>
            </a:r>
          </a:p>
          <a:p>
            <a:pPr eaLnBrk="1" hangingPunct="1">
              <a:spcBef>
                <a:spcPct val="50000"/>
              </a:spcBef>
              <a:buFontTx/>
              <a:buChar char="•"/>
            </a:pPr>
            <a:r>
              <a:rPr lang="en-GB" altLang="en-US" sz="2600" dirty="0">
                <a:latin typeface="Calibri" panose="020F0502020204030204" pitchFamily="34" charset="0"/>
                <a:cs typeface="Calibri" panose="020F0502020204030204" pitchFamily="34" charset="0"/>
              </a:rPr>
              <a:t>Scratches and wounds</a:t>
            </a:r>
          </a:p>
        </p:txBody>
      </p:sp>
      <p:sp>
        <p:nvSpPr>
          <p:cNvPr id="11" name="TextBox 10">
            <a:extLst>
              <a:ext uri="{FF2B5EF4-FFF2-40B4-BE49-F238E27FC236}">
                <a16:creationId xmlns:a16="http://schemas.microsoft.com/office/drawing/2014/main" id="{1E2ACFEA-CE2C-4A8E-B8A2-7D61C27A5466}"/>
              </a:ext>
            </a:extLst>
          </p:cNvPr>
          <p:cNvSpPr txBox="1"/>
          <p:nvPr/>
        </p:nvSpPr>
        <p:spPr>
          <a:xfrm>
            <a:off x="1820274" y="427371"/>
            <a:ext cx="8329250" cy="769441"/>
          </a:xfrm>
          <a:prstGeom prst="rect">
            <a:avLst/>
          </a:prstGeom>
          <a:noFill/>
        </p:spPr>
        <p:txBody>
          <a:bodyPr wrap="square">
            <a:spAutoFit/>
          </a:bodyPr>
          <a:lstStyle/>
          <a:p>
            <a:pPr algn="ctr" eaLnBrk="1" hangingPunct="1"/>
            <a:r>
              <a:rPr lang="en-GB" altLang="en-US" sz="4400" b="1" u="sng" dirty="0">
                <a:latin typeface="Calibri" panose="020F0502020204030204" pitchFamily="34" charset="0"/>
                <a:cs typeface="Calibri" panose="020F0502020204030204" pitchFamily="34" charset="0"/>
              </a:rPr>
              <a:t>Routes of Infection</a:t>
            </a:r>
          </a:p>
        </p:txBody>
      </p:sp>
    </p:spTree>
    <p:extLst>
      <p:ext uri="{BB962C8B-B14F-4D97-AF65-F5344CB8AC3E}">
        <p14:creationId xmlns:p14="http://schemas.microsoft.com/office/powerpoint/2010/main" val="136308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0156A1D1-DEAF-4504-A9E7-C6DF1ED994FC}"/>
              </a:ext>
            </a:extLst>
          </p:cNvPr>
          <p:cNvSpPr txBox="1"/>
          <p:nvPr/>
        </p:nvSpPr>
        <p:spPr>
          <a:xfrm>
            <a:off x="601539" y="2344567"/>
            <a:ext cx="10657196" cy="2062103"/>
          </a:xfrm>
          <a:prstGeom prst="rect">
            <a:avLst/>
          </a:prstGeom>
          <a:noFill/>
        </p:spPr>
        <p:txBody>
          <a:bodyPr wrap="square">
            <a:spAutoFit/>
          </a:bodyPr>
          <a:lstStyle/>
          <a:p>
            <a:pPr eaLnBrk="1" hangingPunct="1">
              <a:spcBef>
                <a:spcPct val="50000"/>
              </a:spcBef>
            </a:pPr>
            <a:r>
              <a:rPr lang="en-GB" altLang="en-US" sz="3200" dirty="0">
                <a:latin typeface="Calibri" panose="020F0502020204030204" pitchFamily="34" charset="0"/>
                <a:cs typeface="Calibri" panose="020F0502020204030204" pitchFamily="34" charset="0"/>
              </a:rPr>
              <a:t>Certain groups of people, including those who are old, very old or immunosuppressed are at increased risk of acquiring an infection because the body’s defence mechanisms may be weakened or underdeveloped.</a:t>
            </a:r>
          </a:p>
        </p:txBody>
      </p:sp>
      <p:pic>
        <p:nvPicPr>
          <p:cNvPr id="6" name="Picture 1028" descr="C:\Program Files\Common Files\Microsoft Shared\Clipart\cagcat50\pe02622_.wmf">
            <a:extLst>
              <a:ext uri="{FF2B5EF4-FFF2-40B4-BE49-F238E27FC236}">
                <a16:creationId xmlns:a16="http://schemas.microsoft.com/office/drawing/2014/main" id="{453D2BDB-1ED5-4544-B82D-373D3FE797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7961" y="4406670"/>
            <a:ext cx="3444536" cy="23350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9">
            <a:extLst>
              <a:ext uri="{FF2B5EF4-FFF2-40B4-BE49-F238E27FC236}">
                <a16:creationId xmlns:a16="http://schemas.microsoft.com/office/drawing/2014/main" id="{37D1C287-7268-4714-B860-F53B606C932E}"/>
              </a:ext>
            </a:extLst>
          </p:cNvPr>
          <p:cNvSpPr txBox="1"/>
          <p:nvPr/>
        </p:nvSpPr>
        <p:spPr>
          <a:xfrm>
            <a:off x="3998650" y="561843"/>
            <a:ext cx="5731277" cy="769441"/>
          </a:xfrm>
          <a:prstGeom prst="rect">
            <a:avLst/>
          </a:prstGeom>
          <a:noFill/>
        </p:spPr>
        <p:txBody>
          <a:bodyPr wrap="square">
            <a:spAutoFit/>
          </a:bodyPr>
          <a:lstStyle/>
          <a:p>
            <a:pPr eaLnBrk="1" hangingPunct="1">
              <a:spcBef>
                <a:spcPct val="50000"/>
              </a:spcBef>
            </a:pPr>
            <a:r>
              <a:rPr lang="en-GB" altLang="en-US" sz="4400" b="1" u="sng" dirty="0">
                <a:latin typeface="Calibri" panose="020F0502020204030204" pitchFamily="34" charset="0"/>
                <a:cs typeface="Calibri" panose="020F0502020204030204" pitchFamily="34" charset="0"/>
              </a:rPr>
              <a:t>Susceptible Host</a:t>
            </a:r>
          </a:p>
        </p:txBody>
      </p:sp>
    </p:spTree>
    <p:extLst>
      <p:ext uri="{BB962C8B-B14F-4D97-AF65-F5344CB8AC3E}">
        <p14:creationId xmlns:p14="http://schemas.microsoft.com/office/powerpoint/2010/main" val="3107846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4F272B2D-2066-47DA-9FF1-7AAB04DDF1C8}"/>
              </a:ext>
            </a:extLst>
          </p:cNvPr>
          <p:cNvSpPr txBox="1"/>
          <p:nvPr/>
        </p:nvSpPr>
        <p:spPr>
          <a:xfrm>
            <a:off x="638676" y="1760596"/>
            <a:ext cx="10772605" cy="4247317"/>
          </a:xfrm>
          <a:prstGeom prst="rect">
            <a:avLst/>
          </a:prstGeom>
          <a:noFill/>
        </p:spPr>
        <p:txBody>
          <a:bodyPr wrap="square">
            <a:spAutoFit/>
          </a:bodyPr>
          <a:lstStyle/>
          <a:p>
            <a:pPr eaLnBrk="1" hangingPunct="1"/>
            <a:endParaRPr lang="en-GB" altLang="en-US" u="sng"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One of the key issues in controlling infection in any environment is the safe disposal of contaminated waste.</a:t>
            </a:r>
          </a:p>
          <a:p>
            <a:pPr algn="l" eaLnBrk="1" hangingPunct="1"/>
            <a:endParaRPr lang="en-GB" altLang="en-US" sz="2800"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Including:</a:t>
            </a:r>
          </a:p>
          <a:p>
            <a:pPr algn="l" eaLnBrk="1" hangingPunct="1">
              <a:buFontTx/>
              <a:buChar char="•"/>
            </a:pPr>
            <a:r>
              <a:rPr lang="en-GB" altLang="en-US" sz="2800" dirty="0">
                <a:latin typeface="Calibri" panose="020F0502020204030204" pitchFamily="34" charset="0"/>
                <a:cs typeface="Calibri" panose="020F0502020204030204" pitchFamily="34" charset="0"/>
              </a:rPr>
              <a:t>Gloves</a:t>
            </a:r>
          </a:p>
          <a:p>
            <a:pPr algn="l" eaLnBrk="1" hangingPunct="1">
              <a:buFontTx/>
              <a:buChar char="•"/>
            </a:pPr>
            <a:r>
              <a:rPr lang="en-GB" altLang="en-US" sz="2800" dirty="0">
                <a:latin typeface="Calibri" panose="020F0502020204030204" pitchFamily="34" charset="0"/>
                <a:cs typeface="Calibri" panose="020F0502020204030204" pitchFamily="34" charset="0"/>
              </a:rPr>
              <a:t>Sharps and needles</a:t>
            </a:r>
          </a:p>
          <a:p>
            <a:pPr algn="l" eaLnBrk="1" hangingPunct="1">
              <a:buFontTx/>
              <a:buChar char="•"/>
            </a:pPr>
            <a:r>
              <a:rPr lang="en-GB" altLang="en-US" sz="2800" dirty="0">
                <a:latin typeface="Calibri" panose="020F0502020204030204" pitchFamily="34" charset="0"/>
                <a:cs typeface="Calibri" panose="020F0502020204030204" pitchFamily="34" charset="0"/>
              </a:rPr>
              <a:t>Body fluids</a:t>
            </a:r>
          </a:p>
          <a:p>
            <a:pPr algn="l" eaLnBrk="1" hangingPunct="1">
              <a:buFontTx/>
              <a:buChar char="•"/>
            </a:pPr>
            <a:r>
              <a:rPr lang="en-GB" altLang="en-US" sz="2800" dirty="0">
                <a:latin typeface="Calibri" panose="020F0502020204030204" pitchFamily="34" charset="0"/>
                <a:cs typeface="Calibri" panose="020F0502020204030204" pitchFamily="34" charset="0"/>
              </a:rPr>
              <a:t>Soiled dressings</a:t>
            </a:r>
          </a:p>
          <a:p>
            <a:pPr algn="l" eaLnBrk="1" hangingPunct="1">
              <a:buFontTx/>
              <a:buChar char="•"/>
            </a:pPr>
            <a:r>
              <a:rPr lang="en-GB" altLang="en-US" sz="2800" dirty="0">
                <a:latin typeface="Calibri" panose="020F0502020204030204" pitchFamily="34" charset="0"/>
                <a:cs typeface="Calibri" panose="020F0502020204030204" pitchFamily="34" charset="0"/>
              </a:rPr>
              <a:t>Soiled linen</a:t>
            </a:r>
            <a:endParaRPr lang="en-GB" sz="2800" dirty="0"/>
          </a:p>
        </p:txBody>
      </p:sp>
      <p:sp>
        <p:nvSpPr>
          <p:cNvPr id="7" name="TextBox 6">
            <a:extLst>
              <a:ext uri="{FF2B5EF4-FFF2-40B4-BE49-F238E27FC236}">
                <a16:creationId xmlns:a16="http://schemas.microsoft.com/office/drawing/2014/main" id="{559FCE0A-6A46-4606-ACBF-0110B5E67A60}"/>
              </a:ext>
            </a:extLst>
          </p:cNvPr>
          <p:cNvSpPr txBox="1"/>
          <p:nvPr/>
        </p:nvSpPr>
        <p:spPr>
          <a:xfrm>
            <a:off x="2308194" y="619345"/>
            <a:ext cx="8049827" cy="707886"/>
          </a:xfrm>
          <a:prstGeom prst="rect">
            <a:avLst/>
          </a:prstGeom>
          <a:noFill/>
        </p:spPr>
        <p:txBody>
          <a:bodyPr wrap="square">
            <a:spAutoFit/>
          </a:bodyPr>
          <a:lstStyle/>
          <a:p>
            <a:pPr algn="ctr" eaLnBrk="1" hangingPunct="1"/>
            <a:r>
              <a:rPr lang="en-GB" altLang="en-US" sz="4000" b="1" u="sng" dirty="0">
                <a:latin typeface="Calibri" panose="020F0502020204030204" pitchFamily="34" charset="0"/>
                <a:cs typeface="Calibri" panose="020F0502020204030204" pitchFamily="34" charset="0"/>
              </a:rPr>
              <a:t>Other Infection Risks</a:t>
            </a:r>
          </a:p>
        </p:txBody>
      </p:sp>
    </p:spTree>
    <p:extLst>
      <p:ext uri="{BB962C8B-B14F-4D97-AF65-F5344CB8AC3E}">
        <p14:creationId xmlns:p14="http://schemas.microsoft.com/office/powerpoint/2010/main" val="1759289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003CBAE5-A7BF-4A8B-97C2-193C20E604E8}"/>
              </a:ext>
            </a:extLst>
          </p:cNvPr>
          <p:cNvSpPr txBox="1"/>
          <p:nvPr/>
        </p:nvSpPr>
        <p:spPr>
          <a:xfrm>
            <a:off x="731891" y="2748310"/>
            <a:ext cx="10728217" cy="1107996"/>
          </a:xfrm>
          <a:prstGeom prst="rect">
            <a:avLst/>
          </a:prstGeom>
          <a:noFill/>
        </p:spPr>
        <p:txBody>
          <a:bodyPr wrap="square">
            <a:spAutoFit/>
          </a:bodyPr>
          <a:lstStyle/>
          <a:p>
            <a:pPr algn="ctr" eaLnBrk="1" hangingPunct="1"/>
            <a:r>
              <a:rPr lang="en-GB" altLang="en-US" sz="6600" b="1" dirty="0">
                <a:cs typeface="Calibri" panose="020F0502020204030204" pitchFamily="34" charset="0"/>
              </a:rPr>
              <a:t>Signs Of An Infection</a:t>
            </a:r>
            <a:r>
              <a:rPr lang="en-GB" altLang="en-US" sz="6600" b="1" dirty="0"/>
              <a:t>?</a:t>
            </a:r>
          </a:p>
        </p:txBody>
      </p:sp>
    </p:spTree>
    <p:extLst>
      <p:ext uri="{BB962C8B-B14F-4D97-AF65-F5344CB8AC3E}">
        <p14:creationId xmlns:p14="http://schemas.microsoft.com/office/powerpoint/2010/main" val="4028143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C750B8D5-37F6-42CF-9229-E7B1E39A2B32}"/>
              </a:ext>
            </a:extLst>
          </p:cNvPr>
          <p:cNvSpPr txBox="1"/>
          <p:nvPr/>
        </p:nvSpPr>
        <p:spPr>
          <a:xfrm>
            <a:off x="653988" y="2140241"/>
            <a:ext cx="10884023" cy="3385542"/>
          </a:xfrm>
          <a:prstGeom prst="rect">
            <a:avLst/>
          </a:prstGeom>
          <a:noFill/>
        </p:spPr>
        <p:txBody>
          <a:bodyPr wrap="square">
            <a:spAutoFit/>
          </a:bodyPr>
          <a:lstStyle/>
          <a:p>
            <a:pPr eaLnBrk="1" hangingPunct="1"/>
            <a:endParaRPr lang="en-GB" altLang="en-US" u="sng"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The normal range of body temperature for an adult in good health is between 35°c and 37°c.</a:t>
            </a:r>
          </a:p>
          <a:p>
            <a:pPr algn="l" eaLnBrk="1" hangingPunct="1"/>
            <a:endParaRPr lang="en-GB" altLang="en-US" sz="2800" dirty="0">
              <a:latin typeface="Calibri" panose="020F0502020204030204" pitchFamily="34" charset="0"/>
              <a:cs typeface="Calibri" panose="020F0502020204030204" pitchFamily="34" charset="0"/>
            </a:endParaRPr>
          </a:p>
          <a:p>
            <a:pPr algn="l" eaLnBrk="1" hangingPunct="1"/>
            <a:r>
              <a:rPr lang="en-GB" altLang="en-US" sz="2800" dirty="0">
                <a:latin typeface="Calibri" panose="020F0502020204030204" pitchFamily="34" charset="0"/>
                <a:cs typeface="Calibri" panose="020F0502020204030204" pitchFamily="34" charset="0"/>
              </a:rPr>
              <a:t>‘Pyrexia’ is when someone has a raised temperature and can become unwell.</a:t>
            </a:r>
          </a:p>
          <a:p>
            <a:pPr algn="l" eaLnBrk="1" hangingPunct="1"/>
            <a:endParaRPr lang="en-GB" altLang="en-US" sz="2800" dirty="0">
              <a:latin typeface="Calibri" panose="020F0502020204030204" pitchFamily="34" charset="0"/>
              <a:cs typeface="Calibri" panose="020F0502020204030204" pitchFamily="34" charset="0"/>
            </a:endParaRPr>
          </a:p>
          <a:p>
            <a:pPr eaLnBrk="1" hangingPunct="1"/>
            <a:r>
              <a:rPr lang="en-GB" altLang="en-US" sz="2800" dirty="0">
                <a:latin typeface="Calibri" panose="020F0502020204030204" pitchFamily="34" charset="0"/>
                <a:cs typeface="Calibri" panose="020F0502020204030204" pitchFamily="34" charset="0"/>
              </a:rPr>
              <a:t>Select a thermometer and have a go at taking a temperature.</a:t>
            </a:r>
          </a:p>
        </p:txBody>
      </p:sp>
      <p:sp>
        <p:nvSpPr>
          <p:cNvPr id="7" name="TextBox 6">
            <a:extLst>
              <a:ext uri="{FF2B5EF4-FFF2-40B4-BE49-F238E27FC236}">
                <a16:creationId xmlns:a16="http://schemas.microsoft.com/office/drawing/2014/main" id="{2DDDEEB2-95FC-402D-951C-7A12C2976806}"/>
              </a:ext>
            </a:extLst>
          </p:cNvPr>
          <p:cNvSpPr txBox="1"/>
          <p:nvPr/>
        </p:nvSpPr>
        <p:spPr>
          <a:xfrm>
            <a:off x="2590284" y="539446"/>
            <a:ext cx="7011432" cy="707886"/>
          </a:xfrm>
          <a:prstGeom prst="rect">
            <a:avLst/>
          </a:prstGeom>
          <a:noFill/>
        </p:spPr>
        <p:txBody>
          <a:bodyPr wrap="square">
            <a:spAutoFit/>
          </a:bodyPr>
          <a:lstStyle/>
          <a:p>
            <a:pPr algn="ctr" eaLnBrk="1" hangingPunct="1"/>
            <a:r>
              <a:rPr lang="en-GB" altLang="en-US" sz="4000" b="1" u="sng" dirty="0">
                <a:latin typeface="Calibri" panose="020F0502020204030204" pitchFamily="34" charset="0"/>
                <a:cs typeface="Calibri" panose="020F0502020204030204" pitchFamily="34" charset="0"/>
              </a:rPr>
              <a:t>Temperature</a:t>
            </a:r>
          </a:p>
        </p:txBody>
      </p:sp>
    </p:spTree>
    <p:extLst>
      <p:ext uri="{BB962C8B-B14F-4D97-AF65-F5344CB8AC3E}">
        <p14:creationId xmlns:p14="http://schemas.microsoft.com/office/powerpoint/2010/main" val="2361866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08DCC06-5B6F-4917-80DC-57C52BB7ED6D}"/>
              </a:ext>
            </a:extLst>
          </p:cNvPr>
          <p:cNvSpPr/>
          <p:nvPr/>
        </p:nvSpPr>
        <p:spPr>
          <a:xfrm>
            <a:off x="216976" y="185980"/>
            <a:ext cx="11763214" cy="6555783"/>
          </a:xfrm>
          <a:prstGeom prst="rect">
            <a:avLst/>
          </a:prstGeom>
          <a:noFill/>
          <a:ln>
            <a:solidFill>
              <a:schemeClr val="accent5">
                <a:lumMod val="60000"/>
                <a:lumOff val="40000"/>
              </a:schemeClr>
            </a:solidFill>
          </a:ln>
          <a:effectLst>
            <a:glow rad="635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a:extLst>
              <a:ext uri="{FF2B5EF4-FFF2-40B4-BE49-F238E27FC236}">
                <a16:creationId xmlns:a16="http://schemas.microsoft.com/office/drawing/2014/main" id="{5CD730E0-7FA8-470A-82FB-F2E342B3F5A7}"/>
              </a:ext>
            </a:extLst>
          </p:cNvPr>
          <p:cNvPicPr>
            <a:picLocks noChangeAspect="1"/>
          </p:cNvPicPr>
          <p:nvPr/>
        </p:nvPicPr>
        <p:blipFill>
          <a:blip r:embed="rId2"/>
          <a:stretch>
            <a:fillRect/>
          </a:stretch>
        </p:blipFill>
        <p:spPr>
          <a:xfrm>
            <a:off x="715099" y="619345"/>
            <a:ext cx="1329043" cy="951058"/>
          </a:xfrm>
          <a:prstGeom prst="rect">
            <a:avLst/>
          </a:prstGeom>
        </p:spPr>
      </p:pic>
      <p:sp>
        <p:nvSpPr>
          <p:cNvPr id="5" name="TextBox 4">
            <a:extLst>
              <a:ext uri="{FF2B5EF4-FFF2-40B4-BE49-F238E27FC236}">
                <a16:creationId xmlns:a16="http://schemas.microsoft.com/office/drawing/2014/main" id="{E896E94A-C7AC-4C49-BA1C-8AE7F538457F}"/>
              </a:ext>
            </a:extLst>
          </p:cNvPr>
          <p:cNvSpPr txBox="1"/>
          <p:nvPr/>
        </p:nvSpPr>
        <p:spPr>
          <a:xfrm>
            <a:off x="715099" y="1904156"/>
            <a:ext cx="10657196" cy="4154984"/>
          </a:xfrm>
          <a:prstGeom prst="rect">
            <a:avLst/>
          </a:prstGeom>
          <a:noFill/>
        </p:spPr>
        <p:txBody>
          <a:bodyPr wrap="square">
            <a:spAutoFit/>
          </a:bodyPr>
          <a:lstStyle/>
          <a:p>
            <a:pPr algn="l" eaLnBrk="1" hangingPunct="1"/>
            <a:r>
              <a:rPr lang="en-GB" altLang="en-US" sz="2400" b="1" u="sng" dirty="0">
                <a:latin typeface="Calibri" panose="020F0502020204030204" pitchFamily="34" charset="0"/>
                <a:cs typeface="Calibri" panose="020F0502020204030204" pitchFamily="34" charset="0"/>
              </a:rPr>
              <a:t>Pulse Rate</a:t>
            </a:r>
          </a:p>
          <a:p>
            <a:pPr algn="l" eaLnBrk="1" hangingPunct="1">
              <a:buFontTx/>
              <a:buChar char="•"/>
            </a:pPr>
            <a:r>
              <a:rPr lang="en-GB" altLang="en-US" sz="2400" dirty="0">
                <a:latin typeface="Calibri" panose="020F0502020204030204" pitchFamily="34" charset="0"/>
                <a:cs typeface="Calibri" panose="020F0502020204030204" pitchFamily="34" charset="0"/>
              </a:rPr>
              <a:t>The normal range of the pulse of a healthy adult at rest is between 55-95 beats per minute, average being around 60-80bpm.</a:t>
            </a:r>
          </a:p>
          <a:p>
            <a:pPr algn="l" eaLnBrk="1" hangingPunct="1">
              <a:buFontTx/>
              <a:buChar char="•"/>
            </a:pPr>
            <a:endParaRPr lang="en-GB" altLang="en-US" sz="2400" dirty="0">
              <a:latin typeface="Calibri" panose="020F0502020204030204" pitchFamily="34" charset="0"/>
              <a:cs typeface="Calibri" panose="020F0502020204030204" pitchFamily="34" charset="0"/>
            </a:endParaRPr>
          </a:p>
          <a:p>
            <a:pPr algn="l" eaLnBrk="1" hangingPunct="1">
              <a:buFontTx/>
              <a:buChar char="•"/>
            </a:pPr>
            <a:endParaRPr lang="en-GB" altLang="en-US" sz="2400" dirty="0">
              <a:latin typeface="Calibri" panose="020F0502020204030204" pitchFamily="34" charset="0"/>
              <a:cs typeface="Calibri" panose="020F0502020204030204" pitchFamily="34" charset="0"/>
            </a:endParaRPr>
          </a:p>
          <a:p>
            <a:pPr algn="l" eaLnBrk="1" hangingPunct="1"/>
            <a:r>
              <a:rPr lang="en-GB" altLang="en-US" sz="2400" b="1" u="sng" dirty="0">
                <a:latin typeface="Calibri" panose="020F0502020204030204" pitchFamily="34" charset="0"/>
                <a:cs typeface="Calibri" panose="020F0502020204030204" pitchFamily="34" charset="0"/>
              </a:rPr>
              <a:t>Respiratory Rate</a:t>
            </a:r>
          </a:p>
          <a:p>
            <a:pPr algn="l" eaLnBrk="1" hangingPunct="1">
              <a:buFontTx/>
              <a:buChar char="•"/>
            </a:pPr>
            <a:r>
              <a:rPr lang="en-GB" altLang="en-US" sz="2400" dirty="0">
                <a:latin typeface="Calibri" panose="020F0502020204030204" pitchFamily="34" charset="0"/>
                <a:cs typeface="Calibri" panose="020F0502020204030204" pitchFamily="34" charset="0"/>
              </a:rPr>
              <a:t>The normal range of respiration for an adult at rest may vary between 12-20 breaths per minute, normally about 16.</a:t>
            </a:r>
          </a:p>
          <a:p>
            <a:pPr algn="l" eaLnBrk="1" hangingPunct="1">
              <a:buFontTx/>
              <a:buChar char="•"/>
            </a:pPr>
            <a:endParaRPr lang="en-GB" altLang="en-US" sz="2400" dirty="0">
              <a:latin typeface="Calibri" panose="020F0502020204030204" pitchFamily="34" charset="0"/>
              <a:cs typeface="Calibri" panose="020F0502020204030204" pitchFamily="34" charset="0"/>
            </a:endParaRPr>
          </a:p>
          <a:p>
            <a:pPr algn="l" eaLnBrk="1" hangingPunct="1">
              <a:buFontTx/>
              <a:buChar char="•"/>
            </a:pPr>
            <a:endParaRPr lang="en-GB" altLang="en-US" sz="2400" dirty="0">
              <a:latin typeface="Calibri" panose="020F0502020204030204" pitchFamily="34" charset="0"/>
              <a:cs typeface="Calibri" panose="020F0502020204030204" pitchFamily="34" charset="0"/>
            </a:endParaRPr>
          </a:p>
          <a:p>
            <a:pPr algn="l" eaLnBrk="1" hangingPunct="1"/>
            <a:r>
              <a:rPr lang="en-GB" altLang="en-US" sz="2400" dirty="0">
                <a:latin typeface="Calibri" panose="020F0502020204030204" pitchFamily="34" charset="0"/>
                <a:cs typeface="Calibri" panose="020F0502020204030204" pitchFamily="34" charset="0"/>
              </a:rPr>
              <a:t>Have a go at taking your own pulse, is it regular? How many beats per minute?</a:t>
            </a:r>
          </a:p>
        </p:txBody>
      </p:sp>
    </p:spTree>
    <p:extLst>
      <p:ext uri="{BB962C8B-B14F-4D97-AF65-F5344CB8AC3E}">
        <p14:creationId xmlns:p14="http://schemas.microsoft.com/office/powerpoint/2010/main" val="41491768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187</TotalTime>
  <Words>646</Words>
  <Application>Microsoft Office PowerPoint</Application>
  <PresentationFormat>Widescreen</PresentationFormat>
  <Paragraphs>120</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Carol Bebb</dc:creator>
  <cp:lastModifiedBy>Carol Bebb</cp:lastModifiedBy>
  <cp:revision>20</cp:revision>
  <dcterms:created xsi:type="dcterms:W3CDTF">2021-02-10T13:23:41Z</dcterms:created>
  <dcterms:modified xsi:type="dcterms:W3CDTF">2021-02-22T09:54:26Z</dcterms:modified>
</cp:coreProperties>
</file>