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62" r:id="rId3"/>
    <p:sldId id="263" r:id="rId4"/>
    <p:sldId id="264" r:id="rId5"/>
    <p:sldId id="265" r:id="rId6"/>
    <p:sldId id="266" r:id="rId7"/>
    <p:sldId id="267" r:id="rId8"/>
    <p:sldId id="268" r:id="rId9"/>
    <p:sldId id="269" r:id="rId10"/>
    <p:sldId id="270" r:id="rId11"/>
    <p:sldId id="271" r:id="rId12"/>
    <p:sldId id="272" r:id="rId13"/>
    <p:sldId id="273" r:id="rId14"/>
    <p:sldId id="274" r:id="rId15"/>
    <p:sldId id="275" r:id="rId16"/>
    <p:sldId id="276" r:id="rId17"/>
    <p:sldId id="277" r:id="rId18"/>
    <p:sldId id="278" r:id="rId19"/>
    <p:sldId id="279" r:id="rId20"/>
    <p:sldId id="280"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4" d="100"/>
          <a:sy n="114" d="100"/>
        </p:scale>
        <p:origin x="47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C3746B-9328-4CEE-986A-AF5ABBC86E0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B2F3DD5-A2A4-466C-B8C6-89F75481815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B6F1D53-F712-4D0A-AFFA-955DABFE3FC7}"/>
              </a:ext>
            </a:extLst>
          </p:cNvPr>
          <p:cNvSpPr>
            <a:spLocks noGrp="1"/>
          </p:cNvSpPr>
          <p:nvPr>
            <p:ph type="dt" sz="half" idx="10"/>
          </p:nvPr>
        </p:nvSpPr>
        <p:spPr/>
        <p:txBody>
          <a:bodyPr/>
          <a:lstStyle/>
          <a:p>
            <a:fld id="{26C92D06-11A1-4637-A025-A4BDE20C0138}" type="datetimeFigureOut">
              <a:rPr lang="en-GB" smtClean="0"/>
              <a:t>23/02/2021</a:t>
            </a:fld>
            <a:endParaRPr lang="en-GB"/>
          </a:p>
        </p:txBody>
      </p:sp>
      <p:sp>
        <p:nvSpPr>
          <p:cNvPr id="5" name="Footer Placeholder 4">
            <a:extLst>
              <a:ext uri="{FF2B5EF4-FFF2-40B4-BE49-F238E27FC236}">
                <a16:creationId xmlns:a16="http://schemas.microsoft.com/office/drawing/2014/main" id="{CF0CA4CD-3852-4381-8931-5B4DDD09EAA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DEF3312-DEE9-4B1D-ADEE-85AD32F6BCDA}"/>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18505827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F4E8B0-EEC6-4BB2-901E-7981DF7F9D4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4F940E1-6D4A-42A9-B8D3-D66398D6B9E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179E178-F554-46CB-B35F-C102B8B74C16}"/>
              </a:ext>
            </a:extLst>
          </p:cNvPr>
          <p:cNvSpPr>
            <a:spLocks noGrp="1"/>
          </p:cNvSpPr>
          <p:nvPr>
            <p:ph type="dt" sz="half" idx="10"/>
          </p:nvPr>
        </p:nvSpPr>
        <p:spPr/>
        <p:txBody>
          <a:bodyPr/>
          <a:lstStyle/>
          <a:p>
            <a:fld id="{26C92D06-11A1-4637-A025-A4BDE20C0138}" type="datetimeFigureOut">
              <a:rPr lang="en-GB" smtClean="0"/>
              <a:t>23/02/2021</a:t>
            </a:fld>
            <a:endParaRPr lang="en-GB"/>
          </a:p>
        </p:txBody>
      </p:sp>
      <p:sp>
        <p:nvSpPr>
          <p:cNvPr id="5" name="Footer Placeholder 4">
            <a:extLst>
              <a:ext uri="{FF2B5EF4-FFF2-40B4-BE49-F238E27FC236}">
                <a16:creationId xmlns:a16="http://schemas.microsoft.com/office/drawing/2014/main" id="{38DA95C4-812E-4E67-B8FD-EE25262E085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BA051DE-7E13-4F5F-B3E9-40224FAE54C9}"/>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22143736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B9B1A40-B29E-4BAE-A4E0-4FF1D9E5C3B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E5F6D4A-5716-4A31-A59F-712CF7B6D34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4A00239-E3D1-4BA2-A719-F081322984B3}"/>
              </a:ext>
            </a:extLst>
          </p:cNvPr>
          <p:cNvSpPr>
            <a:spLocks noGrp="1"/>
          </p:cNvSpPr>
          <p:nvPr>
            <p:ph type="dt" sz="half" idx="10"/>
          </p:nvPr>
        </p:nvSpPr>
        <p:spPr/>
        <p:txBody>
          <a:bodyPr/>
          <a:lstStyle/>
          <a:p>
            <a:fld id="{26C92D06-11A1-4637-A025-A4BDE20C0138}" type="datetimeFigureOut">
              <a:rPr lang="en-GB" smtClean="0"/>
              <a:t>23/02/2021</a:t>
            </a:fld>
            <a:endParaRPr lang="en-GB"/>
          </a:p>
        </p:txBody>
      </p:sp>
      <p:sp>
        <p:nvSpPr>
          <p:cNvPr id="5" name="Footer Placeholder 4">
            <a:extLst>
              <a:ext uri="{FF2B5EF4-FFF2-40B4-BE49-F238E27FC236}">
                <a16:creationId xmlns:a16="http://schemas.microsoft.com/office/drawing/2014/main" id="{4F449930-7455-461D-923A-1A735655DAD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2EF738A-1FC3-4DA6-A9EA-2A95F8666694}"/>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4089539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DBC22D-BE29-4C6C-934C-2BE5C23FDED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A7CA706-8880-4171-BA07-3E479C18C25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7685435-7F76-476E-9D59-A42510F9066F}"/>
              </a:ext>
            </a:extLst>
          </p:cNvPr>
          <p:cNvSpPr>
            <a:spLocks noGrp="1"/>
          </p:cNvSpPr>
          <p:nvPr>
            <p:ph type="dt" sz="half" idx="10"/>
          </p:nvPr>
        </p:nvSpPr>
        <p:spPr/>
        <p:txBody>
          <a:bodyPr/>
          <a:lstStyle/>
          <a:p>
            <a:fld id="{26C92D06-11A1-4637-A025-A4BDE20C0138}" type="datetimeFigureOut">
              <a:rPr lang="en-GB" smtClean="0"/>
              <a:t>23/02/2021</a:t>
            </a:fld>
            <a:endParaRPr lang="en-GB"/>
          </a:p>
        </p:txBody>
      </p:sp>
      <p:sp>
        <p:nvSpPr>
          <p:cNvPr id="5" name="Footer Placeholder 4">
            <a:extLst>
              <a:ext uri="{FF2B5EF4-FFF2-40B4-BE49-F238E27FC236}">
                <a16:creationId xmlns:a16="http://schemas.microsoft.com/office/drawing/2014/main" id="{4CDF8922-8D5F-4B8E-9845-8362DC832F5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D77922F-F493-4178-8C7E-250E492AC984}"/>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13741528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B8F465-9248-4828-8749-1AE61AC9FDC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5D03E081-9B3A-4B96-BE9B-52E3C88B74E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1F966D2-BE64-48B1-AF57-13BFD208F3EB}"/>
              </a:ext>
            </a:extLst>
          </p:cNvPr>
          <p:cNvSpPr>
            <a:spLocks noGrp="1"/>
          </p:cNvSpPr>
          <p:nvPr>
            <p:ph type="dt" sz="half" idx="10"/>
          </p:nvPr>
        </p:nvSpPr>
        <p:spPr/>
        <p:txBody>
          <a:bodyPr/>
          <a:lstStyle/>
          <a:p>
            <a:fld id="{26C92D06-11A1-4637-A025-A4BDE20C0138}" type="datetimeFigureOut">
              <a:rPr lang="en-GB" smtClean="0"/>
              <a:t>23/02/2021</a:t>
            </a:fld>
            <a:endParaRPr lang="en-GB"/>
          </a:p>
        </p:txBody>
      </p:sp>
      <p:sp>
        <p:nvSpPr>
          <p:cNvPr id="5" name="Footer Placeholder 4">
            <a:extLst>
              <a:ext uri="{FF2B5EF4-FFF2-40B4-BE49-F238E27FC236}">
                <a16:creationId xmlns:a16="http://schemas.microsoft.com/office/drawing/2014/main" id="{B7B91624-F928-4B83-8F21-311BD93ACD8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92CD0DE-425C-4AEA-BB32-994CE55A1A84}"/>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16888433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57CB94-3D28-42A9-BA78-88373DC31BD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648E2E0-6157-4D55-B2C7-3BB3E953B4A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FA5DFC1-AE81-48E1-B653-6F76F6BD05D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647B13C-8583-4C72-B946-9452677B203E}"/>
              </a:ext>
            </a:extLst>
          </p:cNvPr>
          <p:cNvSpPr>
            <a:spLocks noGrp="1"/>
          </p:cNvSpPr>
          <p:nvPr>
            <p:ph type="dt" sz="half" idx="10"/>
          </p:nvPr>
        </p:nvSpPr>
        <p:spPr/>
        <p:txBody>
          <a:bodyPr/>
          <a:lstStyle/>
          <a:p>
            <a:fld id="{26C92D06-11A1-4637-A025-A4BDE20C0138}" type="datetimeFigureOut">
              <a:rPr lang="en-GB" smtClean="0"/>
              <a:t>23/02/2021</a:t>
            </a:fld>
            <a:endParaRPr lang="en-GB"/>
          </a:p>
        </p:txBody>
      </p:sp>
      <p:sp>
        <p:nvSpPr>
          <p:cNvPr id="6" name="Footer Placeholder 5">
            <a:extLst>
              <a:ext uri="{FF2B5EF4-FFF2-40B4-BE49-F238E27FC236}">
                <a16:creationId xmlns:a16="http://schemas.microsoft.com/office/drawing/2014/main" id="{B4728EDC-22CB-4DB8-85A2-1FAB1685173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4E9B58B-75C3-466B-AD43-5BA2BF4EBAFF}"/>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11443073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CD1C4D-077A-40B5-955F-FB53774162D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AA78E74-BD5D-4C80-8D4B-0317E310E3F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97A3DC2-1C51-47F2-91BC-029C2E4C9CC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2FE86D9-6277-44DD-A555-17470D68568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CCD4302-351D-454F-BB88-B247D2B959B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8CB945FC-43F4-4AC3-BFB4-1DB1F8FE87AE}"/>
              </a:ext>
            </a:extLst>
          </p:cNvPr>
          <p:cNvSpPr>
            <a:spLocks noGrp="1"/>
          </p:cNvSpPr>
          <p:nvPr>
            <p:ph type="dt" sz="half" idx="10"/>
          </p:nvPr>
        </p:nvSpPr>
        <p:spPr/>
        <p:txBody>
          <a:bodyPr/>
          <a:lstStyle/>
          <a:p>
            <a:fld id="{26C92D06-11A1-4637-A025-A4BDE20C0138}" type="datetimeFigureOut">
              <a:rPr lang="en-GB" smtClean="0"/>
              <a:t>23/02/2021</a:t>
            </a:fld>
            <a:endParaRPr lang="en-GB"/>
          </a:p>
        </p:txBody>
      </p:sp>
      <p:sp>
        <p:nvSpPr>
          <p:cNvPr id="8" name="Footer Placeholder 7">
            <a:extLst>
              <a:ext uri="{FF2B5EF4-FFF2-40B4-BE49-F238E27FC236}">
                <a16:creationId xmlns:a16="http://schemas.microsoft.com/office/drawing/2014/main" id="{0B7086FA-4414-4143-9FA7-49106E5D541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607A05F-1251-4FC6-8A85-6B129542AD00}"/>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28335635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002830-8090-43D5-80DB-E75C21F40B9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840D555-657A-4A6E-A10E-348210EADE8C}"/>
              </a:ext>
            </a:extLst>
          </p:cNvPr>
          <p:cNvSpPr>
            <a:spLocks noGrp="1"/>
          </p:cNvSpPr>
          <p:nvPr>
            <p:ph type="dt" sz="half" idx="10"/>
          </p:nvPr>
        </p:nvSpPr>
        <p:spPr/>
        <p:txBody>
          <a:bodyPr/>
          <a:lstStyle/>
          <a:p>
            <a:fld id="{26C92D06-11A1-4637-A025-A4BDE20C0138}" type="datetimeFigureOut">
              <a:rPr lang="en-GB" smtClean="0"/>
              <a:t>23/02/2021</a:t>
            </a:fld>
            <a:endParaRPr lang="en-GB"/>
          </a:p>
        </p:txBody>
      </p:sp>
      <p:sp>
        <p:nvSpPr>
          <p:cNvPr id="4" name="Footer Placeholder 3">
            <a:extLst>
              <a:ext uri="{FF2B5EF4-FFF2-40B4-BE49-F238E27FC236}">
                <a16:creationId xmlns:a16="http://schemas.microsoft.com/office/drawing/2014/main" id="{BA46AE01-6012-4281-B091-8D67474DB44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04CB9A2-0DF6-4705-91D4-A0693FBD7BA8}"/>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23004059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2E3399F-0B75-4B74-950D-DD60081F9E37}"/>
              </a:ext>
            </a:extLst>
          </p:cNvPr>
          <p:cNvSpPr>
            <a:spLocks noGrp="1"/>
          </p:cNvSpPr>
          <p:nvPr>
            <p:ph type="dt" sz="half" idx="10"/>
          </p:nvPr>
        </p:nvSpPr>
        <p:spPr/>
        <p:txBody>
          <a:bodyPr/>
          <a:lstStyle/>
          <a:p>
            <a:fld id="{26C92D06-11A1-4637-A025-A4BDE20C0138}" type="datetimeFigureOut">
              <a:rPr lang="en-GB" smtClean="0"/>
              <a:t>23/02/2021</a:t>
            </a:fld>
            <a:endParaRPr lang="en-GB"/>
          </a:p>
        </p:txBody>
      </p:sp>
      <p:sp>
        <p:nvSpPr>
          <p:cNvPr id="3" name="Footer Placeholder 2">
            <a:extLst>
              <a:ext uri="{FF2B5EF4-FFF2-40B4-BE49-F238E27FC236}">
                <a16:creationId xmlns:a16="http://schemas.microsoft.com/office/drawing/2014/main" id="{1F95F1BC-9AB6-4630-8B0E-B3B9C8B5001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C31AAA6-52F9-4301-99B1-4B29195EF42D}"/>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2118274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3E5A5D-69CC-47F8-851A-80B11CA7C00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FCACA0D-CE49-4E9F-96B2-9FCB1E7DF3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996EA8A-8584-4D87-8217-2B006FFA76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16EC680-0A88-402A-BDFE-7BECB078E895}"/>
              </a:ext>
            </a:extLst>
          </p:cNvPr>
          <p:cNvSpPr>
            <a:spLocks noGrp="1"/>
          </p:cNvSpPr>
          <p:nvPr>
            <p:ph type="dt" sz="half" idx="10"/>
          </p:nvPr>
        </p:nvSpPr>
        <p:spPr/>
        <p:txBody>
          <a:bodyPr/>
          <a:lstStyle/>
          <a:p>
            <a:fld id="{26C92D06-11A1-4637-A025-A4BDE20C0138}" type="datetimeFigureOut">
              <a:rPr lang="en-GB" smtClean="0"/>
              <a:t>23/02/2021</a:t>
            </a:fld>
            <a:endParaRPr lang="en-GB"/>
          </a:p>
        </p:txBody>
      </p:sp>
      <p:sp>
        <p:nvSpPr>
          <p:cNvPr id="6" name="Footer Placeholder 5">
            <a:extLst>
              <a:ext uri="{FF2B5EF4-FFF2-40B4-BE49-F238E27FC236}">
                <a16:creationId xmlns:a16="http://schemas.microsoft.com/office/drawing/2014/main" id="{0CC21244-7CCB-4DA1-894F-C2A80E8E5FA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1FA791B-9EC8-41CC-84A6-CC6B77B9BE73}"/>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5413476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F7DE63-9214-4E73-8646-F1B3777B19B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7FE6CBF-577B-41CA-826A-E16C1DB81B3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908E7A7-C8B9-4B55-84B1-E308235E17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90DEAC1-E2BC-4855-9EE4-764106C11106}"/>
              </a:ext>
            </a:extLst>
          </p:cNvPr>
          <p:cNvSpPr>
            <a:spLocks noGrp="1"/>
          </p:cNvSpPr>
          <p:nvPr>
            <p:ph type="dt" sz="half" idx="10"/>
          </p:nvPr>
        </p:nvSpPr>
        <p:spPr/>
        <p:txBody>
          <a:bodyPr/>
          <a:lstStyle/>
          <a:p>
            <a:fld id="{26C92D06-11A1-4637-A025-A4BDE20C0138}" type="datetimeFigureOut">
              <a:rPr lang="en-GB" smtClean="0"/>
              <a:t>23/02/2021</a:t>
            </a:fld>
            <a:endParaRPr lang="en-GB"/>
          </a:p>
        </p:txBody>
      </p:sp>
      <p:sp>
        <p:nvSpPr>
          <p:cNvPr id="6" name="Footer Placeholder 5">
            <a:extLst>
              <a:ext uri="{FF2B5EF4-FFF2-40B4-BE49-F238E27FC236}">
                <a16:creationId xmlns:a16="http://schemas.microsoft.com/office/drawing/2014/main" id="{012CB73D-48B3-460F-8B7E-16C2D1BC305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45E8A88-7D67-4971-981E-E3B4424E0A64}"/>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5421763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9AFA32A-F1D8-4236-A7FD-866D74529BC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73AA7EF-30E2-462E-8158-460BE0BE41F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6C1D3C0-240E-451B-85D2-8B83340E856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C92D06-11A1-4637-A025-A4BDE20C0138}" type="datetimeFigureOut">
              <a:rPr lang="en-GB" smtClean="0"/>
              <a:t>23/02/2021</a:t>
            </a:fld>
            <a:endParaRPr lang="en-GB"/>
          </a:p>
        </p:txBody>
      </p:sp>
      <p:sp>
        <p:nvSpPr>
          <p:cNvPr id="5" name="Footer Placeholder 4">
            <a:extLst>
              <a:ext uri="{FF2B5EF4-FFF2-40B4-BE49-F238E27FC236}">
                <a16:creationId xmlns:a16="http://schemas.microsoft.com/office/drawing/2014/main" id="{A599F6BD-DA51-40F1-992D-36F1CE607F8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55DFBEB-CD30-43AB-977A-6230E09DDE1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AE659B-DAA8-436B-8A38-7497F7705DA8}" type="slidenum">
              <a:rPr lang="en-GB" smtClean="0"/>
              <a:t>‹#›</a:t>
            </a:fld>
            <a:endParaRPr lang="en-GB"/>
          </a:p>
        </p:txBody>
      </p:sp>
    </p:spTree>
    <p:extLst>
      <p:ext uri="{BB962C8B-B14F-4D97-AF65-F5344CB8AC3E}">
        <p14:creationId xmlns:p14="http://schemas.microsoft.com/office/powerpoint/2010/main" val="42682943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14.jpeg"/></Relationships>
</file>

<file path=ppt/slides/_rels/slide11.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19.jpeg"/><Relationship Id="rId5" Type="http://schemas.openxmlformats.org/officeDocument/2006/relationships/image" Target="../media/image18.jpeg"/><Relationship Id="rId4" Type="http://schemas.openxmlformats.org/officeDocument/2006/relationships/image" Target="../media/image17.jpeg"/></Relationships>
</file>

<file path=ppt/slides/_rels/slide15.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23.png"/><Relationship Id="rId5" Type="http://schemas.openxmlformats.org/officeDocument/2006/relationships/image" Target="../media/image22.png"/><Relationship Id="rId4" Type="http://schemas.openxmlformats.org/officeDocument/2006/relationships/image" Target="../media/image21.png"/></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24.jpeg"/></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7" Type="http://schemas.openxmlformats.org/officeDocument/2006/relationships/image" Target="../media/image12.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11.jpeg"/><Relationship Id="rId5" Type="http://schemas.openxmlformats.org/officeDocument/2006/relationships/image" Target="../media/image10.jpeg"/><Relationship Id="rId4" Type="http://schemas.openxmlformats.org/officeDocument/2006/relationships/image" Target="../media/image9.jpeg"/></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362762" y="342508"/>
            <a:ext cx="1329043" cy="951058"/>
          </a:xfrm>
          <a:prstGeom prst="rect">
            <a:avLst/>
          </a:prstGeom>
        </p:spPr>
      </p:pic>
      <p:sp>
        <p:nvSpPr>
          <p:cNvPr id="5" name="TextBox 4">
            <a:extLst>
              <a:ext uri="{FF2B5EF4-FFF2-40B4-BE49-F238E27FC236}">
                <a16:creationId xmlns:a16="http://schemas.microsoft.com/office/drawing/2014/main" id="{5D0D91F6-BAC4-49E1-A20D-9155A00B9869}"/>
              </a:ext>
            </a:extLst>
          </p:cNvPr>
          <p:cNvSpPr txBox="1"/>
          <p:nvPr/>
        </p:nvSpPr>
        <p:spPr>
          <a:xfrm>
            <a:off x="3039262" y="1083219"/>
            <a:ext cx="6113476" cy="1637949"/>
          </a:xfrm>
          <a:prstGeom prst="rect">
            <a:avLst/>
          </a:prstGeom>
          <a:noFill/>
        </p:spPr>
        <p:txBody>
          <a:bodyPr wrap="square">
            <a:spAutoFit/>
          </a:bodyPr>
          <a:lstStyle/>
          <a:p>
            <a:pPr algn="ctr">
              <a:lnSpc>
                <a:spcPct val="107000"/>
              </a:lnSpc>
              <a:spcAft>
                <a:spcPts val="800"/>
              </a:spcAft>
            </a:pPr>
            <a:r>
              <a:rPr lang="en-GB" sz="4800" u="sng" dirty="0">
                <a:effectLst/>
                <a:latin typeface="Calibri" panose="020F0502020204030204" pitchFamily="34" charset="0"/>
                <a:ea typeface="Calibri" panose="020F0502020204030204" pitchFamily="34" charset="0"/>
                <a:cs typeface="Times New Roman" panose="02020603050405020304" pitchFamily="18" charset="0"/>
              </a:rPr>
              <a:t>Skin Management &amp; Pressure Sores  </a:t>
            </a:r>
          </a:p>
        </p:txBody>
      </p:sp>
      <p:pic>
        <p:nvPicPr>
          <p:cNvPr id="1028" name="Picture 4" descr="Working Together with Patients and Carers to Prevent Pressure Ulcers | Hull  University Teaching Hospitals NHS Trust">
            <a:extLst>
              <a:ext uri="{FF2B5EF4-FFF2-40B4-BE49-F238E27FC236}">
                <a16:creationId xmlns:a16="http://schemas.microsoft.com/office/drawing/2014/main" id="{AAD1765C-5FB6-4F0C-A7C4-5EB1483F4F1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35186" y="2681086"/>
            <a:ext cx="3649866" cy="3093696"/>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descr="Pressure area care, pressure damage and pressure ulcers | Good practice in  relation to pressure area care">
            <a:extLst>
              <a:ext uri="{FF2B5EF4-FFF2-40B4-BE49-F238E27FC236}">
                <a16:creationId xmlns:a16="http://schemas.microsoft.com/office/drawing/2014/main" id="{B9F2F250-E9DA-4002-89E2-783B4CC8862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81487" y="3231606"/>
            <a:ext cx="4765703" cy="21818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160092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362762" y="342508"/>
            <a:ext cx="1329043" cy="951058"/>
          </a:xfrm>
          <a:prstGeom prst="rect">
            <a:avLst/>
          </a:prstGeom>
        </p:spPr>
      </p:pic>
      <p:pic>
        <p:nvPicPr>
          <p:cNvPr id="5122" name="Picture 2" descr="How to Protect Wheelchair Users from Pressure Ulcers? [HPFY]">
            <a:extLst>
              <a:ext uri="{FF2B5EF4-FFF2-40B4-BE49-F238E27FC236}">
                <a16:creationId xmlns:a16="http://schemas.microsoft.com/office/drawing/2014/main" id="{36565601-9FD3-42D2-A903-9C67635D66F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6344" y="2565867"/>
            <a:ext cx="3828089" cy="3190074"/>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descr="Stop the Pressure | NHS Improvement">
            <a:extLst>
              <a:ext uri="{FF2B5EF4-FFF2-40B4-BE49-F238E27FC236}">
                <a16:creationId xmlns:a16="http://schemas.microsoft.com/office/drawing/2014/main" id="{9FA5DC98-0311-4A77-87A7-F43F7A199F1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47845" y="3008728"/>
            <a:ext cx="6668652" cy="230435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2DCB8836-3D13-4E89-8966-1A93A67C8638}"/>
              </a:ext>
            </a:extLst>
          </p:cNvPr>
          <p:cNvSpPr txBox="1"/>
          <p:nvPr/>
        </p:nvSpPr>
        <p:spPr>
          <a:xfrm>
            <a:off x="2870387" y="821926"/>
            <a:ext cx="7741685" cy="707886"/>
          </a:xfrm>
          <a:prstGeom prst="rect">
            <a:avLst/>
          </a:prstGeom>
          <a:noFill/>
        </p:spPr>
        <p:txBody>
          <a:bodyPr wrap="square">
            <a:spAutoFit/>
          </a:bodyPr>
          <a:lstStyle/>
          <a:p>
            <a:pPr algn="ctr" fontAlgn="base">
              <a:spcBef>
                <a:spcPct val="0"/>
              </a:spcBef>
              <a:spcAft>
                <a:spcPct val="0"/>
              </a:spcAft>
            </a:pPr>
            <a:r>
              <a:rPr lang="en-GB" sz="4000" b="1" kern="10" dirty="0">
                <a:ln w="0"/>
                <a:cs typeface="Times New Roman" panose="02020603050405020304" pitchFamily="18" charset="0"/>
              </a:rPr>
              <a:t>Were can we get a pressure sore?</a:t>
            </a:r>
          </a:p>
        </p:txBody>
      </p:sp>
    </p:spTree>
    <p:extLst>
      <p:ext uri="{BB962C8B-B14F-4D97-AF65-F5344CB8AC3E}">
        <p14:creationId xmlns:p14="http://schemas.microsoft.com/office/powerpoint/2010/main" val="30708995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362762" y="342508"/>
            <a:ext cx="1329043" cy="951058"/>
          </a:xfrm>
          <a:prstGeom prst="rect">
            <a:avLst/>
          </a:prstGeom>
        </p:spPr>
      </p:pic>
      <p:sp>
        <p:nvSpPr>
          <p:cNvPr id="5" name="TextBox 4">
            <a:extLst>
              <a:ext uri="{FF2B5EF4-FFF2-40B4-BE49-F238E27FC236}">
                <a16:creationId xmlns:a16="http://schemas.microsoft.com/office/drawing/2014/main" id="{27CC0C6F-73C2-46C1-B923-55B744BC5F26}"/>
              </a:ext>
            </a:extLst>
          </p:cNvPr>
          <p:cNvSpPr txBox="1"/>
          <p:nvPr/>
        </p:nvSpPr>
        <p:spPr>
          <a:xfrm>
            <a:off x="1485420" y="342508"/>
            <a:ext cx="10025036" cy="1323439"/>
          </a:xfrm>
          <a:prstGeom prst="rect">
            <a:avLst/>
          </a:prstGeom>
          <a:noFill/>
        </p:spPr>
        <p:txBody>
          <a:bodyPr wrap="square">
            <a:spAutoFit/>
          </a:bodyPr>
          <a:lstStyle/>
          <a:p>
            <a:pPr algn="ctr" fontAlgn="base">
              <a:spcBef>
                <a:spcPct val="0"/>
              </a:spcBef>
              <a:spcAft>
                <a:spcPct val="0"/>
              </a:spcAft>
            </a:pPr>
            <a:r>
              <a:rPr lang="en-GB" sz="4000" b="1" u="sng" kern="10" dirty="0">
                <a:ln w="0"/>
                <a:cs typeface="Times New Roman" panose="02020603050405020304" pitchFamily="18" charset="0"/>
              </a:rPr>
              <a:t>What are the stages </a:t>
            </a:r>
          </a:p>
          <a:p>
            <a:pPr algn="ctr" fontAlgn="base">
              <a:spcBef>
                <a:spcPct val="0"/>
              </a:spcBef>
              <a:spcAft>
                <a:spcPct val="0"/>
              </a:spcAft>
            </a:pPr>
            <a:r>
              <a:rPr lang="en-GB" sz="4000" b="1" u="sng" kern="10" dirty="0">
                <a:ln w="0"/>
                <a:cs typeface="Times New Roman" panose="02020603050405020304" pitchFamily="18" charset="0"/>
              </a:rPr>
              <a:t>and signs of a pressure sore?</a:t>
            </a:r>
          </a:p>
        </p:txBody>
      </p:sp>
      <p:pic>
        <p:nvPicPr>
          <p:cNvPr id="6" name="Picture 4" descr="diagrams">
            <a:extLst>
              <a:ext uri="{FF2B5EF4-FFF2-40B4-BE49-F238E27FC236}">
                <a16:creationId xmlns:a16="http://schemas.microsoft.com/office/drawing/2014/main" id="{E22833C6-6C83-49AE-9354-63D040C3E3A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28993" y="2211231"/>
            <a:ext cx="5774640" cy="3451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558508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362762" y="342508"/>
            <a:ext cx="1329043" cy="951058"/>
          </a:xfrm>
          <a:prstGeom prst="rect">
            <a:avLst/>
          </a:prstGeom>
        </p:spPr>
      </p:pic>
      <p:sp>
        <p:nvSpPr>
          <p:cNvPr id="6" name="TextBox 5">
            <a:extLst>
              <a:ext uri="{FF2B5EF4-FFF2-40B4-BE49-F238E27FC236}">
                <a16:creationId xmlns:a16="http://schemas.microsoft.com/office/drawing/2014/main" id="{6B8B1B88-9243-4877-96DB-75EB10DF94B2}"/>
              </a:ext>
            </a:extLst>
          </p:cNvPr>
          <p:cNvSpPr txBox="1"/>
          <p:nvPr/>
        </p:nvSpPr>
        <p:spPr>
          <a:xfrm>
            <a:off x="673155" y="1647760"/>
            <a:ext cx="11398603" cy="4401205"/>
          </a:xfrm>
          <a:prstGeom prst="rect">
            <a:avLst/>
          </a:prstGeom>
          <a:noFill/>
        </p:spPr>
        <p:txBody>
          <a:bodyPr wrap="square">
            <a:spAutoFit/>
          </a:bodyPr>
          <a:lstStyle/>
          <a:p>
            <a:pPr algn="l"/>
            <a:r>
              <a:rPr lang="en-GB" sz="2800" i="0" u="sng" dirty="0">
                <a:solidFill>
                  <a:srgbClr val="202124"/>
                </a:solidFill>
                <a:effectLst/>
              </a:rPr>
              <a:t>The Four Stages of Pressure Injuries</a:t>
            </a:r>
          </a:p>
          <a:p>
            <a:pPr algn="l"/>
            <a:endParaRPr lang="en-GB" sz="2800" i="0" u="sng" dirty="0">
              <a:solidFill>
                <a:srgbClr val="202124"/>
              </a:solidFill>
              <a:effectLst/>
            </a:endParaRPr>
          </a:p>
          <a:p>
            <a:pPr algn="l">
              <a:buFont typeface="Arial" panose="020B0604020202020204" pitchFamily="34" charset="0"/>
              <a:buChar char="•"/>
            </a:pPr>
            <a:r>
              <a:rPr lang="en-GB" sz="2800" i="0" dirty="0">
                <a:solidFill>
                  <a:srgbClr val="202124"/>
                </a:solidFill>
                <a:effectLst/>
              </a:rPr>
              <a:t>Stage 1 Pressure Injury: Non-blanchable erythema of intact skin.</a:t>
            </a:r>
          </a:p>
          <a:p>
            <a:pPr algn="l">
              <a:buFont typeface="Arial" panose="020B0604020202020204" pitchFamily="34" charset="0"/>
              <a:buChar char="•"/>
            </a:pPr>
            <a:endParaRPr lang="en-GB" sz="2800" i="0" dirty="0">
              <a:solidFill>
                <a:srgbClr val="202124"/>
              </a:solidFill>
              <a:effectLst/>
            </a:endParaRPr>
          </a:p>
          <a:p>
            <a:pPr algn="l">
              <a:buFont typeface="Arial" panose="020B0604020202020204" pitchFamily="34" charset="0"/>
              <a:buChar char="•"/>
            </a:pPr>
            <a:r>
              <a:rPr lang="en-GB" sz="2800" i="0" dirty="0">
                <a:solidFill>
                  <a:srgbClr val="202124"/>
                </a:solidFill>
                <a:effectLst/>
              </a:rPr>
              <a:t>Stage 2 Pressure Injury: Partial-thickness skin loss with exposed dermis.</a:t>
            </a:r>
          </a:p>
          <a:p>
            <a:pPr algn="l">
              <a:buFont typeface="Arial" panose="020B0604020202020204" pitchFamily="34" charset="0"/>
              <a:buChar char="•"/>
            </a:pPr>
            <a:endParaRPr lang="en-GB" sz="2800" i="0" dirty="0">
              <a:solidFill>
                <a:srgbClr val="202124"/>
              </a:solidFill>
              <a:effectLst/>
            </a:endParaRPr>
          </a:p>
          <a:p>
            <a:pPr algn="l">
              <a:buFont typeface="Arial" panose="020B0604020202020204" pitchFamily="34" charset="0"/>
              <a:buChar char="•"/>
            </a:pPr>
            <a:r>
              <a:rPr lang="en-GB" sz="2800" i="0" dirty="0">
                <a:solidFill>
                  <a:srgbClr val="202124"/>
                </a:solidFill>
                <a:effectLst/>
              </a:rPr>
              <a:t>Stage 3 Pressure Injury: Full-thickness skin loss.</a:t>
            </a:r>
          </a:p>
          <a:p>
            <a:pPr algn="l">
              <a:buFont typeface="Arial" panose="020B0604020202020204" pitchFamily="34" charset="0"/>
              <a:buChar char="•"/>
            </a:pPr>
            <a:endParaRPr lang="en-GB" sz="2800" i="0" dirty="0">
              <a:solidFill>
                <a:srgbClr val="202124"/>
              </a:solidFill>
              <a:effectLst/>
            </a:endParaRPr>
          </a:p>
          <a:p>
            <a:pPr algn="l">
              <a:buFont typeface="Arial" panose="020B0604020202020204" pitchFamily="34" charset="0"/>
              <a:buChar char="•"/>
            </a:pPr>
            <a:r>
              <a:rPr lang="en-GB" sz="2800" i="0" dirty="0">
                <a:solidFill>
                  <a:srgbClr val="202124"/>
                </a:solidFill>
                <a:effectLst/>
              </a:rPr>
              <a:t>Stage 4 Pressure Injury: Full-thickness skin and tissue loss.</a:t>
            </a:r>
          </a:p>
          <a:p>
            <a:pPr algn="l"/>
            <a:endParaRPr lang="en-GB" sz="2800" i="0" dirty="0">
              <a:solidFill>
                <a:srgbClr val="202124"/>
              </a:solidFill>
              <a:effectLst/>
            </a:endParaRPr>
          </a:p>
        </p:txBody>
      </p:sp>
    </p:spTree>
    <p:extLst>
      <p:ext uri="{BB962C8B-B14F-4D97-AF65-F5344CB8AC3E}">
        <p14:creationId xmlns:p14="http://schemas.microsoft.com/office/powerpoint/2010/main" val="20735691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362762" y="342508"/>
            <a:ext cx="1329043" cy="951058"/>
          </a:xfrm>
          <a:prstGeom prst="rect">
            <a:avLst/>
          </a:prstGeom>
        </p:spPr>
      </p:pic>
      <p:sp>
        <p:nvSpPr>
          <p:cNvPr id="5" name="TextBox 4">
            <a:extLst>
              <a:ext uri="{FF2B5EF4-FFF2-40B4-BE49-F238E27FC236}">
                <a16:creationId xmlns:a16="http://schemas.microsoft.com/office/drawing/2014/main" id="{3541AF49-6AE9-49BD-BA94-8D8FCD0AC734}"/>
              </a:ext>
            </a:extLst>
          </p:cNvPr>
          <p:cNvSpPr txBox="1"/>
          <p:nvPr/>
        </p:nvSpPr>
        <p:spPr>
          <a:xfrm>
            <a:off x="754085" y="1917137"/>
            <a:ext cx="10683829" cy="3785652"/>
          </a:xfrm>
          <a:prstGeom prst="rect">
            <a:avLst/>
          </a:prstGeom>
          <a:noFill/>
        </p:spPr>
        <p:txBody>
          <a:bodyPr wrap="square">
            <a:spAutoFit/>
          </a:bodyPr>
          <a:lstStyle/>
          <a:p>
            <a:pPr>
              <a:buClr>
                <a:srgbClr val="FF99FF"/>
              </a:buClr>
              <a:buSzPct val="130000"/>
              <a:defRPr/>
            </a:pPr>
            <a:r>
              <a:rPr lang="en-GB" altLang="en-US" sz="3000" u="sng" dirty="0">
                <a:cs typeface="Arial" panose="020B0604020202020204" pitchFamily="34" charset="0"/>
              </a:rPr>
              <a:t>Blanching Erythema</a:t>
            </a:r>
          </a:p>
          <a:p>
            <a:pPr>
              <a:buClr>
                <a:srgbClr val="FF99FF"/>
              </a:buClr>
              <a:defRPr/>
            </a:pPr>
            <a:r>
              <a:rPr lang="en-GB" altLang="en-US" sz="3000" dirty="0">
                <a:cs typeface="Arial" panose="020B0604020202020204" pitchFamily="34" charset="0"/>
              </a:rPr>
              <a:t>The reddened area turns white/pale when pressed with finger tips then colour returns</a:t>
            </a:r>
          </a:p>
          <a:p>
            <a:pPr>
              <a:buClr>
                <a:srgbClr val="FF99FF"/>
              </a:buClr>
              <a:defRPr/>
            </a:pPr>
            <a:r>
              <a:rPr lang="en-GB" altLang="en-US" sz="3000" dirty="0">
                <a:cs typeface="Arial" panose="020B0604020202020204" pitchFamily="34" charset="0"/>
              </a:rPr>
              <a:t>Should resolve when pressure is removed for significant time </a:t>
            </a:r>
          </a:p>
          <a:p>
            <a:pPr>
              <a:buClr>
                <a:srgbClr val="FF99FF"/>
              </a:buClr>
              <a:defRPr/>
            </a:pPr>
            <a:endParaRPr lang="en-GB" altLang="en-US" sz="3000" dirty="0">
              <a:cs typeface="Arial" panose="020B0604020202020204" pitchFamily="34" charset="0"/>
            </a:endParaRPr>
          </a:p>
          <a:p>
            <a:pPr>
              <a:buClr>
                <a:srgbClr val="FF99FF"/>
              </a:buClr>
              <a:buSzPct val="135000"/>
              <a:defRPr/>
            </a:pPr>
            <a:r>
              <a:rPr lang="en-GB" altLang="en-US" sz="3000" u="sng" dirty="0">
                <a:cs typeface="Arial" panose="020B0604020202020204" pitchFamily="34" charset="0"/>
              </a:rPr>
              <a:t>Moisture Lesions</a:t>
            </a:r>
          </a:p>
          <a:p>
            <a:pPr>
              <a:buClr>
                <a:srgbClr val="FF99FF"/>
              </a:buClr>
              <a:defRPr/>
            </a:pPr>
            <a:r>
              <a:rPr lang="en-GB" altLang="en-US" sz="3000" dirty="0">
                <a:cs typeface="Arial" panose="020B0604020202020204" pitchFamily="34" charset="0"/>
              </a:rPr>
              <a:t>Wet skin caused by faeces, urine, wound exudate, sweat…</a:t>
            </a:r>
          </a:p>
          <a:p>
            <a:pPr>
              <a:buClr>
                <a:srgbClr val="FF99FF"/>
              </a:buClr>
              <a:defRPr/>
            </a:pPr>
            <a:r>
              <a:rPr lang="en-GB" altLang="en-US" sz="3000" dirty="0">
                <a:cs typeface="Arial" panose="020B0604020202020204" pitchFamily="34" charset="0"/>
              </a:rPr>
              <a:t>Excoriation, maceration</a:t>
            </a:r>
          </a:p>
        </p:txBody>
      </p:sp>
      <p:sp>
        <p:nvSpPr>
          <p:cNvPr id="6" name="TextBox 5">
            <a:extLst>
              <a:ext uri="{FF2B5EF4-FFF2-40B4-BE49-F238E27FC236}">
                <a16:creationId xmlns:a16="http://schemas.microsoft.com/office/drawing/2014/main" id="{DD7F8852-B149-479B-AFE1-843431876141}"/>
              </a:ext>
            </a:extLst>
          </p:cNvPr>
          <p:cNvSpPr txBox="1"/>
          <p:nvPr/>
        </p:nvSpPr>
        <p:spPr>
          <a:xfrm>
            <a:off x="2877424" y="464094"/>
            <a:ext cx="6895051" cy="707886"/>
          </a:xfrm>
          <a:prstGeom prst="rect">
            <a:avLst/>
          </a:prstGeom>
          <a:noFill/>
        </p:spPr>
        <p:txBody>
          <a:bodyPr wrap="square">
            <a:spAutoFit/>
          </a:bodyPr>
          <a:lstStyle/>
          <a:p>
            <a:pPr algn="ctr"/>
            <a:r>
              <a:rPr lang="en-GB" altLang="en-US" sz="4000" b="1" u="sng" dirty="0">
                <a:ln w="0"/>
                <a:cs typeface="Times New Roman" panose="02020603050405020304" pitchFamily="18" charset="0"/>
              </a:rPr>
              <a:t>What Is Not A Pressure Ulcer</a:t>
            </a:r>
            <a:endParaRPr lang="en-GB" sz="4000" b="1" u="sng" dirty="0">
              <a:cs typeface="Times New Roman" panose="02020603050405020304" pitchFamily="18" charset="0"/>
            </a:endParaRPr>
          </a:p>
        </p:txBody>
      </p:sp>
    </p:spTree>
    <p:extLst>
      <p:ext uri="{BB962C8B-B14F-4D97-AF65-F5344CB8AC3E}">
        <p14:creationId xmlns:p14="http://schemas.microsoft.com/office/powerpoint/2010/main" val="24675525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362762" y="342508"/>
            <a:ext cx="1329043" cy="951058"/>
          </a:xfrm>
          <a:prstGeom prst="rect">
            <a:avLst/>
          </a:prstGeom>
        </p:spPr>
      </p:pic>
      <p:sp>
        <p:nvSpPr>
          <p:cNvPr id="7" name="TextBox 6">
            <a:extLst>
              <a:ext uri="{FF2B5EF4-FFF2-40B4-BE49-F238E27FC236}">
                <a16:creationId xmlns:a16="http://schemas.microsoft.com/office/drawing/2014/main" id="{CB7FAF70-A0D0-45C0-8447-DBCF42B98EE1}"/>
              </a:ext>
            </a:extLst>
          </p:cNvPr>
          <p:cNvSpPr txBox="1"/>
          <p:nvPr/>
        </p:nvSpPr>
        <p:spPr>
          <a:xfrm>
            <a:off x="2818702" y="344010"/>
            <a:ext cx="6970552" cy="707886"/>
          </a:xfrm>
          <a:prstGeom prst="rect">
            <a:avLst/>
          </a:prstGeom>
          <a:noFill/>
        </p:spPr>
        <p:txBody>
          <a:bodyPr wrap="square">
            <a:spAutoFit/>
          </a:bodyPr>
          <a:lstStyle/>
          <a:p>
            <a:pPr algn="ctr"/>
            <a:r>
              <a:rPr lang="en-GB" altLang="en-US" sz="4000" b="1" u="sng" dirty="0">
                <a:ln w="0"/>
              </a:rPr>
              <a:t>Pressure Ulcer Classification</a:t>
            </a:r>
            <a:endParaRPr lang="en-GB" sz="4000" b="1" u="sng" dirty="0"/>
          </a:p>
        </p:txBody>
      </p:sp>
      <p:pic>
        <p:nvPicPr>
          <p:cNvPr id="10" name="Picture 6" descr="grade 1 butt">
            <a:extLst>
              <a:ext uri="{FF2B5EF4-FFF2-40B4-BE49-F238E27FC236}">
                <a16:creationId xmlns:a16="http://schemas.microsoft.com/office/drawing/2014/main" id="{E5C4FA36-6403-49C2-836C-F03AD1B6943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81169" y="2116979"/>
            <a:ext cx="2955475" cy="19015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10">
            <a:extLst>
              <a:ext uri="{FF2B5EF4-FFF2-40B4-BE49-F238E27FC236}">
                <a16:creationId xmlns:a16="http://schemas.microsoft.com/office/drawing/2014/main" id="{5533A799-4ADC-4025-9FF1-9BC16965AD3C}"/>
              </a:ext>
            </a:extLst>
          </p:cNvPr>
          <p:cNvSpPr txBox="1"/>
          <p:nvPr/>
        </p:nvSpPr>
        <p:spPr>
          <a:xfrm>
            <a:off x="1881169" y="1593759"/>
            <a:ext cx="1380498" cy="523220"/>
          </a:xfrm>
          <a:prstGeom prst="rect">
            <a:avLst/>
          </a:prstGeom>
          <a:noFill/>
        </p:spPr>
        <p:txBody>
          <a:bodyPr wrap="square">
            <a:spAutoFit/>
          </a:bodyPr>
          <a:lstStyle/>
          <a:p>
            <a:pPr eaLnBrk="1" hangingPunct="1">
              <a:buClr>
                <a:srgbClr val="FF99FF"/>
              </a:buClr>
              <a:defRPr/>
            </a:pPr>
            <a:r>
              <a:rPr lang="en-GB" altLang="en-US" sz="2800" b="1" dirty="0">
                <a:ln w="0"/>
              </a:rPr>
              <a:t>Grade 1</a:t>
            </a:r>
          </a:p>
        </p:txBody>
      </p:sp>
      <p:pic>
        <p:nvPicPr>
          <p:cNvPr id="6148" name="Picture 4" descr="A grade 2 decubitus ulcer with erythema that does not blanch with... |  Download Scientific Diagram">
            <a:extLst>
              <a:ext uri="{FF2B5EF4-FFF2-40B4-BE49-F238E27FC236}">
                <a16:creationId xmlns:a16="http://schemas.microsoft.com/office/drawing/2014/main" id="{AE1BEBDA-5139-4E7A-A3FC-C7FAA2D2ED7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29407" y="2116979"/>
            <a:ext cx="3096105" cy="1901516"/>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092765B4-17B9-4AAC-AF2E-FD8C40458B09}"/>
              </a:ext>
            </a:extLst>
          </p:cNvPr>
          <p:cNvSpPr txBox="1"/>
          <p:nvPr/>
        </p:nvSpPr>
        <p:spPr>
          <a:xfrm>
            <a:off x="7029407" y="1593759"/>
            <a:ext cx="1380498" cy="523220"/>
          </a:xfrm>
          <a:prstGeom prst="rect">
            <a:avLst/>
          </a:prstGeom>
          <a:noFill/>
        </p:spPr>
        <p:txBody>
          <a:bodyPr wrap="square">
            <a:spAutoFit/>
          </a:bodyPr>
          <a:lstStyle/>
          <a:p>
            <a:pPr eaLnBrk="1" hangingPunct="1">
              <a:buClr>
                <a:srgbClr val="FF99FF"/>
              </a:buClr>
              <a:defRPr/>
            </a:pPr>
            <a:r>
              <a:rPr lang="en-GB" altLang="en-US" sz="2800" b="1" dirty="0">
                <a:ln w="0"/>
              </a:rPr>
              <a:t>Grade 2</a:t>
            </a:r>
          </a:p>
        </p:txBody>
      </p:sp>
      <p:pic>
        <p:nvPicPr>
          <p:cNvPr id="13" name="Picture 4" descr="grade 3 heel">
            <a:extLst>
              <a:ext uri="{FF2B5EF4-FFF2-40B4-BE49-F238E27FC236}">
                <a16:creationId xmlns:a16="http://schemas.microsoft.com/office/drawing/2014/main" id="{B321A06B-984C-4C1D-95B2-9B8CD054D18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81169" y="4307442"/>
            <a:ext cx="2992417" cy="21018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4" descr="heel necrosis">
            <a:extLst>
              <a:ext uri="{FF2B5EF4-FFF2-40B4-BE49-F238E27FC236}">
                <a16:creationId xmlns:a16="http://schemas.microsoft.com/office/drawing/2014/main" id="{2A42C05A-023C-4416-9B54-348B6F38E1F4}"/>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029407" y="4307442"/>
            <a:ext cx="3096105" cy="21018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TextBox 15">
            <a:extLst>
              <a:ext uri="{FF2B5EF4-FFF2-40B4-BE49-F238E27FC236}">
                <a16:creationId xmlns:a16="http://schemas.microsoft.com/office/drawing/2014/main" id="{33576759-AF50-4F02-BBFC-96BF62FE8294}"/>
              </a:ext>
            </a:extLst>
          </p:cNvPr>
          <p:cNvSpPr txBox="1"/>
          <p:nvPr/>
        </p:nvSpPr>
        <p:spPr>
          <a:xfrm>
            <a:off x="1881169" y="3888932"/>
            <a:ext cx="1380498" cy="523220"/>
          </a:xfrm>
          <a:prstGeom prst="rect">
            <a:avLst/>
          </a:prstGeom>
          <a:noFill/>
        </p:spPr>
        <p:txBody>
          <a:bodyPr wrap="square">
            <a:spAutoFit/>
          </a:bodyPr>
          <a:lstStyle/>
          <a:p>
            <a:pPr eaLnBrk="1" hangingPunct="1">
              <a:buClr>
                <a:srgbClr val="FF99FF"/>
              </a:buClr>
              <a:defRPr/>
            </a:pPr>
            <a:r>
              <a:rPr lang="en-GB" altLang="en-US" sz="2800" b="1" dirty="0">
                <a:ln w="0"/>
              </a:rPr>
              <a:t>Grade 3</a:t>
            </a:r>
          </a:p>
        </p:txBody>
      </p:sp>
      <p:sp>
        <p:nvSpPr>
          <p:cNvPr id="17" name="TextBox 16">
            <a:extLst>
              <a:ext uri="{FF2B5EF4-FFF2-40B4-BE49-F238E27FC236}">
                <a16:creationId xmlns:a16="http://schemas.microsoft.com/office/drawing/2014/main" id="{5680B3A1-AE6D-46C9-94EA-E5108E6F4B7A}"/>
              </a:ext>
            </a:extLst>
          </p:cNvPr>
          <p:cNvSpPr txBox="1"/>
          <p:nvPr/>
        </p:nvSpPr>
        <p:spPr>
          <a:xfrm>
            <a:off x="6930678" y="3888932"/>
            <a:ext cx="2955475" cy="523220"/>
          </a:xfrm>
          <a:prstGeom prst="rect">
            <a:avLst/>
          </a:prstGeom>
          <a:noFill/>
        </p:spPr>
        <p:txBody>
          <a:bodyPr wrap="square">
            <a:spAutoFit/>
          </a:bodyPr>
          <a:lstStyle/>
          <a:p>
            <a:pPr eaLnBrk="1" hangingPunct="1">
              <a:buClr>
                <a:srgbClr val="FF99FF"/>
              </a:buClr>
              <a:defRPr/>
            </a:pPr>
            <a:r>
              <a:rPr lang="en-GB" altLang="en-US" sz="2800" b="1" dirty="0">
                <a:ln w="0"/>
              </a:rPr>
              <a:t>Grade 4 (necrosis)</a:t>
            </a:r>
          </a:p>
        </p:txBody>
      </p:sp>
    </p:spTree>
    <p:extLst>
      <p:ext uri="{BB962C8B-B14F-4D97-AF65-F5344CB8AC3E}">
        <p14:creationId xmlns:p14="http://schemas.microsoft.com/office/powerpoint/2010/main" val="34336830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362762" y="342508"/>
            <a:ext cx="1329043" cy="951058"/>
          </a:xfrm>
          <a:prstGeom prst="rect">
            <a:avLst/>
          </a:prstGeom>
        </p:spPr>
      </p:pic>
      <p:sp>
        <p:nvSpPr>
          <p:cNvPr id="10" name="TextBox 9">
            <a:extLst>
              <a:ext uri="{FF2B5EF4-FFF2-40B4-BE49-F238E27FC236}">
                <a16:creationId xmlns:a16="http://schemas.microsoft.com/office/drawing/2014/main" id="{A4E71C69-3A07-4653-A56E-AF1700DDD967}"/>
              </a:ext>
            </a:extLst>
          </p:cNvPr>
          <p:cNvSpPr txBox="1"/>
          <p:nvPr/>
        </p:nvSpPr>
        <p:spPr>
          <a:xfrm>
            <a:off x="1929469" y="633371"/>
            <a:ext cx="9731228" cy="707886"/>
          </a:xfrm>
          <a:prstGeom prst="rect">
            <a:avLst/>
          </a:prstGeom>
          <a:noFill/>
        </p:spPr>
        <p:txBody>
          <a:bodyPr wrap="square">
            <a:spAutoFit/>
          </a:bodyPr>
          <a:lstStyle/>
          <a:p>
            <a:pPr algn="ctr" fontAlgn="base">
              <a:spcBef>
                <a:spcPct val="0"/>
              </a:spcBef>
              <a:spcAft>
                <a:spcPct val="0"/>
              </a:spcAft>
            </a:pPr>
            <a:r>
              <a:rPr lang="en-GB" sz="4000" b="1" u="sng" dirty="0">
                <a:ln w="0"/>
              </a:rPr>
              <a:t>What do you do if a pressure sore develops ?</a:t>
            </a:r>
            <a:endParaRPr lang="en-GB" sz="4000" b="1" u="sng" dirty="0"/>
          </a:p>
        </p:txBody>
      </p:sp>
      <p:pic>
        <p:nvPicPr>
          <p:cNvPr id="9218" name="Picture 2" descr="Inspect Icons - Download Free Vector Icons | Noun Project">
            <a:extLst>
              <a:ext uri="{FF2B5EF4-FFF2-40B4-BE49-F238E27FC236}">
                <a16:creationId xmlns:a16="http://schemas.microsoft.com/office/drawing/2014/main" id="{3F8F4163-D629-410F-A5D9-B4D02B3E78F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53810" y="1685892"/>
            <a:ext cx="1701976" cy="1701976"/>
          </a:xfrm>
          <a:prstGeom prst="rect">
            <a:avLst/>
          </a:prstGeom>
          <a:noFill/>
          <a:extLst>
            <a:ext uri="{909E8E84-426E-40DD-AFC4-6F175D3DCCD1}">
              <a14:hiddenFill xmlns:a14="http://schemas.microsoft.com/office/drawing/2010/main">
                <a:solidFill>
                  <a:srgbClr val="FFFFFF"/>
                </a:solidFill>
              </a14:hiddenFill>
            </a:ext>
          </a:extLst>
        </p:spPr>
      </p:pic>
      <p:pic>
        <p:nvPicPr>
          <p:cNvPr id="9220" name="Picture 4" descr="Download Svg Download Png - Transaction Report Icon Transparent PNG -  1024x1024 - Free Download on NicePNG">
            <a:extLst>
              <a:ext uri="{FF2B5EF4-FFF2-40B4-BE49-F238E27FC236}">
                <a16:creationId xmlns:a16="http://schemas.microsoft.com/office/drawing/2014/main" id="{659D3E55-F386-45C5-BC0C-01A497E339E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75695" y="4136938"/>
            <a:ext cx="1663981" cy="1935978"/>
          </a:xfrm>
          <a:prstGeom prst="rect">
            <a:avLst/>
          </a:prstGeom>
          <a:noFill/>
          <a:extLst>
            <a:ext uri="{909E8E84-426E-40DD-AFC4-6F175D3DCCD1}">
              <a14:hiddenFill xmlns:a14="http://schemas.microsoft.com/office/drawing/2010/main">
                <a:solidFill>
                  <a:srgbClr val="FFFFFF"/>
                </a:solidFill>
              </a14:hiddenFill>
            </a:ext>
          </a:extLst>
        </p:spPr>
      </p:pic>
      <p:pic>
        <p:nvPicPr>
          <p:cNvPr id="9222" name="Picture 6" descr="Free Black And White Email Icon, Download Free Clip Art, Free Clip Art on  Clipart Library">
            <a:extLst>
              <a:ext uri="{FF2B5EF4-FFF2-40B4-BE49-F238E27FC236}">
                <a16:creationId xmlns:a16="http://schemas.microsoft.com/office/drawing/2014/main" id="{60AD3BBB-C35A-4675-81CE-7E639301099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281557" y="3895636"/>
            <a:ext cx="1249173" cy="1189430"/>
          </a:xfrm>
          <a:prstGeom prst="rect">
            <a:avLst/>
          </a:prstGeom>
          <a:noFill/>
          <a:extLst>
            <a:ext uri="{909E8E84-426E-40DD-AFC4-6F175D3DCCD1}">
              <a14:hiddenFill xmlns:a14="http://schemas.microsoft.com/office/drawing/2010/main">
                <a:solidFill>
                  <a:srgbClr val="FFFFFF"/>
                </a:solidFill>
              </a14:hiddenFill>
            </a:ext>
          </a:extLst>
        </p:spPr>
      </p:pic>
      <p:pic>
        <p:nvPicPr>
          <p:cNvPr id="9224" name="Picture 8" descr="Phone Icon - Free Download, PNG and Vector">
            <a:extLst>
              <a:ext uri="{FF2B5EF4-FFF2-40B4-BE49-F238E27FC236}">
                <a16:creationId xmlns:a16="http://schemas.microsoft.com/office/drawing/2014/main" id="{44AFA837-CD2B-4B59-B821-31107EE2A30D}"/>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297585" y="2003977"/>
            <a:ext cx="1160340" cy="1160340"/>
          </a:xfrm>
          <a:prstGeom prst="rect">
            <a:avLst/>
          </a:prstGeom>
          <a:noFill/>
          <a:extLst>
            <a:ext uri="{909E8E84-426E-40DD-AFC4-6F175D3DCCD1}">
              <a14:hiddenFill xmlns:a14="http://schemas.microsoft.com/office/drawing/2010/main">
                <a:solidFill>
                  <a:srgbClr val="FFFFFF"/>
                </a:solidFill>
              </a14:hiddenFill>
            </a:ext>
          </a:extLst>
        </p:spPr>
      </p:pic>
      <p:sp>
        <p:nvSpPr>
          <p:cNvPr id="15" name="TextBox 14">
            <a:extLst>
              <a:ext uri="{FF2B5EF4-FFF2-40B4-BE49-F238E27FC236}">
                <a16:creationId xmlns:a16="http://schemas.microsoft.com/office/drawing/2014/main" id="{357848C3-9773-43B1-81CA-03197EF5425E}"/>
              </a:ext>
            </a:extLst>
          </p:cNvPr>
          <p:cNvSpPr txBox="1"/>
          <p:nvPr/>
        </p:nvSpPr>
        <p:spPr>
          <a:xfrm>
            <a:off x="3988965" y="2107502"/>
            <a:ext cx="2302778" cy="1096519"/>
          </a:xfrm>
          <a:prstGeom prst="rect">
            <a:avLst/>
          </a:prstGeom>
          <a:noFill/>
        </p:spPr>
        <p:txBody>
          <a:bodyPr wrap="square">
            <a:spAutoFit/>
          </a:bodyPr>
          <a:lstStyle/>
          <a:p>
            <a:pPr>
              <a:lnSpc>
                <a:spcPct val="107000"/>
              </a:lnSpc>
              <a:spcAft>
                <a:spcPts val="800"/>
              </a:spcAft>
            </a:pPr>
            <a:r>
              <a:rPr lang="en-GB" sz="2800" dirty="0">
                <a:effectLst/>
                <a:latin typeface="Calibri" panose="020F0502020204030204" pitchFamily="34" charset="0"/>
                <a:ea typeface="Calibri" panose="020F0502020204030204" pitchFamily="34" charset="0"/>
                <a:cs typeface="Times New Roman" panose="02020603050405020304" pitchFamily="18" charset="0"/>
              </a:rPr>
              <a:t>Examine it &amp;</a:t>
            </a:r>
          </a:p>
          <a:p>
            <a:pPr>
              <a:lnSpc>
                <a:spcPct val="107000"/>
              </a:lnSpc>
              <a:spcAft>
                <a:spcPts val="800"/>
              </a:spcAft>
            </a:pPr>
            <a:r>
              <a:rPr lang="en-GB" sz="2800" dirty="0">
                <a:latin typeface="Calibri" panose="020F0502020204030204" pitchFamily="34" charset="0"/>
                <a:ea typeface="Calibri" panose="020F0502020204030204" pitchFamily="34" charset="0"/>
                <a:cs typeface="Times New Roman" panose="02020603050405020304" pitchFamily="18" charset="0"/>
              </a:rPr>
              <a:t>Tell your client</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7" name="TextBox 16">
            <a:extLst>
              <a:ext uri="{FF2B5EF4-FFF2-40B4-BE49-F238E27FC236}">
                <a16:creationId xmlns:a16="http://schemas.microsoft.com/office/drawing/2014/main" id="{1F5766DA-DD03-4FBE-8BD0-7BA5C087DB89}"/>
              </a:ext>
            </a:extLst>
          </p:cNvPr>
          <p:cNvSpPr txBox="1"/>
          <p:nvPr/>
        </p:nvSpPr>
        <p:spPr>
          <a:xfrm>
            <a:off x="3988964" y="4223900"/>
            <a:ext cx="2302777" cy="970650"/>
          </a:xfrm>
          <a:prstGeom prst="rect">
            <a:avLst/>
          </a:prstGeom>
          <a:noFill/>
        </p:spPr>
        <p:txBody>
          <a:bodyPr wrap="square">
            <a:spAutoFit/>
          </a:bodyPr>
          <a:lstStyle/>
          <a:p>
            <a:pPr>
              <a:lnSpc>
                <a:spcPct val="107000"/>
              </a:lnSpc>
              <a:spcAft>
                <a:spcPts val="800"/>
              </a:spcAft>
            </a:pPr>
            <a:r>
              <a:rPr lang="en-GB" sz="2800" dirty="0">
                <a:effectLst/>
                <a:latin typeface="Calibri" panose="020F0502020204030204" pitchFamily="34" charset="0"/>
                <a:ea typeface="Calibri" panose="020F0502020204030204" pitchFamily="34" charset="0"/>
                <a:cs typeface="Times New Roman" panose="02020603050405020304" pitchFamily="18" charset="0"/>
              </a:rPr>
              <a:t>Record it </a:t>
            </a:r>
          </a:p>
          <a:p>
            <a:pPr>
              <a:lnSpc>
                <a:spcPct val="107000"/>
              </a:lnSpc>
              <a:spcAft>
                <a:spcPts val="800"/>
              </a:spcAft>
            </a:pPr>
            <a:r>
              <a:rPr lang="en-GB" sz="2000" dirty="0">
                <a:latin typeface="Calibri" panose="020F0502020204030204" pitchFamily="34" charset="0"/>
                <a:ea typeface="Calibri" panose="020F0502020204030204" pitchFamily="34" charset="0"/>
                <a:cs typeface="Times New Roman" panose="02020603050405020304" pitchFamily="18" charset="0"/>
              </a:rPr>
              <a:t>*even if its existing</a:t>
            </a:r>
            <a:r>
              <a:rPr lang="en-GB" sz="2000" dirty="0">
                <a:effectLst/>
                <a:latin typeface="Calibri" panose="020F0502020204030204" pitchFamily="34" charset="0"/>
                <a:ea typeface="Calibri" panose="020F0502020204030204" pitchFamily="34" charset="0"/>
                <a:cs typeface="Times New Roman" panose="02020603050405020304" pitchFamily="18" charset="0"/>
              </a:rPr>
              <a:t> </a:t>
            </a:r>
          </a:p>
        </p:txBody>
      </p:sp>
      <p:sp>
        <p:nvSpPr>
          <p:cNvPr id="19" name="TextBox 18">
            <a:extLst>
              <a:ext uri="{FF2B5EF4-FFF2-40B4-BE49-F238E27FC236}">
                <a16:creationId xmlns:a16="http://schemas.microsoft.com/office/drawing/2014/main" id="{A0B448C2-DF01-481B-AD75-9880798D2249}"/>
              </a:ext>
            </a:extLst>
          </p:cNvPr>
          <p:cNvSpPr txBox="1"/>
          <p:nvPr/>
        </p:nvSpPr>
        <p:spPr>
          <a:xfrm>
            <a:off x="7906144" y="2208464"/>
            <a:ext cx="2632046" cy="375552"/>
          </a:xfrm>
          <a:prstGeom prst="rect">
            <a:avLst/>
          </a:prstGeom>
          <a:noFill/>
        </p:spPr>
        <p:txBody>
          <a:bodyPr wrap="square">
            <a:spAutoFit/>
          </a:bodyPr>
          <a:lstStyle/>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Call Office / Care Manager</a:t>
            </a:r>
          </a:p>
        </p:txBody>
      </p:sp>
      <p:sp>
        <p:nvSpPr>
          <p:cNvPr id="21" name="TextBox 20">
            <a:extLst>
              <a:ext uri="{FF2B5EF4-FFF2-40B4-BE49-F238E27FC236}">
                <a16:creationId xmlns:a16="http://schemas.microsoft.com/office/drawing/2014/main" id="{EF30E65B-E4AC-4D20-85A9-170C62539C9F}"/>
              </a:ext>
            </a:extLst>
          </p:cNvPr>
          <p:cNvSpPr txBox="1"/>
          <p:nvPr/>
        </p:nvSpPr>
        <p:spPr>
          <a:xfrm>
            <a:off x="8662650" y="4302575"/>
            <a:ext cx="2648824" cy="375552"/>
          </a:xfrm>
          <a:prstGeom prst="rect">
            <a:avLst/>
          </a:prstGeom>
          <a:noFill/>
        </p:spPr>
        <p:txBody>
          <a:bodyPr wrap="square">
            <a:spAutoFit/>
          </a:bodyPr>
          <a:lstStyle/>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Follow up with a email  </a:t>
            </a:r>
          </a:p>
        </p:txBody>
      </p:sp>
    </p:spTree>
    <p:extLst>
      <p:ext uri="{BB962C8B-B14F-4D97-AF65-F5344CB8AC3E}">
        <p14:creationId xmlns:p14="http://schemas.microsoft.com/office/powerpoint/2010/main" val="18130399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362762" y="342508"/>
            <a:ext cx="1329043" cy="951058"/>
          </a:xfrm>
          <a:prstGeom prst="rect">
            <a:avLst/>
          </a:prstGeom>
        </p:spPr>
      </p:pic>
      <p:sp>
        <p:nvSpPr>
          <p:cNvPr id="4" name="TextBox 3">
            <a:extLst>
              <a:ext uri="{FF2B5EF4-FFF2-40B4-BE49-F238E27FC236}">
                <a16:creationId xmlns:a16="http://schemas.microsoft.com/office/drawing/2014/main" id="{04E96002-1F62-48C1-A8BA-23CC723937D7}"/>
              </a:ext>
            </a:extLst>
          </p:cNvPr>
          <p:cNvSpPr txBox="1"/>
          <p:nvPr/>
        </p:nvSpPr>
        <p:spPr>
          <a:xfrm>
            <a:off x="592766" y="1986881"/>
            <a:ext cx="10673649" cy="3539430"/>
          </a:xfrm>
          <a:prstGeom prst="rect">
            <a:avLst/>
          </a:prstGeom>
          <a:noFill/>
        </p:spPr>
        <p:txBody>
          <a:bodyPr wrap="square">
            <a:spAutoFit/>
          </a:bodyPr>
          <a:lstStyle/>
          <a:p>
            <a:pPr marL="457200" indent="-457200" eaLnBrk="1" fontAlgn="base" hangingPunct="1">
              <a:spcBef>
                <a:spcPct val="50000"/>
              </a:spcBef>
              <a:spcAft>
                <a:spcPct val="0"/>
              </a:spcAft>
              <a:buFont typeface="Arial" panose="020B0604020202020204" pitchFamily="34" charset="0"/>
              <a:buChar char="•"/>
            </a:pPr>
            <a:r>
              <a:rPr lang="en-GB" altLang="en-US" sz="3200" dirty="0">
                <a:solidFill>
                  <a:srgbClr val="000000"/>
                </a:solidFill>
              </a:rPr>
              <a:t>Relieve pressure asap</a:t>
            </a:r>
          </a:p>
          <a:p>
            <a:pPr marL="457200" indent="-457200" eaLnBrk="1" fontAlgn="base" hangingPunct="1">
              <a:spcBef>
                <a:spcPct val="50000"/>
              </a:spcBef>
              <a:spcAft>
                <a:spcPct val="0"/>
              </a:spcAft>
              <a:buFont typeface="Arial" panose="020B0604020202020204" pitchFamily="34" charset="0"/>
              <a:buChar char="•"/>
            </a:pPr>
            <a:r>
              <a:rPr lang="en-GB" altLang="en-US" sz="3200" dirty="0">
                <a:solidFill>
                  <a:srgbClr val="000000"/>
                </a:solidFill>
              </a:rPr>
              <a:t>Increase &amp; encourage turn times</a:t>
            </a:r>
          </a:p>
          <a:p>
            <a:pPr marL="457200" indent="-457200" eaLnBrk="1" fontAlgn="base" hangingPunct="1">
              <a:spcBef>
                <a:spcPct val="50000"/>
              </a:spcBef>
              <a:spcAft>
                <a:spcPct val="0"/>
              </a:spcAft>
              <a:buFont typeface="Arial" panose="020B0604020202020204" pitchFamily="34" charset="0"/>
              <a:buChar char="•"/>
            </a:pPr>
            <a:r>
              <a:rPr lang="en-GB" altLang="en-US" sz="3200" dirty="0">
                <a:solidFill>
                  <a:srgbClr val="000000"/>
                </a:solidFill>
              </a:rPr>
              <a:t>Encourage client to stay off the area.</a:t>
            </a:r>
          </a:p>
          <a:p>
            <a:pPr marL="457200" indent="-457200" eaLnBrk="1" fontAlgn="base" hangingPunct="1">
              <a:spcBef>
                <a:spcPct val="50000"/>
              </a:spcBef>
              <a:spcAft>
                <a:spcPct val="0"/>
              </a:spcAft>
              <a:buFont typeface="Arial" panose="020B0604020202020204" pitchFamily="34" charset="0"/>
              <a:buChar char="•"/>
            </a:pPr>
            <a:r>
              <a:rPr lang="en-GB" altLang="en-US" sz="3200" dirty="0">
                <a:solidFill>
                  <a:srgbClr val="000000"/>
                </a:solidFill>
              </a:rPr>
              <a:t>Contact the district nursing team</a:t>
            </a:r>
            <a:r>
              <a:rPr lang="en-GB" altLang="en-US" sz="2800" dirty="0">
                <a:solidFill>
                  <a:srgbClr val="000000"/>
                </a:solidFill>
              </a:rPr>
              <a:t>.</a:t>
            </a:r>
          </a:p>
          <a:p>
            <a:pPr marL="457200" indent="-457200" eaLnBrk="1" fontAlgn="base" hangingPunct="1">
              <a:spcBef>
                <a:spcPct val="50000"/>
              </a:spcBef>
              <a:spcAft>
                <a:spcPct val="0"/>
              </a:spcAft>
              <a:buFont typeface="Arial" panose="020B0604020202020204" pitchFamily="34" charset="0"/>
              <a:buChar char="•"/>
            </a:pPr>
            <a:r>
              <a:rPr lang="en-GB" altLang="en-US" sz="3200" dirty="0">
                <a:solidFill>
                  <a:srgbClr val="000000"/>
                </a:solidFill>
              </a:rPr>
              <a:t>Investigate cause</a:t>
            </a:r>
          </a:p>
        </p:txBody>
      </p:sp>
      <p:sp>
        <p:nvSpPr>
          <p:cNvPr id="6" name="TextBox 5">
            <a:extLst>
              <a:ext uri="{FF2B5EF4-FFF2-40B4-BE49-F238E27FC236}">
                <a16:creationId xmlns:a16="http://schemas.microsoft.com/office/drawing/2014/main" id="{28A163AF-25B7-4382-BB6B-202231B72B9D}"/>
              </a:ext>
            </a:extLst>
          </p:cNvPr>
          <p:cNvSpPr txBox="1"/>
          <p:nvPr/>
        </p:nvSpPr>
        <p:spPr>
          <a:xfrm>
            <a:off x="4719874" y="585680"/>
            <a:ext cx="6094602" cy="707886"/>
          </a:xfrm>
          <a:prstGeom prst="rect">
            <a:avLst/>
          </a:prstGeom>
          <a:noFill/>
        </p:spPr>
        <p:txBody>
          <a:bodyPr wrap="square">
            <a:spAutoFit/>
          </a:bodyPr>
          <a:lstStyle/>
          <a:p>
            <a:r>
              <a:rPr lang="en-GB" altLang="en-US" sz="4000" u="sng" dirty="0">
                <a:solidFill>
                  <a:srgbClr val="000000"/>
                </a:solidFill>
              </a:rPr>
              <a:t>Next Steps </a:t>
            </a:r>
            <a:endParaRPr lang="en-GB" sz="4000" u="sng" dirty="0"/>
          </a:p>
        </p:txBody>
      </p:sp>
    </p:spTree>
    <p:extLst>
      <p:ext uri="{BB962C8B-B14F-4D97-AF65-F5344CB8AC3E}">
        <p14:creationId xmlns:p14="http://schemas.microsoft.com/office/powerpoint/2010/main" val="28721547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362762" y="342508"/>
            <a:ext cx="1329043" cy="951058"/>
          </a:xfrm>
          <a:prstGeom prst="rect">
            <a:avLst/>
          </a:prstGeom>
        </p:spPr>
      </p:pic>
      <p:sp>
        <p:nvSpPr>
          <p:cNvPr id="5" name="TextBox 4">
            <a:extLst>
              <a:ext uri="{FF2B5EF4-FFF2-40B4-BE49-F238E27FC236}">
                <a16:creationId xmlns:a16="http://schemas.microsoft.com/office/drawing/2014/main" id="{6D91EC37-930E-44E0-B385-290F6121740D}"/>
              </a:ext>
            </a:extLst>
          </p:cNvPr>
          <p:cNvSpPr txBox="1"/>
          <p:nvPr/>
        </p:nvSpPr>
        <p:spPr>
          <a:xfrm>
            <a:off x="3048699" y="342508"/>
            <a:ext cx="6094602" cy="707886"/>
          </a:xfrm>
          <a:prstGeom prst="rect">
            <a:avLst/>
          </a:prstGeom>
          <a:noFill/>
        </p:spPr>
        <p:txBody>
          <a:bodyPr wrap="square">
            <a:spAutoFit/>
          </a:bodyPr>
          <a:lstStyle/>
          <a:p>
            <a:pPr algn="ctr" fontAlgn="base">
              <a:spcBef>
                <a:spcPct val="0"/>
              </a:spcBef>
              <a:spcAft>
                <a:spcPct val="0"/>
              </a:spcAft>
            </a:pPr>
            <a:r>
              <a:rPr lang="en-GB" sz="4000" b="1" u="sng" kern="10" dirty="0">
                <a:ln w="0"/>
              </a:rPr>
              <a:t>Skin Checking</a:t>
            </a:r>
          </a:p>
        </p:txBody>
      </p:sp>
      <p:sp>
        <p:nvSpPr>
          <p:cNvPr id="10" name="TextBox 9">
            <a:extLst>
              <a:ext uri="{FF2B5EF4-FFF2-40B4-BE49-F238E27FC236}">
                <a16:creationId xmlns:a16="http://schemas.microsoft.com/office/drawing/2014/main" id="{EDDC5B9D-EAB1-4355-8518-674A009E9CD6}"/>
              </a:ext>
            </a:extLst>
          </p:cNvPr>
          <p:cNvSpPr txBox="1"/>
          <p:nvPr/>
        </p:nvSpPr>
        <p:spPr>
          <a:xfrm>
            <a:off x="908045" y="1774125"/>
            <a:ext cx="6094520" cy="2277547"/>
          </a:xfrm>
          <a:prstGeom prst="rect">
            <a:avLst/>
          </a:prstGeom>
          <a:noFill/>
        </p:spPr>
        <p:txBody>
          <a:bodyPr wrap="square">
            <a:spAutoFit/>
          </a:bodyPr>
          <a:lstStyle/>
          <a:p>
            <a:pPr fontAlgn="base">
              <a:spcBef>
                <a:spcPct val="50000"/>
              </a:spcBef>
              <a:spcAft>
                <a:spcPct val="0"/>
              </a:spcAft>
            </a:pPr>
            <a:r>
              <a:rPr lang="en-GB" altLang="en-US" sz="2800" u="sng" dirty="0">
                <a:solidFill>
                  <a:srgbClr val="000000"/>
                </a:solidFill>
              </a:rPr>
              <a:t>When to check? </a:t>
            </a:r>
          </a:p>
          <a:p>
            <a:pPr fontAlgn="base">
              <a:spcBef>
                <a:spcPct val="50000"/>
              </a:spcBef>
              <a:spcAft>
                <a:spcPct val="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Use every opportunity to check your clients skin , this could be during bowel routine or showering   </a:t>
            </a:r>
            <a:endParaRPr lang="en-GB" altLang="en-US" sz="3200" dirty="0">
              <a:solidFill>
                <a:srgbClr val="000000"/>
              </a:solidFill>
            </a:endParaRPr>
          </a:p>
          <a:p>
            <a:pPr eaLnBrk="1" fontAlgn="base" hangingPunct="1">
              <a:spcBef>
                <a:spcPct val="50000"/>
              </a:spcBef>
              <a:spcAft>
                <a:spcPct val="0"/>
              </a:spcAft>
            </a:pPr>
            <a:r>
              <a:rPr lang="en-GB" altLang="en-US" sz="2800" u="sng" dirty="0">
                <a:solidFill>
                  <a:srgbClr val="000000"/>
                </a:solidFill>
              </a:rPr>
              <a:t>Who is responsible?</a:t>
            </a:r>
          </a:p>
          <a:p>
            <a:pPr eaLnBrk="1" fontAlgn="base" hangingPunct="1">
              <a:spcBef>
                <a:spcPct val="50000"/>
              </a:spcBef>
              <a:spcAft>
                <a:spcPct val="0"/>
              </a:spcAft>
            </a:pPr>
            <a:r>
              <a:rPr lang="en-GB" altLang="en-US" dirty="0">
                <a:solidFill>
                  <a:srgbClr val="000000"/>
                </a:solidFill>
              </a:rPr>
              <a:t>You &amp; the client </a:t>
            </a:r>
          </a:p>
        </p:txBody>
      </p:sp>
      <p:sp>
        <p:nvSpPr>
          <p:cNvPr id="11" name="TextBox 10">
            <a:extLst>
              <a:ext uri="{FF2B5EF4-FFF2-40B4-BE49-F238E27FC236}">
                <a16:creationId xmlns:a16="http://schemas.microsoft.com/office/drawing/2014/main" id="{4121F5DF-42F4-464B-809A-8CE353DA2AB1}"/>
              </a:ext>
            </a:extLst>
          </p:cNvPr>
          <p:cNvSpPr txBox="1"/>
          <p:nvPr/>
        </p:nvSpPr>
        <p:spPr>
          <a:xfrm>
            <a:off x="908045" y="4233505"/>
            <a:ext cx="8537259" cy="954107"/>
          </a:xfrm>
          <a:prstGeom prst="rect">
            <a:avLst/>
          </a:prstGeom>
          <a:noFill/>
        </p:spPr>
        <p:txBody>
          <a:bodyPr wrap="square">
            <a:spAutoFit/>
          </a:bodyPr>
          <a:lstStyle/>
          <a:p>
            <a:pPr eaLnBrk="1" fontAlgn="base" hangingPunct="1">
              <a:spcBef>
                <a:spcPct val="50000"/>
              </a:spcBef>
              <a:spcAft>
                <a:spcPct val="0"/>
              </a:spcAft>
            </a:pPr>
            <a:r>
              <a:rPr lang="en-GB" altLang="en-US" sz="2800" u="sng" dirty="0">
                <a:solidFill>
                  <a:srgbClr val="000000"/>
                </a:solidFill>
              </a:rPr>
              <a:t>What do you check when the patient is  in their wheelchair?</a:t>
            </a:r>
          </a:p>
        </p:txBody>
      </p:sp>
      <p:pic>
        <p:nvPicPr>
          <p:cNvPr id="10242" name="Picture 2" descr="Spinal Cord Injury (SCI) and Pressure Injuries">
            <a:extLst>
              <a:ext uri="{FF2B5EF4-FFF2-40B4-BE49-F238E27FC236}">
                <a16:creationId xmlns:a16="http://schemas.microsoft.com/office/drawing/2014/main" id="{ADC6591C-3BFF-4A13-9631-17FD5BA5897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50355" y="3523102"/>
            <a:ext cx="2416728" cy="29000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96635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362762" y="342508"/>
            <a:ext cx="1329043" cy="951058"/>
          </a:xfrm>
          <a:prstGeom prst="rect">
            <a:avLst/>
          </a:prstGeom>
        </p:spPr>
      </p:pic>
      <p:sp>
        <p:nvSpPr>
          <p:cNvPr id="5" name="TextBox 4">
            <a:extLst>
              <a:ext uri="{FF2B5EF4-FFF2-40B4-BE49-F238E27FC236}">
                <a16:creationId xmlns:a16="http://schemas.microsoft.com/office/drawing/2014/main" id="{A44AE9BE-6926-4CC0-94C4-72783522FF6E}"/>
              </a:ext>
            </a:extLst>
          </p:cNvPr>
          <p:cNvSpPr txBox="1"/>
          <p:nvPr/>
        </p:nvSpPr>
        <p:spPr>
          <a:xfrm>
            <a:off x="731877" y="1578137"/>
            <a:ext cx="8426681" cy="3385542"/>
          </a:xfrm>
          <a:prstGeom prst="rect">
            <a:avLst/>
          </a:prstGeom>
          <a:noFill/>
        </p:spPr>
        <p:txBody>
          <a:bodyPr wrap="square">
            <a:spAutoFit/>
          </a:bodyPr>
          <a:lstStyle/>
          <a:p>
            <a:pPr eaLnBrk="1" fontAlgn="base" hangingPunct="1">
              <a:spcBef>
                <a:spcPct val="50000"/>
              </a:spcBef>
              <a:spcAft>
                <a:spcPct val="0"/>
              </a:spcAft>
            </a:pPr>
            <a:r>
              <a:rPr lang="en-GB" altLang="en-US" sz="2800" u="sng" dirty="0">
                <a:solidFill>
                  <a:srgbClr val="000000"/>
                </a:solidFill>
              </a:rPr>
              <a:t>What do you check in bed?</a:t>
            </a:r>
          </a:p>
          <a:p>
            <a:pPr eaLnBrk="1" fontAlgn="base" hangingPunct="1">
              <a:spcBef>
                <a:spcPct val="50000"/>
              </a:spcBef>
              <a:spcAft>
                <a:spcPct val="0"/>
              </a:spcAft>
            </a:pPr>
            <a:endParaRPr lang="en-GB" altLang="en-US" sz="3200" dirty="0">
              <a:solidFill>
                <a:srgbClr val="000000"/>
              </a:solidFill>
            </a:endParaRPr>
          </a:p>
          <a:p>
            <a:pPr eaLnBrk="1" fontAlgn="base" hangingPunct="1">
              <a:spcBef>
                <a:spcPct val="50000"/>
              </a:spcBef>
              <a:spcAft>
                <a:spcPct val="0"/>
              </a:spcAft>
            </a:pPr>
            <a:r>
              <a:rPr lang="en-GB" altLang="en-US" sz="2800" u="sng" dirty="0">
                <a:solidFill>
                  <a:srgbClr val="000000"/>
                </a:solidFill>
              </a:rPr>
              <a:t>What do you check in cars?</a:t>
            </a:r>
          </a:p>
          <a:p>
            <a:pPr eaLnBrk="1" fontAlgn="base" hangingPunct="1">
              <a:spcBef>
                <a:spcPct val="50000"/>
              </a:spcBef>
              <a:spcAft>
                <a:spcPct val="0"/>
              </a:spcAft>
            </a:pPr>
            <a:endParaRPr lang="en-GB" altLang="en-US" sz="3200" dirty="0">
              <a:solidFill>
                <a:srgbClr val="000000"/>
              </a:solidFill>
            </a:endParaRPr>
          </a:p>
          <a:p>
            <a:pPr eaLnBrk="1" fontAlgn="base" hangingPunct="1">
              <a:spcBef>
                <a:spcPct val="50000"/>
              </a:spcBef>
              <a:spcAft>
                <a:spcPct val="0"/>
              </a:spcAft>
            </a:pPr>
            <a:r>
              <a:rPr lang="en-GB" altLang="en-US" sz="2800" u="sng" dirty="0">
                <a:solidFill>
                  <a:srgbClr val="000000"/>
                </a:solidFill>
              </a:rPr>
              <a:t>What do you check in the bathroom?</a:t>
            </a:r>
          </a:p>
        </p:txBody>
      </p:sp>
      <p:pic>
        <p:nvPicPr>
          <p:cNvPr id="11266" name="Picture 2" descr="Spinal Cord Injury (SCI) and Pressure Injuries">
            <a:extLst>
              <a:ext uri="{FF2B5EF4-FFF2-40B4-BE49-F238E27FC236}">
                <a16:creationId xmlns:a16="http://schemas.microsoft.com/office/drawing/2014/main" id="{F24EFC97-BF1A-4C62-B9A3-A1A182DEEF6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12648" y="1133309"/>
            <a:ext cx="4275414" cy="2052199"/>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Spinal Cord Injury (SCI) and Pressure Injuries">
            <a:extLst>
              <a:ext uri="{FF2B5EF4-FFF2-40B4-BE49-F238E27FC236}">
                <a16:creationId xmlns:a16="http://schemas.microsoft.com/office/drawing/2014/main" id="{66304593-7F4F-4FBD-B356-2CB265B4958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09483" y="3185507"/>
            <a:ext cx="2657439" cy="31889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06753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362762" y="342508"/>
            <a:ext cx="1329043" cy="951058"/>
          </a:xfrm>
          <a:prstGeom prst="rect">
            <a:avLst/>
          </a:prstGeom>
        </p:spPr>
      </p:pic>
      <p:sp>
        <p:nvSpPr>
          <p:cNvPr id="5" name="TextBox 4">
            <a:extLst>
              <a:ext uri="{FF2B5EF4-FFF2-40B4-BE49-F238E27FC236}">
                <a16:creationId xmlns:a16="http://schemas.microsoft.com/office/drawing/2014/main" id="{CE617FC4-1F2F-4099-B111-E710E17E438C}"/>
              </a:ext>
            </a:extLst>
          </p:cNvPr>
          <p:cNvSpPr txBox="1"/>
          <p:nvPr/>
        </p:nvSpPr>
        <p:spPr>
          <a:xfrm>
            <a:off x="2845965" y="1975418"/>
            <a:ext cx="6094602" cy="2554545"/>
          </a:xfrm>
          <a:prstGeom prst="rect">
            <a:avLst/>
          </a:prstGeom>
          <a:noFill/>
        </p:spPr>
        <p:txBody>
          <a:bodyPr wrap="square">
            <a:spAutoFit/>
          </a:bodyPr>
          <a:lstStyle/>
          <a:p>
            <a:pPr eaLnBrk="1" fontAlgn="base" hangingPunct="1">
              <a:spcBef>
                <a:spcPct val="50000"/>
              </a:spcBef>
              <a:spcAft>
                <a:spcPct val="0"/>
              </a:spcAft>
            </a:pPr>
            <a:r>
              <a:rPr lang="en-GB" altLang="en-US" sz="4000" dirty="0">
                <a:ln w="0"/>
              </a:rPr>
              <a:t>Main advice when dealing with pressure sores is to stay off the area until it is completely healed.</a:t>
            </a:r>
          </a:p>
        </p:txBody>
      </p:sp>
    </p:spTree>
    <p:extLst>
      <p:ext uri="{BB962C8B-B14F-4D97-AF65-F5344CB8AC3E}">
        <p14:creationId xmlns:p14="http://schemas.microsoft.com/office/powerpoint/2010/main" val="25933821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362762" y="342508"/>
            <a:ext cx="1329043" cy="951058"/>
          </a:xfrm>
          <a:prstGeom prst="rect">
            <a:avLst/>
          </a:prstGeom>
        </p:spPr>
      </p:pic>
      <p:sp>
        <p:nvSpPr>
          <p:cNvPr id="5" name="TextBox 4">
            <a:extLst>
              <a:ext uri="{FF2B5EF4-FFF2-40B4-BE49-F238E27FC236}">
                <a16:creationId xmlns:a16="http://schemas.microsoft.com/office/drawing/2014/main" id="{6F9BC322-5DC9-491B-9A4B-1FF1736BD51D}"/>
              </a:ext>
            </a:extLst>
          </p:cNvPr>
          <p:cNvSpPr txBox="1"/>
          <p:nvPr/>
        </p:nvSpPr>
        <p:spPr>
          <a:xfrm>
            <a:off x="1691805" y="633371"/>
            <a:ext cx="10036004" cy="1323439"/>
          </a:xfrm>
          <a:prstGeom prst="rect">
            <a:avLst/>
          </a:prstGeom>
          <a:noFill/>
        </p:spPr>
        <p:txBody>
          <a:bodyPr wrap="square">
            <a:spAutoFit/>
          </a:bodyPr>
          <a:lstStyle/>
          <a:p>
            <a:pPr algn="ctr" fontAlgn="base">
              <a:spcBef>
                <a:spcPct val="0"/>
              </a:spcBef>
              <a:spcAft>
                <a:spcPct val="0"/>
              </a:spcAft>
            </a:pPr>
            <a:r>
              <a:rPr lang="en-GB" sz="4000" u="sng" kern="10" dirty="0">
                <a:ln w="0"/>
                <a:cs typeface="Times New Roman" panose="02020603050405020304" pitchFamily="18" charset="0"/>
              </a:rPr>
              <a:t>The Importance of Effective Skin Care in Spinal Cord Injury</a:t>
            </a:r>
            <a:endParaRPr lang="en-GB" sz="4000" u="sng" kern="10" dirty="0">
              <a:ln w="9525">
                <a:solidFill>
                  <a:srgbClr val="CC99FF"/>
                </a:solidFill>
                <a:round/>
                <a:headEnd/>
                <a:tailEnd/>
              </a:ln>
              <a:cs typeface="Times New Roman" panose="02020603050405020304" pitchFamily="18" charset="0"/>
            </a:endParaRPr>
          </a:p>
        </p:txBody>
      </p:sp>
      <p:sp>
        <p:nvSpPr>
          <p:cNvPr id="7" name="TextBox 6">
            <a:extLst>
              <a:ext uri="{FF2B5EF4-FFF2-40B4-BE49-F238E27FC236}">
                <a16:creationId xmlns:a16="http://schemas.microsoft.com/office/drawing/2014/main" id="{F251F26C-837D-4CB6-BB0B-2EFED4E1470D}"/>
              </a:ext>
            </a:extLst>
          </p:cNvPr>
          <p:cNvSpPr txBox="1"/>
          <p:nvPr/>
        </p:nvSpPr>
        <p:spPr>
          <a:xfrm>
            <a:off x="479570" y="2327106"/>
            <a:ext cx="11232859" cy="3539430"/>
          </a:xfrm>
          <a:prstGeom prst="rect">
            <a:avLst/>
          </a:prstGeom>
          <a:noFill/>
        </p:spPr>
        <p:txBody>
          <a:bodyPr wrap="square">
            <a:spAutoFit/>
          </a:bodyPr>
          <a:lstStyle/>
          <a:p>
            <a:r>
              <a:rPr lang="en-GB" sz="2800" dirty="0"/>
              <a:t>After a spinal cord injury, there is a decrease in sensation and your blood circulation slows down. This means that your skin is not able to heal itself as well as it did before. Your skin will be unable to withstand pressure as much as before your injury. If your skin is put under pressure (for example, through tight clothing), and you can’t feel the pressure or discomfort this is causing, you don’t know to relieve it. When this happens, your skin is strained and the skin tissue will die, leaving an open wound; soon after, a pressure sore will appear on the damaged skin. </a:t>
            </a:r>
          </a:p>
        </p:txBody>
      </p:sp>
    </p:spTree>
    <p:extLst>
      <p:ext uri="{BB962C8B-B14F-4D97-AF65-F5344CB8AC3E}">
        <p14:creationId xmlns:p14="http://schemas.microsoft.com/office/powerpoint/2010/main" val="4442919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362762" y="342508"/>
            <a:ext cx="1329043" cy="951058"/>
          </a:xfrm>
          <a:prstGeom prst="rect">
            <a:avLst/>
          </a:prstGeom>
        </p:spPr>
      </p:pic>
      <p:pic>
        <p:nvPicPr>
          <p:cNvPr id="12290" name="Picture 2" descr="Cover Me Q&amp;A: What's the most bizarre cover you've ever heard? - Cover Me">
            <a:extLst>
              <a:ext uri="{FF2B5EF4-FFF2-40B4-BE49-F238E27FC236}">
                <a16:creationId xmlns:a16="http://schemas.microsoft.com/office/drawing/2014/main" id="{E204A906-EDA0-40B8-B35A-CBE604025BA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90894" y="1912690"/>
            <a:ext cx="8010212" cy="33472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39838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362762" y="342508"/>
            <a:ext cx="1329043" cy="951058"/>
          </a:xfrm>
          <a:prstGeom prst="rect">
            <a:avLst/>
          </a:prstGeom>
        </p:spPr>
      </p:pic>
      <p:sp>
        <p:nvSpPr>
          <p:cNvPr id="5" name="TextBox 4">
            <a:extLst>
              <a:ext uri="{FF2B5EF4-FFF2-40B4-BE49-F238E27FC236}">
                <a16:creationId xmlns:a16="http://schemas.microsoft.com/office/drawing/2014/main" id="{B59B819E-DE6E-4B10-AB03-74912BBF89FF}"/>
              </a:ext>
            </a:extLst>
          </p:cNvPr>
          <p:cNvSpPr txBox="1"/>
          <p:nvPr/>
        </p:nvSpPr>
        <p:spPr>
          <a:xfrm>
            <a:off x="474071" y="2032505"/>
            <a:ext cx="8443955" cy="3970318"/>
          </a:xfrm>
          <a:prstGeom prst="rect">
            <a:avLst/>
          </a:prstGeom>
          <a:noFill/>
        </p:spPr>
        <p:txBody>
          <a:bodyPr wrap="square">
            <a:spAutoFit/>
          </a:bodyPr>
          <a:lstStyle/>
          <a:p>
            <a:r>
              <a:rPr lang="en-GB" sz="2800" dirty="0"/>
              <a:t>The skin does more than just cover up your body. </a:t>
            </a:r>
          </a:p>
          <a:p>
            <a:endParaRPr lang="en-GB" sz="2800" dirty="0"/>
          </a:p>
          <a:p>
            <a:r>
              <a:rPr lang="en-GB" sz="2800" dirty="0"/>
              <a:t>It is a complex, valuable organ of your body, and is made up of two main parts: </a:t>
            </a:r>
          </a:p>
          <a:p>
            <a:pPr marL="342900" indent="-342900">
              <a:buFont typeface="Arial" panose="020B0604020202020204" pitchFamily="34" charset="0"/>
              <a:buChar char="•"/>
            </a:pPr>
            <a:r>
              <a:rPr lang="en-GB" sz="2800" dirty="0"/>
              <a:t>The epidermis, which is the smooth outer layer that you can see </a:t>
            </a:r>
          </a:p>
          <a:p>
            <a:pPr marL="342900" indent="-342900">
              <a:buFont typeface="Arial" panose="020B0604020202020204" pitchFamily="34" charset="0"/>
              <a:buChar char="•"/>
            </a:pPr>
            <a:r>
              <a:rPr lang="en-GB" sz="2800" dirty="0"/>
              <a:t>The dermis, which is the thick, strong and elastic underneath layer. </a:t>
            </a:r>
          </a:p>
          <a:p>
            <a:endParaRPr lang="en-GB" sz="2800" dirty="0"/>
          </a:p>
        </p:txBody>
      </p:sp>
      <p:pic>
        <p:nvPicPr>
          <p:cNvPr id="2050" name="Picture 2" descr="Psoriasis | Symptoms and Treatment | Patient">
            <a:extLst>
              <a:ext uri="{FF2B5EF4-FFF2-40B4-BE49-F238E27FC236}">
                <a16:creationId xmlns:a16="http://schemas.microsoft.com/office/drawing/2014/main" id="{6F1FF1CF-52BD-482A-947E-542A8F5FCAC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85754" y="1562100"/>
            <a:ext cx="2457450" cy="1866900"/>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2F23FA10-138C-476B-830D-9007AFD03482}"/>
              </a:ext>
            </a:extLst>
          </p:cNvPr>
          <p:cNvSpPr txBox="1"/>
          <p:nvPr/>
        </p:nvSpPr>
        <p:spPr>
          <a:xfrm>
            <a:off x="3382862" y="585680"/>
            <a:ext cx="6094602" cy="707886"/>
          </a:xfrm>
          <a:prstGeom prst="rect">
            <a:avLst/>
          </a:prstGeom>
          <a:noFill/>
        </p:spPr>
        <p:txBody>
          <a:bodyPr wrap="square">
            <a:spAutoFit/>
          </a:bodyPr>
          <a:lstStyle/>
          <a:p>
            <a:r>
              <a:rPr lang="en-GB" sz="4000" u="sng" dirty="0"/>
              <a:t>Your skin How does it work? </a:t>
            </a:r>
          </a:p>
        </p:txBody>
      </p:sp>
      <p:pic>
        <p:nvPicPr>
          <p:cNvPr id="2054" name="Picture 6" descr="Human Skin Anatomy Cross Section Diagram Chart White Wood Framed Poster  20x14: Amazon.co.uk: Welcome">
            <a:extLst>
              <a:ext uri="{FF2B5EF4-FFF2-40B4-BE49-F238E27FC236}">
                <a16:creationId xmlns:a16="http://schemas.microsoft.com/office/drawing/2014/main" id="{4FFA015B-2173-40D9-A23C-6D705936C9E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96388" y="3924057"/>
            <a:ext cx="2590800" cy="1762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06950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362762" y="342508"/>
            <a:ext cx="1329043" cy="951058"/>
          </a:xfrm>
          <a:prstGeom prst="rect">
            <a:avLst/>
          </a:prstGeom>
        </p:spPr>
      </p:pic>
      <p:sp>
        <p:nvSpPr>
          <p:cNvPr id="4" name="TextBox 3">
            <a:extLst>
              <a:ext uri="{FF2B5EF4-FFF2-40B4-BE49-F238E27FC236}">
                <a16:creationId xmlns:a16="http://schemas.microsoft.com/office/drawing/2014/main" id="{00E2439A-F401-427A-A33C-D21C4F60B8D9}"/>
              </a:ext>
            </a:extLst>
          </p:cNvPr>
          <p:cNvSpPr txBox="1"/>
          <p:nvPr/>
        </p:nvSpPr>
        <p:spPr>
          <a:xfrm>
            <a:off x="715098" y="2566059"/>
            <a:ext cx="4407317" cy="2800767"/>
          </a:xfrm>
          <a:prstGeom prst="rect">
            <a:avLst/>
          </a:prstGeom>
          <a:noFill/>
        </p:spPr>
        <p:txBody>
          <a:bodyPr wrap="square">
            <a:spAutoFit/>
          </a:bodyPr>
          <a:lstStyle/>
          <a:p>
            <a:pPr eaLnBrk="1" fontAlgn="base" hangingPunct="1">
              <a:spcBef>
                <a:spcPct val="50000"/>
              </a:spcBef>
              <a:spcAft>
                <a:spcPct val="0"/>
              </a:spcAft>
            </a:pPr>
            <a:r>
              <a:rPr lang="en-GB" altLang="en-US" sz="3200" dirty="0">
                <a:solidFill>
                  <a:srgbClr val="000000"/>
                </a:solidFill>
                <a:cs typeface="Times New Roman" panose="02020603050405020304" pitchFamily="18" charset="0"/>
              </a:rPr>
              <a:t>Consists of 3 layers:</a:t>
            </a:r>
          </a:p>
          <a:p>
            <a:pPr eaLnBrk="1" fontAlgn="base" hangingPunct="1">
              <a:spcBef>
                <a:spcPct val="50000"/>
              </a:spcBef>
              <a:spcAft>
                <a:spcPct val="0"/>
              </a:spcAft>
            </a:pPr>
            <a:r>
              <a:rPr lang="en-GB" altLang="en-US" sz="3200" dirty="0">
                <a:solidFill>
                  <a:srgbClr val="000000"/>
                </a:solidFill>
                <a:cs typeface="Times New Roman" panose="02020603050405020304" pitchFamily="18" charset="0"/>
              </a:rPr>
              <a:t>-Epidermis</a:t>
            </a:r>
          </a:p>
          <a:p>
            <a:pPr eaLnBrk="1" fontAlgn="base" hangingPunct="1">
              <a:spcBef>
                <a:spcPct val="50000"/>
              </a:spcBef>
              <a:spcAft>
                <a:spcPct val="0"/>
              </a:spcAft>
            </a:pPr>
            <a:r>
              <a:rPr lang="en-GB" altLang="en-US" sz="3200" dirty="0">
                <a:solidFill>
                  <a:srgbClr val="000000"/>
                </a:solidFill>
                <a:cs typeface="Times New Roman" panose="02020603050405020304" pitchFamily="18" charset="0"/>
              </a:rPr>
              <a:t>-Dermis</a:t>
            </a:r>
          </a:p>
          <a:p>
            <a:pPr eaLnBrk="1" fontAlgn="base" hangingPunct="1">
              <a:spcBef>
                <a:spcPct val="50000"/>
              </a:spcBef>
              <a:spcAft>
                <a:spcPct val="0"/>
              </a:spcAft>
            </a:pPr>
            <a:r>
              <a:rPr lang="en-GB" altLang="en-US" sz="3200" dirty="0">
                <a:solidFill>
                  <a:srgbClr val="000000"/>
                </a:solidFill>
                <a:cs typeface="Times New Roman" panose="02020603050405020304" pitchFamily="18" charset="0"/>
              </a:rPr>
              <a:t>-Hypodermis</a:t>
            </a:r>
          </a:p>
        </p:txBody>
      </p:sp>
      <p:pic>
        <p:nvPicPr>
          <p:cNvPr id="5" name="Picture 4" descr="skincros">
            <a:extLst>
              <a:ext uri="{FF2B5EF4-FFF2-40B4-BE49-F238E27FC236}">
                <a16:creationId xmlns:a16="http://schemas.microsoft.com/office/drawing/2014/main" id="{AB170DA1-C004-41B8-B373-D1B906791E4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71450" y="1341257"/>
            <a:ext cx="5418222" cy="5040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a:extLst>
              <a:ext uri="{FF2B5EF4-FFF2-40B4-BE49-F238E27FC236}">
                <a16:creationId xmlns:a16="http://schemas.microsoft.com/office/drawing/2014/main" id="{7BCA6FD7-C732-46D1-A585-29E36F48D09C}"/>
              </a:ext>
            </a:extLst>
          </p:cNvPr>
          <p:cNvSpPr txBox="1"/>
          <p:nvPr/>
        </p:nvSpPr>
        <p:spPr>
          <a:xfrm>
            <a:off x="3048699" y="633371"/>
            <a:ext cx="6094602" cy="707886"/>
          </a:xfrm>
          <a:prstGeom prst="rect">
            <a:avLst/>
          </a:prstGeom>
          <a:noFill/>
        </p:spPr>
        <p:txBody>
          <a:bodyPr wrap="square">
            <a:spAutoFit/>
          </a:bodyPr>
          <a:lstStyle/>
          <a:p>
            <a:pPr algn="ctr" fontAlgn="base">
              <a:spcBef>
                <a:spcPct val="0"/>
              </a:spcBef>
              <a:spcAft>
                <a:spcPct val="0"/>
              </a:spcAft>
            </a:pPr>
            <a:r>
              <a:rPr lang="en-GB" sz="4000" b="1" u="sng" kern="10" dirty="0">
                <a:ln w="0"/>
                <a:cs typeface="Times New Roman" panose="02020603050405020304" pitchFamily="18" charset="0"/>
              </a:rPr>
              <a:t>Anatomy of the Skin</a:t>
            </a:r>
          </a:p>
        </p:txBody>
      </p:sp>
    </p:spTree>
    <p:extLst>
      <p:ext uri="{BB962C8B-B14F-4D97-AF65-F5344CB8AC3E}">
        <p14:creationId xmlns:p14="http://schemas.microsoft.com/office/powerpoint/2010/main" val="25093421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362762" y="342508"/>
            <a:ext cx="1329043" cy="951058"/>
          </a:xfrm>
          <a:prstGeom prst="rect">
            <a:avLst/>
          </a:prstGeom>
        </p:spPr>
      </p:pic>
      <p:sp>
        <p:nvSpPr>
          <p:cNvPr id="5" name="TextBox 4">
            <a:extLst>
              <a:ext uri="{FF2B5EF4-FFF2-40B4-BE49-F238E27FC236}">
                <a16:creationId xmlns:a16="http://schemas.microsoft.com/office/drawing/2014/main" id="{6B9C94D0-D370-45FB-B69F-492AF496DD85}"/>
              </a:ext>
            </a:extLst>
          </p:cNvPr>
          <p:cNvSpPr txBox="1"/>
          <p:nvPr/>
        </p:nvSpPr>
        <p:spPr>
          <a:xfrm>
            <a:off x="567655" y="1794741"/>
            <a:ext cx="11056690" cy="3970318"/>
          </a:xfrm>
          <a:prstGeom prst="rect">
            <a:avLst/>
          </a:prstGeom>
          <a:noFill/>
        </p:spPr>
        <p:txBody>
          <a:bodyPr wrap="square">
            <a:spAutoFit/>
          </a:bodyPr>
          <a:lstStyle/>
          <a:p>
            <a:r>
              <a:rPr lang="en-GB" sz="2800" dirty="0"/>
              <a:t>The skin has several important jobs to do: </a:t>
            </a:r>
          </a:p>
          <a:p>
            <a:pPr marL="342900" indent="-342900">
              <a:buFont typeface="Arial" panose="020B0604020202020204" pitchFamily="34" charset="0"/>
              <a:buChar char="•"/>
            </a:pPr>
            <a:r>
              <a:rPr lang="en-GB" sz="2800" dirty="0"/>
              <a:t>It protects your body against air, water, germs and most foreign substances; </a:t>
            </a:r>
          </a:p>
          <a:p>
            <a:pPr marL="342900" indent="-342900">
              <a:buFont typeface="Arial" panose="020B0604020202020204" pitchFamily="34" charset="0"/>
              <a:buChar char="•"/>
            </a:pPr>
            <a:r>
              <a:rPr lang="en-GB" sz="2800" dirty="0"/>
              <a:t>It helps you feel pain, pressure, touch and temperature through its sensory receptors; </a:t>
            </a:r>
          </a:p>
          <a:p>
            <a:pPr marL="342900" indent="-342900">
              <a:buFont typeface="Arial" panose="020B0604020202020204" pitchFamily="34" charset="0"/>
              <a:buChar char="•"/>
            </a:pPr>
            <a:r>
              <a:rPr lang="en-GB" sz="2800" dirty="0"/>
              <a:t>It gets rid of water, salts and oils when you sweat; </a:t>
            </a:r>
          </a:p>
          <a:p>
            <a:pPr marL="342900" indent="-342900">
              <a:buFont typeface="Arial" panose="020B0604020202020204" pitchFamily="34" charset="0"/>
              <a:buChar char="•"/>
            </a:pPr>
            <a:r>
              <a:rPr lang="en-GB" sz="2800" dirty="0"/>
              <a:t>It helps regulate your body by absorbing heat and releasing it through sweating; </a:t>
            </a:r>
          </a:p>
          <a:p>
            <a:pPr marL="342900" indent="-342900">
              <a:buFont typeface="Arial" panose="020B0604020202020204" pitchFamily="34" charset="0"/>
              <a:buChar char="•"/>
            </a:pPr>
            <a:r>
              <a:rPr lang="en-GB" sz="2800" dirty="0"/>
              <a:t>It heals itself by repairing minor wounds such as scratches and bruises.</a:t>
            </a:r>
          </a:p>
        </p:txBody>
      </p:sp>
      <p:sp>
        <p:nvSpPr>
          <p:cNvPr id="10" name="TextBox 9">
            <a:extLst>
              <a:ext uri="{FF2B5EF4-FFF2-40B4-BE49-F238E27FC236}">
                <a16:creationId xmlns:a16="http://schemas.microsoft.com/office/drawing/2014/main" id="{AA4EAF69-B515-423D-9F9B-58124016AC09}"/>
              </a:ext>
            </a:extLst>
          </p:cNvPr>
          <p:cNvSpPr txBox="1"/>
          <p:nvPr/>
        </p:nvSpPr>
        <p:spPr>
          <a:xfrm>
            <a:off x="3173136" y="448705"/>
            <a:ext cx="6094602" cy="707886"/>
          </a:xfrm>
          <a:prstGeom prst="rect">
            <a:avLst/>
          </a:prstGeom>
          <a:noFill/>
        </p:spPr>
        <p:txBody>
          <a:bodyPr wrap="square">
            <a:spAutoFit/>
          </a:bodyPr>
          <a:lstStyle/>
          <a:p>
            <a:pPr algn="ctr" fontAlgn="base">
              <a:spcBef>
                <a:spcPct val="0"/>
              </a:spcBef>
              <a:spcAft>
                <a:spcPct val="0"/>
              </a:spcAft>
            </a:pPr>
            <a:r>
              <a:rPr lang="en-GB" sz="4000" b="1" u="sng" kern="10" dirty="0">
                <a:ln w="0"/>
                <a:cs typeface="Times New Roman" panose="02020603050405020304" pitchFamily="18" charset="0"/>
              </a:rPr>
              <a:t>Functions of the skin</a:t>
            </a:r>
          </a:p>
        </p:txBody>
      </p:sp>
    </p:spTree>
    <p:extLst>
      <p:ext uri="{BB962C8B-B14F-4D97-AF65-F5344CB8AC3E}">
        <p14:creationId xmlns:p14="http://schemas.microsoft.com/office/powerpoint/2010/main" val="9740322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362762" y="342508"/>
            <a:ext cx="1329043" cy="951058"/>
          </a:xfrm>
          <a:prstGeom prst="rect">
            <a:avLst/>
          </a:prstGeom>
        </p:spPr>
      </p:pic>
      <p:sp>
        <p:nvSpPr>
          <p:cNvPr id="5" name="TextBox 4">
            <a:extLst>
              <a:ext uri="{FF2B5EF4-FFF2-40B4-BE49-F238E27FC236}">
                <a16:creationId xmlns:a16="http://schemas.microsoft.com/office/drawing/2014/main" id="{5F5842CA-B613-4045-BDDB-81913548EA17}"/>
              </a:ext>
            </a:extLst>
          </p:cNvPr>
          <p:cNvSpPr txBox="1"/>
          <p:nvPr/>
        </p:nvSpPr>
        <p:spPr>
          <a:xfrm>
            <a:off x="729841" y="2305615"/>
            <a:ext cx="9638951" cy="2246769"/>
          </a:xfrm>
          <a:prstGeom prst="rect">
            <a:avLst/>
          </a:prstGeom>
          <a:noFill/>
        </p:spPr>
        <p:txBody>
          <a:bodyPr wrap="square">
            <a:spAutoFit/>
          </a:bodyPr>
          <a:lstStyle/>
          <a:p>
            <a:r>
              <a:rPr lang="en-GB" sz="2800" dirty="0"/>
              <a:t>Pressure sores are sometimes called bedsores or decubitus ulcers. </a:t>
            </a:r>
          </a:p>
          <a:p>
            <a:r>
              <a:rPr lang="en-GB" sz="2800" dirty="0"/>
              <a:t>They happen when your skin is put under pressure for long periods of time and your blood (which carries oxygen and nutrients around your body) can’t get to that area.</a:t>
            </a:r>
          </a:p>
        </p:txBody>
      </p:sp>
      <p:sp>
        <p:nvSpPr>
          <p:cNvPr id="7" name="TextBox 6">
            <a:extLst>
              <a:ext uri="{FF2B5EF4-FFF2-40B4-BE49-F238E27FC236}">
                <a16:creationId xmlns:a16="http://schemas.microsoft.com/office/drawing/2014/main" id="{98D3B676-3CA7-4FEA-94E8-819C3B1B29DB}"/>
              </a:ext>
            </a:extLst>
          </p:cNvPr>
          <p:cNvSpPr txBox="1"/>
          <p:nvPr/>
        </p:nvSpPr>
        <p:spPr>
          <a:xfrm>
            <a:off x="3456264" y="464094"/>
            <a:ext cx="9001388" cy="707886"/>
          </a:xfrm>
          <a:prstGeom prst="rect">
            <a:avLst/>
          </a:prstGeom>
          <a:noFill/>
        </p:spPr>
        <p:txBody>
          <a:bodyPr wrap="square">
            <a:spAutoFit/>
          </a:bodyPr>
          <a:lstStyle/>
          <a:p>
            <a:r>
              <a:rPr lang="en-GB" sz="4000" u="sng" dirty="0"/>
              <a:t>What are pressure sores? </a:t>
            </a:r>
          </a:p>
        </p:txBody>
      </p:sp>
      <p:pic>
        <p:nvPicPr>
          <p:cNvPr id="3074" name="Picture 2" descr="Pressure area care, pressure damage and pressure ulcers | Good practice in  relation to pressure area care">
            <a:extLst>
              <a:ext uri="{FF2B5EF4-FFF2-40B4-BE49-F238E27FC236}">
                <a16:creationId xmlns:a16="http://schemas.microsoft.com/office/drawing/2014/main" id="{D8C07E97-0D9F-418A-8ED7-4E9BC68ECF8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56264" y="4834724"/>
            <a:ext cx="3162300" cy="1447800"/>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Working Together with Patients and Carers to Prevent Pressure Ulcers | Hull  University Teaching Hospitals NHS Trust">
            <a:extLst>
              <a:ext uri="{FF2B5EF4-FFF2-40B4-BE49-F238E27FC236}">
                <a16:creationId xmlns:a16="http://schemas.microsoft.com/office/drawing/2014/main" id="{24EE2BE6-9BCA-402B-9ED1-D961ED73088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547028" y="4021690"/>
            <a:ext cx="3000375" cy="25431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238251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362762" y="342508"/>
            <a:ext cx="1329043" cy="951058"/>
          </a:xfrm>
          <a:prstGeom prst="rect">
            <a:avLst/>
          </a:prstGeom>
        </p:spPr>
      </p:pic>
      <p:pic>
        <p:nvPicPr>
          <p:cNvPr id="4" name="Picture 7" descr="19091">
            <a:extLst>
              <a:ext uri="{FF2B5EF4-FFF2-40B4-BE49-F238E27FC236}">
                <a16:creationId xmlns:a16="http://schemas.microsoft.com/office/drawing/2014/main" id="{CADB44E7-3B00-4B5A-8DE5-A0FD49B3080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19887" y="2011532"/>
            <a:ext cx="6152226" cy="36968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456906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362762" y="342508"/>
            <a:ext cx="1329043" cy="951058"/>
          </a:xfrm>
          <a:prstGeom prst="rect">
            <a:avLst/>
          </a:prstGeom>
        </p:spPr>
      </p:pic>
      <p:sp>
        <p:nvSpPr>
          <p:cNvPr id="5" name="TextBox 4">
            <a:extLst>
              <a:ext uri="{FF2B5EF4-FFF2-40B4-BE49-F238E27FC236}">
                <a16:creationId xmlns:a16="http://schemas.microsoft.com/office/drawing/2014/main" id="{C7A0B776-77E6-4B69-A75E-CEC647EC1B4F}"/>
              </a:ext>
            </a:extLst>
          </p:cNvPr>
          <p:cNvSpPr txBox="1"/>
          <p:nvPr/>
        </p:nvSpPr>
        <p:spPr>
          <a:xfrm>
            <a:off x="729842" y="1361238"/>
            <a:ext cx="10377181" cy="1477328"/>
          </a:xfrm>
          <a:prstGeom prst="rect">
            <a:avLst/>
          </a:prstGeom>
          <a:noFill/>
        </p:spPr>
        <p:txBody>
          <a:bodyPr wrap="square">
            <a:spAutoFit/>
          </a:bodyPr>
          <a:lstStyle/>
          <a:p>
            <a:r>
              <a:rPr lang="en-GB" dirty="0"/>
              <a:t>Bony areas of your body, such as the sitting bones in your bottom tend to be the first places your skin gets damaged. Because of your muscles wasting and lack of spasms, there is less padding on your bony areas. </a:t>
            </a:r>
          </a:p>
          <a:p>
            <a:r>
              <a:rPr lang="en-GB" dirty="0"/>
              <a:t>The bones pressing against your skin puts pressure on it from the inside, and there may be pressure on your skin against its outer layer. </a:t>
            </a:r>
          </a:p>
          <a:p>
            <a:r>
              <a:rPr lang="en-GB" dirty="0"/>
              <a:t>The blood supply between these two areas of pressure will be stopped. </a:t>
            </a:r>
          </a:p>
        </p:txBody>
      </p:sp>
      <p:pic>
        <p:nvPicPr>
          <p:cNvPr id="4098" name="Picture 2" descr="Progression of Pressure Sore - Stock Image - C030/6104 - Science Photo  Library">
            <a:extLst>
              <a:ext uri="{FF2B5EF4-FFF2-40B4-BE49-F238E27FC236}">
                <a16:creationId xmlns:a16="http://schemas.microsoft.com/office/drawing/2014/main" id="{F5A6F4DA-52BE-4391-9A11-A0F41B7A8A2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99214" y="3257026"/>
            <a:ext cx="5024001" cy="1114425"/>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Classifying Pressure Injuries (Ulcers): 15 Cases to Test Your Skills">
            <a:extLst>
              <a:ext uri="{FF2B5EF4-FFF2-40B4-BE49-F238E27FC236}">
                <a16:creationId xmlns:a16="http://schemas.microsoft.com/office/drawing/2014/main" id="{4236820B-8AB5-4480-831D-00125DB6B11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80570" y="4570587"/>
            <a:ext cx="2581275" cy="1771650"/>
          </a:xfrm>
          <a:prstGeom prst="rect">
            <a:avLst/>
          </a:prstGeom>
          <a:noFill/>
          <a:extLst>
            <a:ext uri="{909E8E84-426E-40DD-AFC4-6F175D3DCCD1}">
              <a14:hiddenFill xmlns:a14="http://schemas.microsoft.com/office/drawing/2010/main">
                <a:solidFill>
                  <a:srgbClr val="FFFFFF"/>
                </a:solidFill>
              </a14:hiddenFill>
            </a:ext>
          </a:extLst>
        </p:spPr>
      </p:pic>
      <p:pic>
        <p:nvPicPr>
          <p:cNvPr id="4102" name="Picture 6" descr="Unstageable Pressure Ulcers | WoundSource">
            <a:extLst>
              <a:ext uri="{FF2B5EF4-FFF2-40B4-BE49-F238E27FC236}">
                <a16:creationId xmlns:a16="http://schemas.microsoft.com/office/drawing/2014/main" id="{2B3A1880-B497-4753-BB4C-56510A00E1F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02642" y="4456287"/>
            <a:ext cx="2428875" cy="1885950"/>
          </a:xfrm>
          <a:prstGeom prst="rect">
            <a:avLst/>
          </a:prstGeom>
          <a:noFill/>
          <a:extLst>
            <a:ext uri="{909E8E84-426E-40DD-AFC4-6F175D3DCCD1}">
              <a14:hiddenFill xmlns:a14="http://schemas.microsoft.com/office/drawing/2010/main">
                <a:solidFill>
                  <a:srgbClr val="FFFFFF"/>
                </a:solidFill>
              </a14:hiddenFill>
            </a:ext>
          </a:extLst>
        </p:spPr>
      </p:pic>
      <p:pic>
        <p:nvPicPr>
          <p:cNvPr id="4106" name="Picture 10" descr="PE&amp;LE ENTERPRISE LTD.">
            <a:extLst>
              <a:ext uri="{FF2B5EF4-FFF2-40B4-BE49-F238E27FC236}">
                <a16:creationId xmlns:a16="http://schemas.microsoft.com/office/drawing/2014/main" id="{E52C2ECF-E1B3-4184-A9CF-18ADB2D75B7D}"/>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953064" y="2933176"/>
            <a:ext cx="1905000" cy="1438275"/>
          </a:xfrm>
          <a:prstGeom prst="rect">
            <a:avLst/>
          </a:prstGeom>
          <a:noFill/>
          <a:extLst>
            <a:ext uri="{909E8E84-426E-40DD-AFC4-6F175D3DCCD1}">
              <a14:hiddenFill xmlns:a14="http://schemas.microsoft.com/office/drawing/2010/main">
                <a:solidFill>
                  <a:srgbClr val="FFFFFF"/>
                </a:solidFill>
              </a14:hiddenFill>
            </a:ext>
          </a:extLst>
        </p:spPr>
      </p:pic>
      <p:pic>
        <p:nvPicPr>
          <p:cNvPr id="4108" name="Picture 12" descr="Pressure ulcers">
            <a:extLst>
              <a:ext uri="{FF2B5EF4-FFF2-40B4-BE49-F238E27FC236}">
                <a16:creationId xmlns:a16="http://schemas.microsoft.com/office/drawing/2014/main" id="{6F151250-CDB8-4C4B-BB65-5F267BB30404}"/>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65298" y="3652313"/>
            <a:ext cx="2266950" cy="20097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589774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362762" y="342508"/>
            <a:ext cx="1329043" cy="951058"/>
          </a:xfrm>
          <a:prstGeom prst="rect">
            <a:avLst/>
          </a:prstGeom>
        </p:spPr>
      </p:pic>
      <p:sp>
        <p:nvSpPr>
          <p:cNvPr id="5" name="TextBox 4">
            <a:extLst>
              <a:ext uri="{FF2B5EF4-FFF2-40B4-BE49-F238E27FC236}">
                <a16:creationId xmlns:a16="http://schemas.microsoft.com/office/drawing/2014/main" id="{EA395294-6297-4E76-A4FA-E2E6D95C0FD9}"/>
              </a:ext>
            </a:extLst>
          </p:cNvPr>
          <p:cNvSpPr txBox="1"/>
          <p:nvPr/>
        </p:nvSpPr>
        <p:spPr>
          <a:xfrm>
            <a:off x="1770479" y="279383"/>
            <a:ext cx="9739216" cy="5632311"/>
          </a:xfrm>
          <a:prstGeom prst="rect">
            <a:avLst/>
          </a:prstGeom>
          <a:noFill/>
        </p:spPr>
        <p:txBody>
          <a:bodyPr wrap="square">
            <a:spAutoFit/>
          </a:bodyPr>
          <a:lstStyle/>
          <a:p>
            <a:r>
              <a:rPr lang="en-GB" u="sng" dirty="0"/>
              <a:t>Sitting or lying against hard surfaces </a:t>
            </a:r>
          </a:p>
          <a:p>
            <a:r>
              <a:rPr lang="en-GB" dirty="0"/>
              <a:t>You can put pressure on your skin by sitting or against surfaces like: </a:t>
            </a:r>
          </a:p>
          <a:p>
            <a:pPr marL="285750" indent="-285750">
              <a:buFont typeface="Arial" panose="020B0604020202020204" pitchFamily="34" charset="0"/>
              <a:buChar char="•"/>
            </a:pPr>
            <a:r>
              <a:rPr lang="en-GB" dirty="0"/>
              <a:t>safety pins </a:t>
            </a:r>
          </a:p>
          <a:p>
            <a:pPr marL="285750" indent="-285750">
              <a:buFont typeface="Arial" panose="020B0604020202020204" pitchFamily="34" charset="0"/>
              <a:buChar char="•"/>
            </a:pPr>
            <a:r>
              <a:rPr lang="en-GB" dirty="0"/>
              <a:t>buttons and studs on jeans, trousers and skirts </a:t>
            </a:r>
          </a:p>
          <a:p>
            <a:pPr marL="285750" indent="-285750">
              <a:buFont typeface="Arial" panose="020B0604020202020204" pitchFamily="34" charset="0"/>
              <a:buChar char="•"/>
            </a:pPr>
            <a:r>
              <a:rPr lang="en-GB" dirty="0"/>
              <a:t>thick, bulky seams </a:t>
            </a:r>
          </a:p>
          <a:p>
            <a:pPr marL="285750" indent="-285750">
              <a:buFont typeface="Arial" panose="020B0604020202020204" pitchFamily="34" charset="0"/>
              <a:buChar char="•"/>
            </a:pPr>
            <a:r>
              <a:rPr lang="en-GB" dirty="0"/>
              <a:t>objects you’ve put in your pocket, like keys or coins </a:t>
            </a:r>
          </a:p>
          <a:p>
            <a:pPr marL="285750" indent="-285750">
              <a:buFont typeface="Arial" panose="020B0604020202020204" pitchFamily="34" charset="0"/>
              <a:buChar char="•"/>
            </a:pPr>
            <a:r>
              <a:rPr lang="en-GB" dirty="0"/>
              <a:t>catheter connectors &amp; Clamps </a:t>
            </a:r>
          </a:p>
          <a:p>
            <a:r>
              <a:rPr lang="en-GB" u="sng" dirty="0"/>
              <a:t>Friction/Shearing</a:t>
            </a:r>
            <a:r>
              <a:rPr lang="en-GB" dirty="0"/>
              <a:t> </a:t>
            </a:r>
          </a:p>
          <a:p>
            <a:r>
              <a:rPr lang="en-GB" dirty="0"/>
              <a:t>‘Shearing’ happens when your skin is pulled sideways or in opposite directions, such as when you slip down the bed or if your buttocks are dragged rather than lifted when you’re transferring or being transferred onto your bed. </a:t>
            </a:r>
          </a:p>
          <a:p>
            <a:r>
              <a:rPr lang="en-GB" u="sng" dirty="0"/>
              <a:t>Clothes and equipment</a:t>
            </a:r>
          </a:p>
          <a:p>
            <a:r>
              <a:rPr lang="en-GB" dirty="0"/>
              <a:t>Things digging into your skin can also put pressure on your skin, like: </a:t>
            </a:r>
          </a:p>
          <a:p>
            <a:pPr marL="285750" indent="-285750">
              <a:buFont typeface="Arial" panose="020B0604020202020204" pitchFamily="34" charset="0"/>
              <a:buChar char="•"/>
            </a:pPr>
            <a:r>
              <a:rPr lang="en-GB" dirty="0"/>
              <a:t>tight clothing (especially over catheter tubing) </a:t>
            </a:r>
          </a:p>
          <a:p>
            <a:pPr marL="285750" indent="-285750">
              <a:buFont typeface="Arial" panose="020B0604020202020204" pitchFamily="34" charset="0"/>
              <a:buChar char="•"/>
            </a:pPr>
            <a:r>
              <a:rPr lang="en-GB" dirty="0"/>
              <a:t>sanitary products </a:t>
            </a:r>
          </a:p>
          <a:p>
            <a:pPr marL="285750" indent="-285750">
              <a:buFont typeface="Arial" panose="020B0604020202020204" pitchFamily="34" charset="0"/>
              <a:buChar char="•"/>
            </a:pPr>
            <a:r>
              <a:rPr lang="en-GB" dirty="0"/>
              <a:t>tight socks or shoes </a:t>
            </a:r>
          </a:p>
          <a:p>
            <a:pPr marL="285750" indent="-285750">
              <a:buFont typeface="Arial" panose="020B0604020202020204" pitchFamily="34" charset="0"/>
              <a:buChar char="•"/>
            </a:pPr>
            <a:r>
              <a:rPr lang="en-GB" dirty="0"/>
              <a:t>worn out or ill-fitting equipment (like hoists). </a:t>
            </a:r>
          </a:p>
          <a:p>
            <a:r>
              <a:rPr lang="en-GB" u="sng" dirty="0"/>
              <a:t>Bad posture </a:t>
            </a:r>
          </a:p>
          <a:p>
            <a:r>
              <a:rPr lang="en-GB" dirty="0"/>
              <a:t>Having bad posture (like slouching) when in a wheelchair or lying in bed puts pressure on your skin and makes you more prone to pressure sores.</a:t>
            </a:r>
          </a:p>
        </p:txBody>
      </p:sp>
      <p:sp>
        <p:nvSpPr>
          <p:cNvPr id="7" name="TextBox 6">
            <a:extLst>
              <a:ext uri="{FF2B5EF4-FFF2-40B4-BE49-F238E27FC236}">
                <a16:creationId xmlns:a16="http://schemas.microsoft.com/office/drawing/2014/main" id="{EE296298-9150-425C-BD2A-CEB76FB969DA}"/>
              </a:ext>
            </a:extLst>
          </p:cNvPr>
          <p:cNvSpPr txBox="1"/>
          <p:nvPr/>
        </p:nvSpPr>
        <p:spPr>
          <a:xfrm>
            <a:off x="1770479" y="5869161"/>
            <a:ext cx="6094602" cy="646331"/>
          </a:xfrm>
          <a:prstGeom prst="rect">
            <a:avLst/>
          </a:prstGeom>
          <a:noFill/>
        </p:spPr>
        <p:txBody>
          <a:bodyPr wrap="square">
            <a:spAutoFit/>
          </a:bodyPr>
          <a:lstStyle/>
          <a:p>
            <a:pPr eaLnBrk="1" fontAlgn="base" hangingPunct="1">
              <a:spcBef>
                <a:spcPct val="50000"/>
              </a:spcBef>
              <a:spcAft>
                <a:spcPct val="0"/>
              </a:spcAft>
            </a:pPr>
            <a:r>
              <a:rPr lang="en-GB" altLang="en-US" sz="1800" u="sng" dirty="0">
                <a:solidFill>
                  <a:srgbClr val="000000"/>
                </a:solidFill>
                <a:cs typeface="Times New Roman" panose="02020603050405020304" pitchFamily="18" charset="0"/>
              </a:rPr>
              <a:t>Nutrition</a:t>
            </a:r>
            <a:br>
              <a:rPr lang="en-GB" altLang="en-US" sz="1800" u="sng" dirty="0">
                <a:solidFill>
                  <a:srgbClr val="000000"/>
                </a:solidFill>
                <a:cs typeface="Times New Roman" panose="02020603050405020304" pitchFamily="18" charset="0"/>
              </a:rPr>
            </a:br>
            <a:r>
              <a:rPr lang="en-GB" altLang="en-US" sz="1800" dirty="0">
                <a:solidFill>
                  <a:srgbClr val="000000"/>
                </a:solidFill>
                <a:cs typeface="Times New Roman" panose="02020603050405020304" pitchFamily="18" charset="0"/>
              </a:rPr>
              <a:t>Weight gain or Loss </a:t>
            </a:r>
          </a:p>
        </p:txBody>
      </p:sp>
    </p:spTree>
    <p:extLst>
      <p:ext uri="{BB962C8B-B14F-4D97-AF65-F5344CB8AC3E}">
        <p14:creationId xmlns:p14="http://schemas.microsoft.com/office/powerpoint/2010/main" val="37427532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4517</TotalTime>
  <Words>878</Words>
  <Application>Microsoft Office PowerPoint</Application>
  <PresentationFormat>Widescreen</PresentationFormat>
  <Paragraphs>95</Paragraphs>
  <Slides>20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Carol Bebb</dc:creator>
  <cp:lastModifiedBy>Carol Bebb</cp:lastModifiedBy>
  <cp:revision>22</cp:revision>
  <dcterms:created xsi:type="dcterms:W3CDTF">2021-02-10T13:23:41Z</dcterms:created>
  <dcterms:modified xsi:type="dcterms:W3CDTF">2021-02-26T11:54:23Z</dcterms:modified>
</cp:coreProperties>
</file>