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7" r:id="rId10"/>
    <p:sldId id="268"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0" d="100"/>
          <a:sy n="110" d="100"/>
        </p:scale>
        <p:origin x="6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746B-9328-4CEE-986A-AF5ABBC86E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2F3DD5-A2A4-466C-B8C6-89F7548181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F1D53-F712-4D0A-AFFA-955DABFE3FC7}"/>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5" name="Footer Placeholder 4">
            <a:extLst>
              <a:ext uri="{FF2B5EF4-FFF2-40B4-BE49-F238E27FC236}">
                <a16:creationId xmlns:a16="http://schemas.microsoft.com/office/drawing/2014/main" id="{CF0CA4CD-3852-4381-8931-5B4DDD09E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F3312-DEE9-4B1D-ADEE-85AD32F6BCDA}"/>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85058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8B0-EEC6-4BB2-901E-7981DF7F9D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F940E1-6D4A-42A9-B8D3-D66398D6B9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9E178-F554-46CB-B35F-C102B8B74C16}"/>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5" name="Footer Placeholder 4">
            <a:extLst>
              <a:ext uri="{FF2B5EF4-FFF2-40B4-BE49-F238E27FC236}">
                <a16:creationId xmlns:a16="http://schemas.microsoft.com/office/drawing/2014/main" id="{38DA95C4-812E-4E67-B8FD-EE25262E08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051DE-7E13-4F5F-B3E9-40224FAE54C9}"/>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2143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B1A40-B29E-4BAE-A4E0-4FF1D9E5C3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5F6D4A-5716-4A31-A59F-712CF7B6D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00239-E3D1-4BA2-A719-F081322984B3}"/>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5" name="Footer Placeholder 4">
            <a:extLst>
              <a:ext uri="{FF2B5EF4-FFF2-40B4-BE49-F238E27FC236}">
                <a16:creationId xmlns:a16="http://schemas.microsoft.com/office/drawing/2014/main" id="{4F449930-7455-461D-923A-1A735655DA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738A-1FC3-4DA6-A9EA-2A95F866669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408953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C22D-BE29-4C6C-934C-2BE5C23FDE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CA706-8880-4171-BA07-3E479C18C2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5435-7F76-476E-9D59-A42510F9066F}"/>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5" name="Footer Placeholder 4">
            <a:extLst>
              <a:ext uri="{FF2B5EF4-FFF2-40B4-BE49-F238E27FC236}">
                <a16:creationId xmlns:a16="http://schemas.microsoft.com/office/drawing/2014/main" id="{4CDF8922-8D5F-4B8E-9845-8362DC832F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77922F-F493-4178-8C7E-250E492AC9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37415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F465-9248-4828-8749-1AE61AC9F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3E081-9B3A-4B96-BE9B-52E3C88B7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F966D2-BE64-48B1-AF57-13BFD208F3EB}"/>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5" name="Footer Placeholder 4">
            <a:extLst>
              <a:ext uri="{FF2B5EF4-FFF2-40B4-BE49-F238E27FC236}">
                <a16:creationId xmlns:a16="http://schemas.microsoft.com/office/drawing/2014/main" id="{B7B91624-F928-4B83-8F21-311BD93AC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2CD0DE-425C-4AEA-BB32-994CE55A1A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688843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CB94-3D28-42A9-BA78-88373DC31B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48E2E0-6157-4D55-B2C7-3BB3E953B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A5DFC1-AE81-48E1-B653-6F76F6BD05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47B13C-8583-4C72-B946-9452677B203E}"/>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6" name="Footer Placeholder 5">
            <a:extLst>
              <a:ext uri="{FF2B5EF4-FFF2-40B4-BE49-F238E27FC236}">
                <a16:creationId xmlns:a16="http://schemas.microsoft.com/office/drawing/2014/main" id="{B4728EDC-22CB-4DB8-85A2-1FAB16851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E9B58B-75C3-466B-AD43-5BA2BF4EBAFF}"/>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14430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1C4D-077A-40B5-955F-FB5377416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A78E74-BD5D-4C80-8D4B-0317E310E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A3DC2-1C51-47F2-91BC-029C2E4C9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FE86D9-6277-44DD-A555-17470D685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CD4302-351D-454F-BB88-B247D2B9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B945FC-43F4-4AC3-BFB4-1DB1F8FE87AE}"/>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8" name="Footer Placeholder 7">
            <a:extLst>
              <a:ext uri="{FF2B5EF4-FFF2-40B4-BE49-F238E27FC236}">
                <a16:creationId xmlns:a16="http://schemas.microsoft.com/office/drawing/2014/main" id="{0B7086FA-4414-4143-9FA7-49106E5D54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07A05F-1251-4FC6-8A85-6B129542AD00}"/>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8335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2830-8090-43D5-80DB-E75C21F40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40D555-657A-4A6E-A10E-348210EADE8C}"/>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4" name="Footer Placeholder 3">
            <a:extLst>
              <a:ext uri="{FF2B5EF4-FFF2-40B4-BE49-F238E27FC236}">
                <a16:creationId xmlns:a16="http://schemas.microsoft.com/office/drawing/2014/main" id="{BA46AE01-6012-4281-B091-8D67474DB4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CB9A2-0DF6-4705-91D4-A0693FBD7BA8}"/>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30040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3399F-0B75-4B74-950D-DD60081F9E37}"/>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3" name="Footer Placeholder 2">
            <a:extLst>
              <a:ext uri="{FF2B5EF4-FFF2-40B4-BE49-F238E27FC236}">
                <a16:creationId xmlns:a16="http://schemas.microsoft.com/office/drawing/2014/main" id="{1F95F1BC-9AB6-4630-8B0E-B3B9C8B50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1AAA6-52F9-4301-99B1-4B29195EF42D}"/>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11827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E5A5D-69CC-47F8-851A-80B11CA7C0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CACA0D-CE49-4E9F-96B2-9FCB1E7DF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96EA8A-8584-4D87-8217-2B006FFA7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EC680-0A88-402A-BDFE-7BECB078E895}"/>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6" name="Footer Placeholder 5">
            <a:extLst>
              <a:ext uri="{FF2B5EF4-FFF2-40B4-BE49-F238E27FC236}">
                <a16:creationId xmlns:a16="http://schemas.microsoft.com/office/drawing/2014/main" id="{0CC21244-7CCB-4DA1-894F-C2A80E8E5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FA791B-9EC8-41CC-84A6-CC6B77B9BE73}"/>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1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DE63-9214-4E73-8646-F1B3777B1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FE6CBF-577B-41CA-826A-E16C1DB81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8E7A7-C8B9-4B55-84B1-E308235E1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DEAC1-E2BC-4855-9EE4-764106C11106}"/>
              </a:ext>
            </a:extLst>
          </p:cNvPr>
          <p:cNvSpPr>
            <a:spLocks noGrp="1"/>
          </p:cNvSpPr>
          <p:nvPr>
            <p:ph type="dt" sz="half" idx="10"/>
          </p:nvPr>
        </p:nvSpPr>
        <p:spPr/>
        <p:txBody>
          <a:bodyPr/>
          <a:lstStyle/>
          <a:p>
            <a:fld id="{26C92D06-11A1-4637-A025-A4BDE20C0138}" type="datetimeFigureOut">
              <a:rPr lang="en-GB" smtClean="0"/>
              <a:t>11/03/2021</a:t>
            </a:fld>
            <a:endParaRPr lang="en-GB"/>
          </a:p>
        </p:txBody>
      </p:sp>
      <p:sp>
        <p:nvSpPr>
          <p:cNvPr id="6" name="Footer Placeholder 5">
            <a:extLst>
              <a:ext uri="{FF2B5EF4-FFF2-40B4-BE49-F238E27FC236}">
                <a16:creationId xmlns:a16="http://schemas.microsoft.com/office/drawing/2014/main" id="{012CB73D-48B3-460F-8B7E-16C2D1BC3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5E8A88-7D67-4971-981E-E3B4424E0A6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21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A32A-F1D8-4236-A7FD-866D74529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3AA7EF-30E2-462E-8158-460BE0BE4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1D3C0-240E-451B-85D2-8B83340E8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92D06-11A1-4637-A025-A4BDE20C0138}" type="datetimeFigureOut">
              <a:rPr lang="en-GB" smtClean="0"/>
              <a:t>11/03/2021</a:t>
            </a:fld>
            <a:endParaRPr lang="en-GB"/>
          </a:p>
        </p:txBody>
      </p:sp>
      <p:sp>
        <p:nvSpPr>
          <p:cNvPr id="5" name="Footer Placeholder 4">
            <a:extLst>
              <a:ext uri="{FF2B5EF4-FFF2-40B4-BE49-F238E27FC236}">
                <a16:creationId xmlns:a16="http://schemas.microsoft.com/office/drawing/2014/main" id="{A599F6BD-DA51-40F1-992D-36F1CE607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5DFBEB-CD30-43AB-977A-6230E09DD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E659B-DAA8-436B-8A38-7497F7705DA8}" type="slidenum">
              <a:rPr lang="en-GB" smtClean="0"/>
              <a:t>‹#›</a:t>
            </a:fld>
            <a:endParaRPr lang="en-GB"/>
          </a:p>
        </p:txBody>
      </p:sp>
    </p:spTree>
    <p:extLst>
      <p:ext uri="{BB962C8B-B14F-4D97-AF65-F5344CB8AC3E}">
        <p14:creationId xmlns:p14="http://schemas.microsoft.com/office/powerpoint/2010/main" val="426829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s://en.wikiversity.org/wiki/Motivation_and_emotion/Book/2015/Digestive_system_and_emotio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4" name="TextBox 3">
            <a:extLst>
              <a:ext uri="{FF2B5EF4-FFF2-40B4-BE49-F238E27FC236}">
                <a16:creationId xmlns:a16="http://schemas.microsoft.com/office/drawing/2014/main" id="{2FC8B26E-71B7-42FC-9489-4AC70113DE34}"/>
              </a:ext>
            </a:extLst>
          </p:cNvPr>
          <p:cNvSpPr txBox="1"/>
          <p:nvPr/>
        </p:nvSpPr>
        <p:spPr>
          <a:xfrm>
            <a:off x="2399250" y="540876"/>
            <a:ext cx="7457813" cy="769441"/>
          </a:xfrm>
          <a:prstGeom prst="rect">
            <a:avLst/>
          </a:prstGeom>
          <a:noFill/>
        </p:spPr>
        <p:txBody>
          <a:bodyPr wrap="square">
            <a:spAutoFit/>
          </a:bodyPr>
          <a:lstStyle/>
          <a:p>
            <a:pPr algn="ctr"/>
            <a:r>
              <a:rPr lang="en-GB" altLang="en-US" sz="4400" b="1" u="sng" dirty="0">
                <a:cs typeface="Times New Roman" panose="02020603050405020304" pitchFamily="18" charset="0"/>
              </a:rPr>
              <a:t>Bowel</a:t>
            </a:r>
            <a:r>
              <a:rPr lang="en-GB" altLang="en-US" sz="4000" b="1" u="sng" dirty="0">
                <a:cs typeface="Times New Roman" panose="02020603050405020304" pitchFamily="18" charset="0"/>
              </a:rPr>
              <a:t> Management</a:t>
            </a:r>
            <a:endParaRPr lang="en-GB" sz="4000" b="1" dirty="0">
              <a:cs typeface="Times New Roman" panose="02020603050405020304" pitchFamily="18" charset="0"/>
            </a:endParaRPr>
          </a:p>
        </p:txBody>
      </p:sp>
      <p:pic>
        <p:nvPicPr>
          <p:cNvPr id="1026" name="Picture 2" descr="What is TAI? - Wellspect">
            <a:extLst>
              <a:ext uri="{FF2B5EF4-FFF2-40B4-BE49-F238E27FC236}">
                <a16:creationId xmlns:a16="http://schemas.microsoft.com/office/drawing/2014/main" id="{2AED6044-64DC-4B12-B0A6-1C90023A6B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8041" y="3120705"/>
            <a:ext cx="4495917" cy="252613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2F7DE44-2DE9-4F43-9245-E6ECAADD0F8B}"/>
              </a:ext>
            </a:extLst>
          </p:cNvPr>
          <p:cNvSpPr txBox="1"/>
          <p:nvPr/>
        </p:nvSpPr>
        <p:spPr>
          <a:xfrm>
            <a:off x="771787" y="2234975"/>
            <a:ext cx="10821798" cy="584775"/>
          </a:xfrm>
          <a:prstGeom prst="rect">
            <a:avLst/>
          </a:prstGeom>
          <a:noFill/>
        </p:spPr>
        <p:txBody>
          <a:bodyPr wrap="square">
            <a:spAutoFit/>
          </a:bodyPr>
          <a:lstStyle/>
          <a:p>
            <a:r>
              <a:rPr lang="en-GB" altLang="en-US" sz="3200" dirty="0">
                <a:cs typeface="Times New Roman" panose="02020603050405020304" pitchFamily="18" charset="0"/>
              </a:rPr>
              <a:t>Ensuring that the personal care needs of those with SCI are met.</a:t>
            </a:r>
          </a:p>
        </p:txBody>
      </p:sp>
    </p:spTree>
    <p:extLst>
      <p:ext uri="{BB962C8B-B14F-4D97-AF65-F5344CB8AC3E}">
        <p14:creationId xmlns:p14="http://schemas.microsoft.com/office/powerpoint/2010/main" val="172705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941A2AD5-5BBC-4B95-9C7F-75FEEE54FADE}"/>
              </a:ext>
            </a:extLst>
          </p:cNvPr>
          <p:cNvSpPr txBox="1"/>
          <p:nvPr/>
        </p:nvSpPr>
        <p:spPr>
          <a:xfrm>
            <a:off x="582439" y="1712693"/>
            <a:ext cx="11027121" cy="4067845"/>
          </a:xfrm>
          <a:prstGeom prst="rect">
            <a:avLst/>
          </a:prstGeom>
          <a:noFill/>
        </p:spPr>
        <p:txBody>
          <a:bodyPr wrap="square">
            <a:spAutoFit/>
          </a:bodyPr>
          <a:lstStyle/>
          <a:p>
            <a:pPr marL="457200" indent="-457200">
              <a:lnSpc>
                <a:spcPct val="107000"/>
              </a:lnSpc>
              <a:spcAft>
                <a:spcPts val="800"/>
              </a:spcAft>
              <a:buFont typeface="Arial" panose="020B0604020202020204" pitchFamily="34" charset="0"/>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New Pa’s will be having a 24-48hr handover.</a:t>
            </a:r>
          </a:p>
          <a:p>
            <a:pPr marL="457200" indent="-457200">
              <a:lnSpc>
                <a:spcPct val="107000"/>
              </a:lnSpc>
              <a:spcAft>
                <a:spcPts val="800"/>
              </a:spcAft>
              <a:buFont typeface="Arial" panose="020B0604020202020204" pitchFamily="34" charset="0"/>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Please ensure you ask the previous PA to run through your clients bowel routine and try to partake in this .</a:t>
            </a:r>
          </a:p>
          <a:p>
            <a:pPr marL="457200" indent="-457200">
              <a:lnSpc>
                <a:spcPct val="107000"/>
              </a:lnSpc>
              <a:spcAft>
                <a:spcPts val="800"/>
              </a:spcAft>
              <a:buFont typeface="Arial" panose="020B0604020202020204" pitchFamily="34" charset="0"/>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Your client will not bite if you are unsure during or before the bowel routine just ask , your client knows there body and will happily walk you through there routine .</a:t>
            </a:r>
          </a:p>
          <a:p>
            <a:pPr marL="457200" indent="-457200">
              <a:lnSpc>
                <a:spcPct val="107000"/>
              </a:lnSpc>
              <a:spcAft>
                <a:spcPts val="800"/>
              </a:spcAft>
              <a:buFont typeface="Arial" panose="020B0604020202020204" pitchFamily="34" charset="0"/>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This is daily life for them they want their routine done correctly to continue life their way .</a:t>
            </a:r>
          </a:p>
        </p:txBody>
      </p:sp>
    </p:spTree>
    <p:extLst>
      <p:ext uri="{BB962C8B-B14F-4D97-AF65-F5344CB8AC3E}">
        <p14:creationId xmlns:p14="http://schemas.microsoft.com/office/powerpoint/2010/main" val="1421851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pic>
        <p:nvPicPr>
          <p:cNvPr id="1028" name="Picture 4" descr="Does anybody know when the next Q&amp;A will take place? : Rentberry">
            <a:extLst>
              <a:ext uri="{FF2B5EF4-FFF2-40B4-BE49-F238E27FC236}">
                <a16:creationId xmlns:a16="http://schemas.microsoft.com/office/drawing/2014/main" id="{58B7C9B9-8F49-476F-B08C-AE153D8149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7171" y="1885600"/>
            <a:ext cx="5185904" cy="191133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est Question Mark Icon Stock Photos, Pictures &amp; Royalty-Free Images -  iStock | Question mark icon, This or that questions, Question mark">
            <a:extLst>
              <a:ext uri="{FF2B5EF4-FFF2-40B4-BE49-F238E27FC236}">
                <a16:creationId xmlns:a16="http://schemas.microsoft.com/office/drawing/2014/main" id="{B9D28310-FA15-4E7E-AC68-42AE146BDC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0779" y="3640180"/>
            <a:ext cx="2438403" cy="2438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1550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17B8715E-5440-4C5C-B4A7-664A2D356413}"/>
              </a:ext>
            </a:extLst>
          </p:cNvPr>
          <p:cNvSpPr txBox="1"/>
          <p:nvPr/>
        </p:nvSpPr>
        <p:spPr>
          <a:xfrm>
            <a:off x="3139579" y="417927"/>
            <a:ext cx="7443921" cy="707886"/>
          </a:xfrm>
          <a:prstGeom prst="rect">
            <a:avLst/>
          </a:prstGeom>
          <a:noFill/>
        </p:spPr>
        <p:txBody>
          <a:bodyPr wrap="square">
            <a:spAutoFit/>
          </a:bodyPr>
          <a:lstStyle/>
          <a:p>
            <a:pPr algn="ctr"/>
            <a:r>
              <a:rPr lang="en-GB" altLang="en-US" sz="4000" b="1" u="sng" dirty="0">
                <a:cs typeface="Times New Roman" panose="02020603050405020304" pitchFamily="18" charset="0"/>
              </a:rPr>
              <a:t>Why Is Bowel Training Needed ?</a:t>
            </a:r>
            <a:endParaRPr lang="en-GB" sz="4000" dirty="0">
              <a:cs typeface="Times New Roman" panose="02020603050405020304" pitchFamily="18" charset="0"/>
            </a:endParaRPr>
          </a:p>
        </p:txBody>
      </p:sp>
      <p:pic>
        <p:nvPicPr>
          <p:cNvPr id="6" name="Picture 5" descr="A picture containing text, vector graphics&#10;&#10;Description automatically generated">
            <a:extLst>
              <a:ext uri="{FF2B5EF4-FFF2-40B4-BE49-F238E27FC236}">
                <a16:creationId xmlns:a16="http://schemas.microsoft.com/office/drawing/2014/main" id="{B6BFB265-26B0-4213-98B5-8EC8C83626A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47798" y="1595745"/>
            <a:ext cx="3913501" cy="4368310"/>
          </a:xfrm>
          <a:prstGeom prst="rect">
            <a:avLst/>
          </a:prstGeom>
        </p:spPr>
      </p:pic>
      <p:sp>
        <p:nvSpPr>
          <p:cNvPr id="7" name="TextBox 6">
            <a:extLst>
              <a:ext uri="{FF2B5EF4-FFF2-40B4-BE49-F238E27FC236}">
                <a16:creationId xmlns:a16="http://schemas.microsoft.com/office/drawing/2014/main" id="{6405CF4A-D385-4C45-80E8-8C25ECF35265}"/>
              </a:ext>
            </a:extLst>
          </p:cNvPr>
          <p:cNvSpPr txBox="1"/>
          <p:nvPr/>
        </p:nvSpPr>
        <p:spPr>
          <a:xfrm>
            <a:off x="1111172" y="5964055"/>
            <a:ext cx="3328642" cy="230832"/>
          </a:xfrm>
          <a:prstGeom prst="rect">
            <a:avLst/>
          </a:prstGeom>
          <a:noFill/>
        </p:spPr>
        <p:txBody>
          <a:bodyPr wrap="square" rtlCol="0">
            <a:spAutoFit/>
          </a:bodyPr>
          <a:lstStyle/>
          <a:p>
            <a:r>
              <a:rPr lang="en-GB" sz="900" dirty="0">
                <a:hlinkClick r:id="rId4" tooltip="https://en.wikiversity.org/wiki/Motivation_and_emotion/Book/2015/Digestive_system_and_emotion"/>
              </a:rPr>
              <a:t>This Photo</a:t>
            </a:r>
            <a:r>
              <a:rPr lang="en-GB" sz="900" dirty="0"/>
              <a:t> by Unknown Author is licensed under </a:t>
            </a:r>
            <a:r>
              <a:rPr lang="en-GB" sz="900" dirty="0">
                <a:hlinkClick r:id="rId5" tooltip="https://creativecommons.org/licenses/by-sa/3.0/"/>
              </a:rPr>
              <a:t>CC BY-SA</a:t>
            </a:r>
            <a:endParaRPr lang="en-GB" sz="900" dirty="0"/>
          </a:p>
        </p:txBody>
      </p:sp>
      <p:sp>
        <p:nvSpPr>
          <p:cNvPr id="10" name="TextBox 9">
            <a:extLst>
              <a:ext uri="{FF2B5EF4-FFF2-40B4-BE49-F238E27FC236}">
                <a16:creationId xmlns:a16="http://schemas.microsoft.com/office/drawing/2014/main" id="{37D2FC8F-8522-4CD9-A815-0DD701EC3A7B}"/>
              </a:ext>
            </a:extLst>
          </p:cNvPr>
          <p:cNvSpPr txBox="1"/>
          <p:nvPr/>
        </p:nvSpPr>
        <p:spPr>
          <a:xfrm>
            <a:off x="5049571" y="1709545"/>
            <a:ext cx="6566026" cy="3970318"/>
          </a:xfrm>
          <a:prstGeom prst="rect">
            <a:avLst/>
          </a:prstGeom>
          <a:noFill/>
        </p:spPr>
        <p:txBody>
          <a:bodyPr wrap="square">
            <a:spAutoFit/>
          </a:bodyPr>
          <a:lstStyle/>
          <a:p>
            <a:r>
              <a:rPr lang="en-GB" sz="2800" dirty="0"/>
              <a:t>If you have a spinal cord injury (SCI), a reliable bowel management routine is vitally important, both physically and socially. Establishing an effective routine is essential in gaining the confidence and freedom needed to live an active life. When things are not working well you may, at best, feel anxious about accidents and at worst be quite ill. </a:t>
            </a:r>
          </a:p>
        </p:txBody>
      </p:sp>
    </p:spTree>
    <p:extLst>
      <p:ext uri="{BB962C8B-B14F-4D97-AF65-F5344CB8AC3E}">
        <p14:creationId xmlns:p14="http://schemas.microsoft.com/office/powerpoint/2010/main" val="327738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4" name="TextBox 3">
            <a:extLst>
              <a:ext uri="{FF2B5EF4-FFF2-40B4-BE49-F238E27FC236}">
                <a16:creationId xmlns:a16="http://schemas.microsoft.com/office/drawing/2014/main" id="{EC82E360-1B86-4F6E-9D53-6B8FA59C803C}"/>
              </a:ext>
            </a:extLst>
          </p:cNvPr>
          <p:cNvSpPr txBox="1"/>
          <p:nvPr/>
        </p:nvSpPr>
        <p:spPr>
          <a:xfrm>
            <a:off x="5877516" y="4247811"/>
            <a:ext cx="5578136" cy="1477328"/>
          </a:xfrm>
          <a:prstGeom prst="rect">
            <a:avLst/>
          </a:prstGeom>
          <a:noFill/>
        </p:spPr>
        <p:txBody>
          <a:bodyPr wrap="square">
            <a:spAutoFit/>
          </a:bodyPr>
          <a:lstStyle/>
          <a:p>
            <a:r>
              <a:rPr lang="en-GB" altLang="en-US" dirty="0">
                <a:cs typeface="Times New Roman" panose="02020603050405020304" pitchFamily="18" charset="0"/>
              </a:rPr>
              <a:t>A person who has a SCI will need the help from their personal assistant to maintain their bowel function.</a:t>
            </a:r>
          </a:p>
          <a:p>
            <a:endParaRPr lang="en-GB" altLang="en-US" dirty="0">
              <a:cs typeface="Times New Roman" panose="02020603050405020304" pitchFamily="18" charset="0"/>
            </a:endParaRPr>
          </a:p>
          <a:p>
            <a:r>
              <a:rPr lang="en-GB" altLang="en-US" dirty="0">
                <a:cs typeface="Times New Roman" panose="02020603050405020304" pitchFamily="18" charset="0"/>
              </a:rPr>
              <a:t>With reduced activity the normal bodily functions (including digestion and excretion) are slowed down.</a:t>
            </a:r>
          </a:p>
        </p:txBody>
      </p:sp>
      <p:sp>
        <p:nvSpPr>
          <p:cNvPr id="6" name="TextBox 5">
            <a:extLst>
              <a:ext uri="{FF2B5EF4-FFF2-40B4-BE49-F238E27FC236}">
                <a16:creationId xmlns:a16="http://schemas.microsoft.com/office/drawing/2014/main" id="{F97E1F31-2ED2-4B4D-AB3D-45A3BAFEDA0A}"/>
              </a:ext>
            </a:extLst>
          </p:cNvPr>
          <p:cNvSpPr txBox="1"/>
          <p:nvPr/>
        </p:nvSpPr>
        <p:spPr>
          <a:xfrm>
            <a:off x="5877516" y="1293566"/>
            <a:ext cx="6097508" cy="2585323"/>
          </a:xfrm>
          <a:prstGeom prst="rect">
            <a:avLst/>
          </a:prstGeom>
          <a:noFill/>
        </p:spPr>
        <p:txBody>
          <a:bodyPr wrap="square">
            <a:spAutoFit/>
          </a:bodyPr>
          <a:lstStyle/>
          <a:p>
            <a:r>
              <a:rPr lang="en-GB" dirty="0"/>
              <a:t>There are many reasons why it is important to have a bowel programme after an SCI. Most important are that a proper bowel programme can help prevent unplanned bowel movements (bowel accidents), and avoid complications, like constipation. </a:t>
            </a:r>
          </a:p>
          <a:p>
            <a:r>
              <a:rPr lang="en-GB" dirty="0"/>
              <a:t>A personalised bowel programme can help improve your confidence in social and work situations by putting you back in control of a bodily function that if neglected can cause embarrassment. </a:t>
            </a:r>
          </a:p>
        </p:txBody>
      </p:sp>
      <p:pic>
        <p:nvPicPr>
          <p:cNvPr id="7" name="Picture 8" descr="Image result for the human digestive system">
            <a:extLst>
              <a:ext uri="{FF2B5EF4-FFF2-40B4-BE49-F238E27FC236}">
                <a16:creationId xmlns:a16="http://schemas.microsoft.com/office/drawing/2014/main" id="{2E9249D5-EA1E-4273-BEFE-E52FC60298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1889770" y="1387050"/>
            <a:ext cx="3071529" cy="4809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56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755D67EA-0615-411C-B97F-62F23BE7DB78}"/>
              </a:ext>
            </a:extLst>
          </p:cNvPr>
          <p:cNvSpPr txBox="1"/>
          <p:nvPr/>
        </p:nvSpPr>
        <p:spPr>
          <a:xfrm>
            <a:off x="679010" y="1831744"/>
            <a:ext cx="10963746" cy="2554545"/>
          </a:xfrm>
          <a:prstGeom prst="rect">
            <a:avLst/>
          </a:prstGeom>
          <a:noFill/>
        </p:spPr>
        <p:txBody>
          <a:bodyPr wrap="square">
            <a:spAutoFit/>
          </a:bodyPr>
          <a:lstStyle/>
          <a:p>
            <a:r>
              <a:rPr lang="en-GB" sz="2000" dirty="0"/>
              <a:t>Why should I watch what I eat? </a:t>
            </a:r>
          </a:p>
          <a:p>
            <a:r>
              <a:rPr lang="en-GB" sz="2000" dirty="0"/>
              <a:t>Diet plays a very important role in establishing a good bowel routine. Frequency of bowel emptying and stool consistency is directly related to the quantity and quality of foods eaten. What your client eats and drinks will affect your bowel their movements. Stool consistency is often a key factor in the success or failure of a bowel routine. An important part of your diet is the amount of fibre they eat. Foods that have a lot of fibre can absorb and retain liquids and help make their stool more soft and easy to pass. Trying to eat well-balanced meals at regular times each day helps. Once the right balance is established, the need for medication might be reduced and bowel management can become easier. </a:t>
            </a:r>
          </a:p>
        </p:txBody>
      </p:sp>
      <p:sp>
        <p:nvSpPr>
          <p:cNvPr id="10" name="TextBox 9">
            <a:extLst>
              <a:ext uri="{FF2B5EF4-FFF2-40B4-BE49-F238E27FC236}">
                <a16:creationId xmlns:a16="http://schemas.microsoft.com/office/drawing/2014/main" id="{C055C907-41D5-4B51-A271-56A0DA1031C2}"/>
              </a:ext>
            </a:extLst>
          </p:cNvPr>
          <p:cNvSpPr txBox="1"/>
          <p:nvPr/>
        </p:nvSpPr>
        <p:spPr>
          <a:xfrm>
            <a:off x="3047246" y="585210"/>
            <a:ext cx="6097508" cy="707886"/>
          </a:xfrm>
          <a:prstGeom prst="rect">
            <a:avLst/>
          </a:prstGeom>
          <a:noFill/>
        </p:spPr>
        <p:txBody>
          <a:bodyPr wrap="square">
            <a:spAutoFit/>
          </a:bodyPr>
          <a:lstStyle/>
          <a:p>
            <a:pPr algn="ctr"/>
            <a:r>
              <a:rPr lang="en-GB" altLang="en-US" sz="4000" b="1" u="sng" dirty="0">
                <a:cs typeface="Times New Roman" panose="02020603050405020304" pitchFamily="18" charset="0"/>
              </a:rPr>
              <a:t>Active Bowel Management</a:t>
            </a:r>
            <a:endParaRPr lang="en-GB" sz="4000" dirty="0">
              <a:cs typeface="Times New Roman" panose="02020603050405020304" pitchFamily="18" charset="0"/>
            </a:endParaRPr>
          </a:p>
        </p:txBody>
      </p:sp>
      <p:sp>
        <p:nvSpPr>
          <p:cNvPr id="11" name="TextBox 10">
            <a:extLst>
              <a:ext uri="{FF2B5EF4-FFF2-40B4-BE49-F238E27FC236}">
                <a16:creationId xmlns:a16="http://schemas.microsoft.com/office/drawing/2014/main" id="{DDD66888-E590-444E-B7C2-5CF9AA5C5ACB}"/>
              </a:ext>
            </a:extLst>
          </p:cNvPr>
          <p:cNvSpPr txBox="1"/>
          <p:nvPr/>
        </p:nvSpPr>
        <p:spPr>
          <a:xfrm>
            <a:off x="679010" y="4707185"/>
            <a:ext cx="6097508" cy="1477328"/>
          </a:xfrm>
          <a:prstGeom prst="rect">
            <a:avLst/>
          </a:prstGeom>
          <a:noFill/>
        </p:spPr>
        <p:txBody>
          <a:bodyPr wrap="square">
            <a:spAutoFit/>
          </a:bodyPr>
          <a:lstStyle/>
          <a:p>
            <a:pPr marL="285750" indent="-285750">
              <a:buFont typeface="Arial" panose="020B0604020202020204" pitchFamily="34" charset="0"/>
              <a:buChar char="•"/>
            </a:pPr>
            <a:r>
              <a:rPr lang="en-GB" altLang="en-US" sz="1800" dirty="0"/>
              <a:t>Encourage a good high fibre diet</a:t>
            </a:r>
          </a:p>
          <a:p>
            <a:pPr marL="285750" indent="-285750">
              <a:buFont typeface="Arial" panose="020B0604020202020204" pitchFamily="34" charset="0"/>
              <a:buChar char="•"/>
            </a:pPr>
            <a:r>
              <a:rPr lang="en-GB" altLang="en-US" sz="1800" dirty="0"/>
              <a:t>Encourage plenty of fluids</a:t>
            </a:r>
          </a:p>
          <a:p>
            <a:pPr marL="285750" indent="-285750">
              <a:buFont typeface="Arial" panose="020B0604020202020204" pitchFamily="34" charset="0"/>
              <a:buChar char="•"/>
            </a:pPr>
            <a:r>
              <a:rPr lang="en-GB" altLang="en-US" sz="1800" dirty="0"/>
              <a:t>Regular exercise</a:t>
            </a:r>
          </a:p>
          <a:p>
            <a:pPr marL="285750" indent="-285750">
              <a:buFont typeface="Arial" panose="020B0604020202020204" pitchFamily="34" charset="0"/>
              <a:buChar char="•"/>
            </a:pPr>
            <a:r>
              <a:rPr lang="en-GB" altLang="en-US" sz="1800" dirty="0"/>
              <a:t>Stimulation, digital and from suppositories</a:t>
            </a:r>
          </a:p>
          <a:p>
            <a:pPr marL="285750" indent="-285750">
              <a:buFont typeface="Arial" panose="020B0604020202020204" pitchFamily="34" charset="0"/>
              <a:buChar char="•"/>
            </a:pPr>
            <a:r>
              <a:rPr lang="en-GB" altLang="en-US" sz="1800" dirty="0"/>
              <a:t>Manual evacuation</a:t>
            </a:r>
          </a:p>
        </p:txBody>
      </p:sp>
      <p:pic>
        <p:nvPicPr>
          <p:cNvPr id="12" name="Picture 5" descr="A picture containing plant, salad, dish, fresh&#10;&#10;Description automatically generated">
            <a:extLst>
              <a:ext uri="{FF2B5EF4-FFF2-40B4-BE49-F238E27FC236}">
                <a16:creationId xmlns:a16="http://schemas.microsoft.com/office/drawing/2014/main" id="{DA5719A6-9CCC-4E73-B2FF-570C8584F6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50887" y="4581119"/>
            <a:ext cx="2365532" cy="1729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9890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54DCFA0F-0680-4874-9D02-382D6F0CA212}"/>
              </a:ext>
            </a:extLst>
          </p:cNvPr>
          <p:cNvSpPr txBox="1"/>
          <p:nvPr/>
        </p:nvSpPr>
        <p:spPr>
          <a:xfrm>
            <a:off x="3047246" y="521503"/>
            <a:ext cx="6097508" cy="707886"/>
          </a:xfrm>
          <a:prstGeom prst="rect">
            <a:avLst/>
          </a:prstGeom>
          <a:noFill/>
        </p:spPr>
        <p:txBody>
          <a:bodyPr wrap="square">
            <a:spAutoFit/>
          </a:bodyPr>
          <a:lstStyle/>
          <a:p>
            <a:pPr algn="ctr"/>
            <a:r>
              <a:rPr lang="en-GB" altLang="en-US" sz="4000" b="1" u="sng" dirty="0">
                <a:cs typeface="Times New Roman" panose="02020603050405020304" pitchFamily="18" charset="0"/>
              </a:rPr>
              <a:t>Timing of Bowel Care</a:t>
            </a:r>
            <a:endParaRPr lang="en-GB" sz="4000" dirty="0">
              <a:cs typeface="Times New Roman" panose="02020603050405020304" pitchFamily="18" charset="0"/>
            </a:endParaRPr>
          </a:p>
        </p:txBody>
      </p:sp>
      <p:sp>
        <p:nvSpPr>
          <p:cNvPr id="6" name="TextBox 5">
            <a:extLst>
              <a:ext uri="{FF2B5EF4-FFF2-40B4-BE49-F238E27FC236}">
                <a16:creationId xmlns:a16="http://schemas.microsoft.com/office/drawing/2014/main" id="{8FCFC44A-4EF7-4F7B-9596-A785BA8283B9}"/>
              </a:ext>
            </a:extLst>
          </p:cNvPr>
          <p:cNvSpPr txBox="1"/>
          <p:nvPr/>
        </p:nvSpPr>
        <p:spPr>
          <a:xfrm>
            <a:off x="561317" y="1983885"/>
            <a:ext cx="10297310" cy="3539430"/>
          </a:xfrm>
          <a:prstGeom prst="rect">
            <a:avLst/>
          </a:prstGeom>
          <a:noFill/>
        </p:spPr>
        <p:txBody>
          <a:bodyPr wrap="square">
            <a:spAutoFit/>
          </a:bodyPr>
          <a:lstStyle/>
          <a:p>
            <a:pPr marL="0" indent="0">
              <a:buFontTx/>
              <a:buNone/>
              <a:defRPr/>
            </a:pPr>
            <a:r>
              <a:rPr lang="en-GB" altLang="en-US" sz="2800" dirty="0">
                <a:cs typeface="Times New Roman" panose="02020603050405020304" pitchFamily="18" charset="0"/>
              </a:rPr>
              <a:t>Clients will have an established ‘routine’ for their bowel care.</a:t>
            </a:r>
          </a:p>
          <a:p>
            <a:pPr>
              <a:defRPr/>
            </a:pPr>
            <a:r>
              <a:rPr lang="en-GB" altLang="en-US" sz="2800" dirty="0">
                <a:cs typeface="Times New Roman" panose="02020603050405020304" pitchFamily="18" charset="0"/>
              </a:rPr>
              <a:t>It is important to find out how/when they have their bowel care</a:t>
            </a:r>
          </a:p>
          <a:p>
            <a:pPr>
              <a:defRPr/>
            </a:pPr>
            <a:endParaRPr lang="en-GB" altLang="en-US" sz="2800" dirty="0">
              <a:cs typeface="Times New Roman" panose="02020603050405020304" pitchFamily="18" charset="0"/>
            </a:endParaRPr>
          </a:p>
          <a:p>
            <a:pPr>
              <a:defRPr/>
            </a:pPr>
            <a:r>
              <a:rPr lang="en-GB" altLang="en-US" sz="2800" dirty="0">
                <a:cs typeface="Times New Roman" panose="02020603050405020304" pitchFamily="18" charset="0"/>
              </a:rPr>
              <a:t>Most clients will have their bowel care done in the morning BUT check, has some may prefer the evening.</a:t>
            </a:r>
          </a:p>
          <a:p>
            <a:pPr>
              <a:defRPr/>
            </a:pPr>
            <a:endParaRPr lang="en-GB" altLang="en-US" sz="2800" dirty="0">
              <a:cs typeface="Times New Roman" panose="02020603050405020304" pitchFamily="18" charset="0"/>
            </a:endParaRPr>
          </a:p>
          <a:p>
            <a:pPr>
              <a:defRPr/>
            </a:pPr>
            <a:r>
              <a:rPr lang="en-GB" altLang="en-US" sz="2800" dirty="0">
                <a:cs typeface="Times New Roman" panose="02020603050405020304" pitchFamily="18" charset="0"/>
              </a:rPr>
              <a:t>Bowel Care may be done either daily or alternate days. Depending on the clients routine.</a:t>
            </a:r>
            <a:endParaRPr lang="en-GB" sz="2800" dirty="0">
              <a:cs typeface="Times New Roman" panose="02020603050405020304" pitchFamily="18" charset="0"/>
            </a:endParaRPr>
          </a:p>
        </p:txBody>
      </p:sp>
      <p:pic>
        <p:nvPicPr>
          <p:cNvPr id="7" name="Picture 2" descr="Shape&#10;&#10;Description automatically generated with low confidence">
            <a:extLst>
              <a:ext uri="{FF2B5EF4-FFF2-40B4-BE49-F238E27FC236}">
                <a16:creationId xmlns:a16="http://schemas.microsoft.com/office/drawing/2014/main" id="{9615E50D-6662-419F-B702-9DF51A0D25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66630" y="378589"/>
            <a:ext cx="1411973" cy="1443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6479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0D7C2CD9-E3E3-409B-B5B4-2D2B3DF6B374}"/>
              </a:ext>
            </a:extLst>
          </p:cNvPr>
          <p:cNvSpPr txBox="1"/>
          <p:nvPr/>
        </p:nvSpPr>
        <p:spPr>
          <a:xfrm>
            <a:off x="3130236" y="521504"/>
            <a:ext cx="6097508" cy="707886"/>
          </a:xfrm>
          <a:prstGeom prst="rect">
            <a:avLst/>
          </a:prstGeom>
          <a:noFill/>
        </p:spPr>
        <p:txBody>
          <a:bodyPr wrap="square">
            <a:spAutoFit/>
          </a:bodyPr>
          <a:lstStyle/>
          <a:p>
            <a:pPr algn="ctr"/>
            <a:r>
              <a:rPr lang="en-GB" altLang="en-US" sz="4000" b="1" u="sng" dirty="0">
                <a:cs typeface="Times New Roman" panose="02020603050405020304" pitchFamily="18" charset="0"/>
              </a:rPr>
              <a:t>Practical</a:t>
            </a:r>
            <a:r>
              <a:rPr lang="en-GB" altLang="en-US" sz="1800" b="1" u="sng" dirty="0">
                <a:cs typeface="Times New Roman" panose="02020603050405020304" pitchFamily="18" charset="0"/>
              </a:rPr>
              <a:t> </a:t>
            </a:r>
            <a:r>
              <a:rPr lang="en-GB" altLang="en-US" sz="4000" b="1" u="sng" dirty="0">
                <a:cs typeface="Times New Roman" panose="02020603050405020304" pitchFamily="18" charset="0"/>
              </a:rPr>
              <a:t>Tips</a:t>
            </a:r>
            <a:endParaRPr lang="en-GB" sz="4000" dirty="0">
              <a:cs typeface="Times New Roman" panose="02020603050405020304" pitchFamily="18" charset="0"/>
            </a:endParaRPr>
          </a:p>
        </p:txBody>
      </p:sp>
      <p:sp>
        <p:nvSpPr>
          <p:cNvPr id="7" name="TextBox 6">
            <a:extLst>
              <a:ext uri="{FF2B5EF4-FFF2-40B4-BE49-F238E27FC236}">
                <a16:creationId xmlns:a16="http://schemas.microsoft.com/office/drawing/2014/main" id="{6D99AD4F-7BDC-4FDA-9F7E-181BAA30F017}"/>
              </a:ext>
            </a:extLst>
          </p:cNvPr>
          <p:cNvSpPr txBox="1"/>
          <p:nvPr/>
        </p:nvSpPr>
        <p:spPr>
          <a:xfrm>
            <a:off x="446651" y="1963229"/>
            <a:ext cx="9777742" cy="3539430"/>
          </a:xfrm>
          <a:prstGeom prst="rect">
            <a:avLst/>
          </a:prstGeom>
          <a:noFill/>
        </p:spPr>
        <p:txBody>
          <a:bodyPr wrap="square">
            <a:spAutoFit/>
          </a:bodyPr>
          <a:lstStyle/>
          <a:p>
            <a:r>
              <a:rPr lang="en-GB" altLang="en-US" sz="2800" dirty="0">
                <a:cs typeface="Times New Roman" panose="02020603050405020304" pitchFamily="18" charset="0"/>
              </a:rPr>
              <a:t>A hot drink prior to bowel care will encourage the gastro-colic reflex to work.</a:t>
            </a:r>
          </a:p>
          <a:p>
            <a:endParaRPr lang="en-GB" altLang="en-US" sz="2800" dirty="0">
              <a:cs typeface="Times New Roman" panose="02020603050405020304" pitchFamily="18" charset="0"/>
            </a:endParaRPr>
          </a:p>
          <a:p>
            <a:r>
              <a:rPr lang="en-GB" altLang="en-US" sz="2800" dirty="0">
                <a:cs typeface="Times New Roman" panose="02020603050405020304" pitchFamily="18" charset="0"/>
              </a:rPr>
              <a:t>Gravity helps the bowels to work, sitting on a commode chair is helpful for some clients.</a:t>
            </a:r>
          </a:p>
          <a:p>
            <a:endParaRPr lang="en-GB" altLang="en-US" sz="2800" dirty="0">
              <a:cs typeface="Times New Roman" panose="02020603050405020304" pitchFamily="18" charset="0"/>
            </a:endParaRPr>
          </a:p>
          <a:p>
            <a:r>
              <a:rPr lang="en-GB" altLang="en-US" sz="2800" dirty="0">
                <a:cs typeface="Times New Roman" panose="02020603050405020304" pitchFamily="18" charset="0"/>
              </a:rPr>
              <a:t>When bowel care is done on the bed, positioning the client on their left side with their legs in a ‘running’ position is preferable.</a:t>
            </a:r>
          </a:p>
        </p:txBody>
      </p:sp>
      <p:pic>
        <p:nvPicPr>
          <p:cNvPr id="2050" name="Picture 2" descr="Practical Tip- Practical Family">
            <a:extLst>
              <a:ext uri="{FF2B5EF4-FFF2-40B4-BE49-F238E27FC236}">
                <a16:creationId xmlns:a16="http://schemas.microsoft.com/office/drawing/2014/main" id="{64EF9557-59BA-491A-A517-1A5AEE4983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11897" y="447157"/>
            <a:ext cx="1254895" cy="1254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646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4" name="TextBox 3">
            <a:extLst>
              <a:ext uri="{FF2B5EF4-FFF2-40B4-BE49-F238E27FC236}">
                <a16:creationId xmlns:a16="http://schemas.microsoft.com/office/drawing/2014/main" id="{E0F9C3A7-D79E-486E-B5B8-416E65AFC1AB}"/>
              </a:ext>
            </a:extLst>
          </p:cNvPr>
          <p:cNvSpPr txBox="1"/>
          <p:nvPr/>
        </p:nvSpPr>
        <p:spPr>
          <a:xfrm>
            <a:off x="2281561" y="376173"/>
            <a:ext cx="8043169" cy="707886"/>
          </a:xfrm>
          <a:prstGeom prst="rect">
            <a:avLst/>
          </a:prstGeom>
          <a:noFill/>
        </p:spPr>
        <p:txBody>
          <a:bodyPr wrap="square">
            <a:spAutoFit/>
          </a:bodyPr>
          <a:lstStyle/>
          <a:p>
            <a:pPr algn="ctr"/>
            <a:r>
              <a:rPr lang="en-GB" altLang="en-US" sz="4000" b="1" u="sng" dirty="0">
                <a:cs typeface="Times New Roman" panose="02020603050405020304" pitchFamily="18" charset="0"/>
              </a:rPr>
              <a:t>Insertion of Suppositories</a:t>
            </a:r>
            <a:endParaRPr lang="en-GB" sz="4000" dirty="0">
              <a:cs typeface="Times New Roman" panose="02020603050405020304" pitchFamily="18" charset="0"/>
            </a:endParaRPr>
          </a:p>
        </p:txBody>
      </p:sp>
      <p:sp>
        <p:nvSpPr>
          <p:cNvPr id="6" name="TextBox 5">
            <a:extLst>
              <a:ext uri="{FF2B5EF4-FFF2-40B4-BE49-F238E27FC236}">
                <a16:creationId xmlns:a16="http://schemas.microsoft.com/office/drawing/2014/main" id="{AD4E7CA7-F6CA-4F62-9B01-3F4522D31A7F}"/>
              </a:ext>
            </a:extLst>
          </p:cNvPr>
          <p:cNvSpPr txBox="1"/>
          <p:nvPr/>
        </p:nvSpPr>
        <p:spPr>
          <a:xfrm>
            <a:off x="635201" y="1588180"/>
            <a:ext cx="8191928" cy="4154984"/>
          </a:xfrm>
          <a:prstGeom prst="rect">
            <a:avLst/>
          </a:prstGeom>
          <a:noFill/>
        </p:spPr>
        <p:txBody>
          <a:bodyPr wrap="square">
            <a:spAutoFit/>
          </a:bodyPr>
          <a:lstStyle/>
          <a:p>
            <a:pPr marL="0" indent="0">
              <a:buFontTx/>
              <a:buNone/>
              <a:defRPr/>
            </a:pPr>
            <a:r>
              <a:rPr lang="en-GB" sz="2400" dirty="0"/>
              <a:t>The Position of your client is important.</a:t>
            </a:r>
          </a:p>
          <a:p>
            <a:pPr marL="0" indent="0">
              <a:buFontTx/>
              <a:buNone/>
              <a:defRPr/>
            </a:pPr>
            <a:endParaRPr lang="en-GB" sz="2400" dirty="0"/>
          </a:p>
          <a:p>
            <a:pPr marL="0" indent="0">
              <a:buFontTx/>
              <a:buNone/>
              <a:defRPr/>
            </a:pPr>
            <a:r>
              <a:rPr lang="en-GB" sz="2400" dirty="0"/>
              <a:t>Wash your hands and put on disposable gloves.</a:t>
            </a:r>
          </a:p>
          <a:p>
            <a:pPr marL="0" indent="0">
              <a:buFontTx/>
              <a:buNone/>
              <a:defRPr/>
            </a:pPr>
            <a:endParaRPr lang="en-GB" sz="2400" dirty="0"/>
          </a:p>
          <a:p>
            <a:pPr marL="0" indent="0">
              <a:buFontTx/>
              <a:buNone/>
              <a:defRPr/>
            </a:pPr>
            <a:r>
              <a:rPr lang="en-GB" sz="2400" dirty="0"/>
              <a:t>Place protective cover on bed.</a:t>
            </a:r>
          </a:p>
          <a:p>
            <a:pPr marL="0" indent="0">
              <a:buFontTx/>
              <a:buNone/>
              <a:defRPr/>
            </a:pPr>
            <a:endParaRPr lang="en-GB" sz="2400" dirty="0"/>
          </a:p>
          <a:p>
            <a:pPr marL="0" indent="0">
              <a:buFontTx/>
              <a:buNone/>
              <a:defRPr/>
            </a:pPr>
            <a:r>
              <a:rPr lang="en-GB" sz="2400" dirty="0"/>
              <a:t>Insert suppositories, lubricated. Insert suppositories into rectum. Leave to work 15-30 minutes.</a:t>
            </a:r>
          </a:p>
          <a:p>
            <a:pPr marL="0" indent="0">
              <a:buFontTx/>
              <a:buNone/>
              <a:defRPr/>
            </a:pPr>
            <a:endParaRPr lang="en-GB" sz="2400" dirty="0"/>
          </a:p>
          <a:p>
            <a:pPr marL="0" indent="0">
              <a:buFontTx/>
              <a:buNone/>
              <a:defRPr/>
            </a:pPr>
            <a:r>
              <a:rPr lang="en-GB" sz="2400" dirty="0"/>
              <a:t>Ensure that suppositories are placed so that they are in contact with the rectal wall and not amidst the faeces.</a:t>
            </a:r>
          </a:p>
        </p:txBody>
      </p:sp>
      <p:pic>
        <p:nvPicPr>
          <p:cNvPr id="7" name="Content Placeholder 5" descr="A picture containing handwear&#10;&#10;Description automatically generated">
            <a:extLst>
              <a:ext uri="{FF2B5EF4-FFF2-40B4-BE49-F238E27FC236}">
                <a16:creationId xmlns:a16="http://schemas.microsoft.com/office/drawing/2014/main" id="{C1E28A7C-D03E-4AC1-A7C7-A0B46BE14B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9414399" y="1502616"/>
            <a:ext cx="1641666" cy="1500693"/>
          </a:xfrm>
          <a:prstGeom prst="rect">
            <a:avLst/>
          </a:prstGeom>
        </p:spPr>
      </p:pic>
      <p:pic>
        <p:nvPicPr>
          <p:cNvPr id="10" name="Picture 8" descr="A picture containing music, several&#10;&#10;Description automatically generated">
            <a:extLst>
              <a:ext uri="{FF2B5EF4-FFF2-40B4-BE49-F238E27FC236}">
                <a16:creationId xmlns:a16="http://schemas.microsoft.com/office/drawing/2014/main" id="{49919C26-8A12-4197-937D-CACA164257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14399" y="3513452"/>
            <a:ext cx="1820662" cy="1395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A picture containing text, electronics, screenshot, display&#10;&#10;Description automatically generated">
            <a:extLst>
              <a:ext uri="{FF2B5EF4-FFF2-40B4-BE49-F238E27FC236}">
                <a16:creationId xmlns:a16="http://schemas.microsoft.com/office/drawing/2014/main" id="{4DC1828E-ACB6-49E7-9AD9-1ADB57E473D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32110" y="5361012"/>
            <a:ext cx="2692255" cy="1091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5578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0DA2AC47-86D1-4DEE-9723-108E62C55EF9}"/>
              </a:ext>
            </a:extLst>
          </p:cNvPr>
          <p:cNvSpPr txBox="1"/>
          <p:nvPr/>
        </p:nvSpPr>
        <p:spPr>
          <a:xfrm>
            <a:off x="1681253" y="342508"/>
            <a:ext cx="10393378" cy="707886"/>
          </a:xfrm>
          <a:prstGeom prst="rect">
            <a:avLst/>
          </a:prstGeom>
          <a:noFill/>
        </p:spPr>
        <p:txBody>
          <a:bodyPr wrap="square">
            <a:spAutoFit/>
          </a:bodyPr>
          <a:lstStyle/>
          <a:p>
            <a:pPr algn="ctr"/>
            <a:r>
              <a:rPr lang="en-GB" altLang="en-US" sz="4000" b="1" u="sng" dirty="0">
                <a:cs typeface="Times New Roman" panose="02020603050405020304" pitchFamily="18" charset="0"/>
              </a:rPr>
              <a:t>Digital Stimulation and Manual Evacuation</a:t>
            </a:r>
            <a:endParaRPr lang="en-GB" sz="4000" dirty="0">
              <a:cs typeface="Times New Roman" panose="02020603050405020304" pitchFamily="18" charset="0"/>
            </a:endParaRPr>
          </a:p>
        </p:txBody>
      </p:sp>
      <p:sp>
        <p:nvSpPr>
          <p:cNvPr id="6" name="TextBox 5">
            <a:extLst>
              <a:ext uri="{FF2B5EF4-FFF2-40B4-BE49-F238E27FC236}">
                <a16:creationId xmlns:a16="http://schemas.microsoft.com/office/drawing/2014/main" id="{1ABAEDC5-1F7F-4C39-9948-5BEE6A62D39C}"/>
              </a:ext>
            </a:extLst>
          </p:cNvPr>
          <p:cNvSpPr txBox="1"/>
          <p:nvPr/>
        </p:nvSpPr>
        <p:spPr>
          <a:xfrm>
            <a:off x="446651" y="1770221"/>
            <a:ext cx="11218607" cy="3785652"/>
          </a:xfrm>
          <a:prstGeom prst="rect">
            <a:avLst/>
          </a:prstGeom>
          <a:noFill/>
        </p:spPr>
        <p:txBody>
          <a:bodyPr wrap="square">
            <a:spAutoFit/>
          </a:bodyPr>
          <a:lstStyle/>
          <a:p>
            <a:r>
              <a:rPr lang="en-GB" altLang="en-US" sz="2400" dirty="0">
                <a:cs typeface="Times New Roman" panose="02020603050405020304" pitchFamily="18" charset="0"/>
              </a:rPr>
              <a:t>Insert a lubricated gloved finger into the rectum.</a:t>
            </a:r>
          </a:p>
          <a:p>
            <a:r>
              <a:rPr lang="en-GB" altLang="en-US" sz="2400" dirty="0">
                <a:cs typeface="Times New Roman" panose="02020603050405020304" pitchFamily="18" charset="0"/>
              </a:rPr>
              <a:t>Slowly rotate the finger, maintaining contact with the rectal wall at all times.</a:t>
            </a:r>
          </a:p>
          <a:p>
            <a:r>
              <a:rPr lang="en-GB" altLang="en-US" sz="2400" dirty="0">
                <a:cs typeface="Times New Roman" panose="02020603050405020304" pitchFamily="18" charset="0"/>
              </a:rPr>
              <a:t>Rotate finger for 1 minute then remove finger.</a:t>
            </a:r>
          </a:p>
          <a:p>
            <a:r>
              <a:rPr lang="en-GB" altLang="en-US" sz="2400" dirty="0">
                <a:cs typeface="Times New Roman" panose="02020603050405020304" pitchFamily="18" charset="0"/>
              </a:rPr>
              <a:t>Repeat this process every 3-5 minutes for a minute each time. </a:t>
            </a:r>
          </a:p>
          <a:p>
            <a:r>
              <a:rPr lang="en-GB" altLang="en-US" sz="2400" b="1" dirty="0">
                <a:cs typeface="Times New Roman" panose="02020603050405020304" pitchFamily="18" charset="0"/>
              </a:rPr>
              <a:t>Do not repeat more than 3 times.</a:t>
            </a:r>
            <a:endParaRPr lang="en-GB" altLang="en-US" sz="2400" dirty="0">
              <a:cs typeface="Times New Roman" panose="02020603050405020304" pitchFamily="18" charset="0"/>
            </a:endParaRPr>
          </a:p>
          <a:p>
            <a:r>
              <a:rPr lang="en-GB" altLang="en-US" sz="2400" dirty="0">
                <a:cs typeface="Times New Roman" panose="02020603050405020304" pitchFamily="18" charset="0"/>
              </a:rPr>
              <a:t>Each time a finger is inserted into the rectum (to do stimulation) remove any stools by manual evacuation.</a:t>
            </a:r>
          </a:p>
          <a:p>
            <a:r>
              <a:rPr lang="en-GB" altLang="en-US" sz="2400" dirty="0">
                <a:cs typeface="Times New Roman" panose="02020603050405020304" pitchFamily="18" charset="0"/>
              </a:rPr>
              <a:t>Remove stool gently, by hooking the finger around the stool and easing it out of the rectum. Continue to do this until all stools is removed. </a:t>
            </a:r>
          </a:p>
          <a:p>
            <a:r>
              <a:rPr lang="en-GB" altLang="en-US" sz="2400" dirty="0">
                <a:cs typeface="Times New Roman" panose="02020603050405020304" pitchFamily="18" charset="0"/>
              </a:rPr>
              <a:t>After the final Digital Stimulation check that the rectum is completely empty.</a:t>
            </a:r>
          </a:p>
        </p:txBody>
      </p:sp>
    </p:spTree>
    <p:extLst>
      <p:ext uri="{BB962C8B-B14F-4D97-AF65-F5344CB8AC3E}">
        <p14:creationId xmlns:p14="http://schemas.microsoft.com/office/powerpoint/2010/main" val="2471441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42508"/>
            <a:ext cx="1329043" cy="951058"/>
          </a:xfrm>
          <a:prstGeom prst="rect">
            <a:avLst/>
          </a:prstGeom>
        </p:spPr>
      </p:pic>
      <p:sp>
        <p:nvSpPr>
          <p:cNvPr id="5" name="TextBox 4">
            <a:extLst>
              <a:ext uri="{FF2B5EF4-FFF2-40B4-BE49-F238E27FC236}">
                <a16:creationId xmlns:a16="http://schemas.microsoft.com/office/drawing/2014/main" id="{D31054FC-2323-424A-9604-5F5A515FBA4F}"/>
              </a:ext>
            </a:extLst>
          </p:cNvPr>
          <p:cNvSpPr txBox="1"/>
          <p:nvPr/>
        </p:nvSpPr>
        <p:spPr>
          <a:xfrm>
            <a:off x="2005369" y="512451"/>
            <a:ext cx="8686774" cy="707886"/>
          </a:xfrm>
          <a:prstGeom prst="rect">
            <a:avLst/>
          </a:prstGeom>
          <a:noFill/>
        </p:spPr>
        <p:txBody>
          <a:bodyPr wrap="square">
            <a:spAutoFit/>
          </a:bodyPr>
          <a:lstStyle/>
          <a:p>
            <a:pPr algn="ctr"/>
            <a:r>
              <a:rPr lang="en-GB" altLang="en-US" sz="4000" b="1" u="sng" dirty="0">
                <a:cs typeface="Times New Roman" panose="02020603050405020304" pitchFamily="18" charset="0"/>
              </a:rPr>
              <a:t>Complications From Bowel Care</a:t>
            </a:r>
            <a:endParaRPr lang="en-GB" sz="4000" dirty="0">
              <a:cs typeface="Times New Roman" panose="02020603050405020304" pitchFamily="18" charset="0"/>
            </a:endParaRPr>
          </a:p>
        </p:txBody>
      </p:sp>
      <p:sp>
        <p:nvSpPr>
          <p:cNvPr id="6" name="TextBox 5">
            <a:extLst>
              <a:ext uri="{FF2B5EF4-FFF2-40B4-BE49-F238E27FC236}">
                <a16:creationId xmlns:a16="http://schemas.microsoft.com/office/drawing/2014/main" id="{BE89AA92-AEA9-49B5-B470-CF9E98275B31}"/>
              </a:ext>
            </a:extLst>
          </p:cNvPr>
          <p:cNvSpPr txBox="1"/>
          <p:nvPr/>
        </p:nvSpPr>
        <p:spPr>
          <a:xfrm>
            <a:off x="446651" y="2272890"/>
            <a:ext cx="11268085" cy="3416320"/>
          </a:xfrm>
          <a:prstGeom prst="rect">
            <a:avLst/>
          </a:prstGeom>
          <a:noFill/>
        </p:spPr>
        <p:txBody>
          <a:bodyPr wrap="square">
            <a:spAutoFit/>
          </a:bodyPr>
          <a:lstStyle/>
          <a:p>
            <a:r>
              <a:rPr lang="en-GB" altLang="en-US" sz="2400" dirty="0">
                <a:cs typeface="Times New Roman" panose="02020603050405020304" pitchFamily="18" charset="0"/>
              </a:rPr>
              <a:t>Autonomic Dysreflexia.</a:t>
            </a:r>
          </a:p>
          <a:p>
            <a:endParaRPr lang="en-GB" altLang="en-US" sz="2400" dirty="0">
              <a:cs typeface="Times New Roman" panose="02020603050405020304" pitchFamily="18" charset="0"/>
            </a:endParaRPr>
          </a:p>
          <a:p>
            <a:r>
              <a:rPr lang="en-GB" altLang="en-US" sz="2400" dirty="0">
                <a:cs typeface="Times New Roman" panose="02020603050405020304" pitchFamily="18" charset="0"/>
              </a:rPr>
              <a:t>Anal fissures – a small tear or ulcer in the lining of the anus.</a:t>
            </a:r>
          </a:p>
          <a:p>
            <a:endParaRPr lang="en-GB" altLang="en-US" sz="2400" dirty="0">
              <a:cs typeface="Times New Roman" panose="02020603050405020304" pitchFamily="18" charset="0"/>
            </a:endParaRPr>
          </a:p>
          <a:p>
            <a:r>
              <a:rPr lang="en-GB" altLang="en-US" sz="2400" dirty="0">
                <a:cs typeface="Times New Roman" panose="02020603050405020304" pitchFamily="18" charset="0"/>
              </a:rPr>
              <a:t>Haemorrhoids – swellings that contain enlarged blood vessels in the rectum and anus.</a:t>
            </a:r>
          </a:p>
          <a:p>
            <a:endParaRPr lang="en-GB" altLang="en-US" sz="2400" dirty="0">
              <a:cs typeface="Times New Roman" panose="02020603050405020304" pitchFamily="18" charset="0"/>
            </a:endParaRPr>
          </a:p>
          <a:p>
            <a:r>
              <a:rPr lang="en-GB" altLang="en-US" sz="2400" dirty="0">
                <a:cs typeface="Times New Roman" panose="02020603050405020304" pitchFamily="18" charset="0"/>
              </a:rPr>
              <a:t>Diarrhoea – passing of very loose stools.</a:t>
            </a:r>
          </a:p>
          <a:p>
            <a:endParaRPr lang="en-GB" altLang="en-US" sz="2400" dirty="0">
              <a:cs typeface="Times New Roman" panose="02020603050405020304" pitchFamily="18" charset="0"/>
            </a:endParaRPr>
          </a:p>
          <a:p>
            <a:r>
              <a:rPr lang="en-GB" altLang="en-US" sz="2400" dirty="0">
                <a:cs typeface="Times New Roman" panose="02020603050405020304" pitchFamily="18" charset="0"/>
              </a:rPr>
              <a:t>Constipation – not emptying the bowel as normal due to hard and lumpy faeces.</a:t>
            </a:r>
          </a:p>
        </p:txBody>
      </p:sp>
      <p:pic>
        <p:nvPicPr>
          <p:cNvPr id="3074" name="Picture 2" descr="Confusion Icons - Download Free Vector Icons | Noun Project">
            <a:extLst>
              <a:ext uri="{FF2B5EF4-FFF2-40B4-BE49-F238E27FC236}">
                <a16:creationId xmlns:a16="http://schemas.microsoft.com/office/drawing/2014/main" id="{68465369-6F07-4822-AD41-BE3FBF557D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6714" y="512451"/>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081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826</Words>
  <Application>Microsoft Office PowerPoint</Application>
  <PresentationFormat>Widescreen</PresentationFormat>
  <Paragraphs>64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Bebb</dc:creator>
  <cp:lastModifiedBy>Carol Bebb</cp:lastModifiedBy>
  <cp:revision>14</cp:revision>
  <dcterms:created xsi:type="dcterms:W3CDTF">2021-02-10T13:23:41Z</dcterms:created>
  <dcterms:modified xsi:type="dcterms:W3CDTF">2021-03-11T10:46:00Z</dcterms:modified>
</cp:coreProperties>
</file>