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6" r:id="rId4"/>
    <p:sldId id="287" r:id="rId5"/>
    <p:sldId id="282" r:id="rId6"/>
    <p:sldId id="288" r:id="rId7"/>
    <p:sldId id="289" r:id="rId8"/>
    <p:sldId id="283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746B-9328-4CEE-986A-AF5ABBC86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F3DD5-A2A4-466C-B8C6-89F754818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1D53-F712-4D0A-AFFA-955DABFE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A4CD-3852-4381-8931-5B4DDD09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3312-DEE9-4B1D-ADEE-85AD32F6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E8B0-EEC6-4BB2-901E-7981DF7F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940E1-6D4A-42A9-B8D3-D66398D6B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9E178-F554-46CB-B35F-C102B8B7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95C4-812E-4E67-B8FD-EE25262E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51DE-7E13-4F5F-B3E9-40224FAE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7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B1A40-B29E-4BAE-A4E0-4FF1D9E5C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F6D4A-5716-4A31-A59F-712CF7B6D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00239-E3D1-4BA2-A719-F081322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9930-7455-461D-923A-1A735655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738A-1FC3-4DA6-A9EA-2A95F866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C22D-BE29-4C6C-934C-2BE5C23F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A706-8880-4171-BA07-3E479C18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5435-7F76-476E-9D59-A42510F9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8922-8D5F-4B8E-9845-8362DC83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922F-F493-4178-8C7E-250E492A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5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F465-9248-4828-8749-1AE61AC9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3E081-9B3A-4B96-BE9B-52E3C88B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66D2-BE64-48B1-AF57-13BFD20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1624-F928-4B83-8F21-311BD93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D0DE-425C-4AEA-BB32-994CE55A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CB94-3D28-42A9-BA78-88373DC3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E2E0-6157-4D55-B2C7-3BB3E953B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5DFC1-AE81-48E1-B653-6F76F6BD0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7B13C-8583-4C72-B946-9452677B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8EDC-22CB-4DB8-85A2-1FAB1685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B58B-75C3-466B-AD43-5BA2BF4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1C4D-077A-40B5-955F-FB537741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78E74-BD5D-4C80-8D4B-0317E310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A3DC2-1C51-47F2-91BC-029C2E4C9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86D9-6277-44DD-A555-17470D685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D4302-351D-454F-BB88-B247D2B95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945FC-43F4-4AC3-BFB4-1DB1F8F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086FA-4414-4143-9FA7-49106E5D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7A05F-1251-4FC6-8A85-6B129542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2830-8090-43D5-80DB-E75C21F4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0D555-657A-4A6E-A10E-348210EA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AE01-6012-4281-B091-8D67474D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CB9A2-0DF6-4705-91D4-A0693FB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3399F-0B75-4B74-950D-DD60081F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5F1BC-9AB6-4630-8B0E-B3B9C8B5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1AAA6-52F9-4301-99B1-4B29195E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7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5A5D-69CC-47F8-851A-80B11CA7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CA0D-CE49-4E9F-96B2-9FCB1E7D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6EA8A-8584-4D87-8217-2B006FFA7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EC680-0A88-402A-BDFE-7BECB078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1244-7CCB-4DA1-894F-C2A80E8E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A791B-9EC8-41CC-84A6-CC6B77B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4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DE63-9214-4E73-8646-F1B3777B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E6CBF-577B-41CA-826A-E16C1DB81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8E7A7-C8B9-4B55-84B1-E308235E1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DEAC1-E2BC-4855-9EE4-764106C1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CB73D-48B3-460F-8B7E-16C2D1BC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E8A88-7D67-4971-981E-E3B4424E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FA32A-F1D8-4236-A7FD-866D7452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AA7EF-30E2-462E-8158-460BE0BE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D3C0-240E-451B-85D2-8B83340E8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F6BD-DA51-40F1-992D-36F1CE60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DFBEB-CD30-43AB-977A-6230E09DD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cid:image004.jpg@01D7012F.F0D747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cid:image003.jpg@01D7012F.F0D74750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cid:14138c05-2578-4a01-86ad-62e02ccf6d8e@GBRP123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8" y="330006"/>
            <a:ext cx="1329043" cy="95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76777-F860-45B2-8F52-DE0DAE9AF072}"/>
              </a:ext>
            </a:extLst>
          </p:cNvPr>
          <p:cNvSpPr txBox="1"/>
          <p:nvPr/>
        </p:nvSpPr>
        <p:spPr>
          <a:xfrm>
            <a:off x="3021299" y="619345"/>
            <a:ext cx="65014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4000" u="sng" dirty="0"/>
          </a:p>
          <a:p>
            <a:pPr algn="ctr"/>
            <a:endParaRPr lang="en-GB" sz="4000" u="sng" dirty="0"/>
          </a:p>
        </p:txBody>
      </p:sp>
      <p:sp>
        <p:nvSpPr>
          <p:cNvPr id="10" name="AutoShape 8" descr="Image result for bladder management icon">
            <a:extLst>
              <a:ext uri="{FF2B5EF4-FFF2-40B4-BE49-F238E27FC236}">
                <a16:creationId xmlns:a16="http://schemas.microsoft.com/office/drawing/2014/main" id="{4EA482C0-5AC7-4D97-9532-C6CE17943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41352" cy="19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bladder management icon">
            <a:extLst>
              <a:ext uri="{FF2B5EF4-FFF2-40B4-BE49-F238E27FC236}">
                <a16:creationId xmlns:a16="http://schemas.microsoft.com/office/drawing/2014/main" id="{9EE56E43-6F61-4886-86C7-147D9817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46" y="2475626"/>
            <a:ext cx="4655577" cy="27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63A59A-3A88-45F1-9BBE-79A39C0D45F0}"/>
              </a:ext>
            </a:extLst>
          </p:cNvPr>
          <p:cNvSpPr txBox="1"/>
          <p:nvPr/>
        </p:nvSpPr>
        <p:spPr>
          <a:xfrm>
            <a:off x="2896299" y="1096398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b="1" u="sng" dirty="0">
                <a:cs typeface="Times New Roman" panose="02020603050405020304" pitchFamily="18" charset="0"/>
              </a:rPr>
              <a:t>Bladder Management</a:t>
            </a:r>
            <a:endParaRPr lang="en-GB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0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03099-F0CC-4987-ACF6-0E4938AA6363}"/>
              </a:ext>
            </a:extLst>
          </p:cNvPr>
          <p:cNvSpPr txBox="1"/>
          <p:nvPr/>
        </p:nvSpPr>
        <p:spPr>
          <a:xfrm>
            <a:off x="4028813" y="626294"/>
            <a:ext cx="609460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 Bag &amp; Stand </a:t>
            </a:r>
          </a:p>
        </p:txBody>
      </p:sp>
      <p:pic>
        <p:nvPicPr>
          <p:cNvPr id="9218" name="Picture 2" descr="Reusable - Great Bear Healthcare">
            <a:extLst>
              <a:ext uri="{FF2B5EF4-FFF2-40B4-BE49-F238E27FC236}">
                <a16:creationId xmlns:a16="http://schemas.microsoft.com/office/drawing/2014/main" id="{86A3ACB0-7229-40BE-883A-384474F3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72" y="2097249"/>
            <a:ext cx="3979003" cy="34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reventing Infection in Indwelling Urinary Catheters">
            <a:extLst>
              <a:ext uri="{FF2B5EF4-FFF2-40B4-BE49-F238E27FC236}">
                <a16:creationId xmlns:a16="http://schemas.microsoft.com/office/drawing/2014/main" id="{79081E90-7B19-49E9-9BD3-3F548DB5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2" y="2097249"/>
            <a:ext cx="3735189" cy="34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pic>
        <p:nvPicPr>
          <p:cNvPr id="10242" name="Picture 2" descr="App Insights: Water Drink Reminder - Daily Hydration Tracker | Apptopia">
            <a:extLst>
              <a:ext uri="{FF2B5EF4-FFF2-40B4-BE49-F238E27FC236}">
                <a16:creationId xmlns:a16="http://schemas.microsoft.com/office/drawing/2014/main" id="{E971ED5D-8175-4A36-A370-3A1600F7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888" y="293748"/>
            <a:ext cx="1837756" cy="18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2E3EA4-330F-44E2-A144-14FEBCB01893}"/>
              </a:ext>
            </a:extLst>
          </p:cNvPr>
          <p:cNvSpPr txBox="1"/>
          <p:nvPr/>
        </p:nvSpPr>
        <p:spPr>
          <a:xfrm>
            <a:off x="4582486" y="504740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b="1" u="sng" dirty="0">
                <a:cs typeface="Times New Roman" panose="02020603050405020304" pitchFamily="18" charset="0"/>
              </a:rPr>
              <a:t>Hydration</a:t>
            </a:r>
            <a:endParaRPr lang="en-GB" sz="4000" dirty="0"/>
          </a:p>
        </p:txBody>
      </p:sp>
      <p:sp>
        <p:nvSpPr>
          <p:cNvPr id="3" name="AutoShape 4" descr="Healthy Hydration: A Healthier Sports Drink · Waterlogic">
            <a:extLst>
              <a:ext uri="{FF2B5EF4-FFF2-40B4-BE49-F238E27FC236}">
                <a16:creationId xmlns:a16="http://schemas.microsoft.com/office/drawing/2014/main" id="{08936DC1-DFC3-43C8-9C82-83C5F8873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ealthy Hydration: A Healthier Sports Drink">
            <a:extLst>
              <a:ext uri="{FF2B5EF4-FFF2-40B4-BE49-F238E27FC236}">
                <a16:creationId xmlns:a16="http://schemas.microsoft.com/office/drawing/2014/main" id="{1FD07C6C-302A-4787-9AA9-1CA6AC5D9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84DAD-DE7E-4EAA-9F64-BAA348366A82}"/>
              </a:ext>
            </a:extLst>
          </p:cNvPr>
          <p:cNvSpPr txBox="1"/>
          <p:nvPr/>
        </p:nvSpPr>
        <p:spPr>
          <a:xfrm>
            <a:off x="604006" y="1762091"/>
            <a:ext cx="94118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dirty="0">
                <a:effectLst/>
              </a:rPr>
              <a:t>Water makes up two thirds of our body. It is vital we drink enough fluid to maintain a healthy balance. Many people get dehydrated by not drinking enough fluid or by losing fluids and not replacing them.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521C1-63ED-4D65-965D-465C3AB70957}"/>
              </a:ext>
            </a:extLst>
          </p:cNvPr>
          <p:cNvSpPr txBox="1"/>
          <p:nvPr/>
        </p:nvSpPr>
        <p:spPr>
          <a:xfrm>
            <a:off x="715099" y="2728828"/>
            <a:ext cx="82758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u="sng" dirty="0">
                <a:effectLst/>
                <a:latin typeface="Avenir W01"/>
              </a:rPr>
              <a:t>Good hydration prevents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urinary tract infections (UTIs)</a:t>
            </a:r>
            <a:endParaRPr lang="en-GB" b="0" i="0" dirty="0">
              <a:effectLst/>
              <a:latin typeface="Aveni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headaches</a:t>
            </a:r>
            <a:endParaRPr lang="en-GB" b="0" i="0" dirty="0">
              <a:effectLst/>
              <a:latin typeface="Aveni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constipation</a:t>
            </a:r>
            <a:endParaRPr lang="en-GB" b="0" i="0" dirty="0">
              <a:effectLst/>
              <a:latin typeface="Aveni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dizziness</a:t>
            </a:r>
            <a:r>
              <a:rPr lang="en-GB" b="0" i="0" dirty="0">
                <a:effectLst/>
                <a:latin typeface="Avenir W01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venir W01"/>
              </a:rPr>
              <a:t>confusion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kidney stones</a:t>
            </a:r>
            <a:endParaRPr lang="en-GB" b="0" i="0" dirty="0">
              <a:effectLst/>
              <a:latin typeface="Aveni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Avenir W01"/>
              </a:rPr>
              <a:t>pressure ulcers</a:t>
            </a:r>
            <a:r>
              <a:rPr lang="en-GB" b="0" i="0" dirty="0">
                <a:effectLst/>
                <a:latin typeface="Avenir W01"/>
              </a:rPr>
              <a:t>/skin conditions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venir W01"/>
              </a:rPr>
              <a:t>poor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5E26A-1423-40CF-9731-3DCD3E4A0A5B}"/>
              </a:ext>
            </a:extLst>
          </p:cNvPr>
          <p:cNvSpPr txBox="1"/>
          <p:nvPr/>
        </p:nvSpPr>
        <p:spPr>
          <a:xfrm>
            <a:off x="715099" y="5400709"/>
            <a:ext cx="7738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venir W01"/>
              </a:rPr>
              <a:t>If your client is ill, particularly with a fever, vomiting or </a:t>
            </a:r>
            <a:r>
              <a:rPr lang="en-GB" dirty="0">
                <a:latin typeface="Avenir W01"/>
              </a:rPr>
              <a:t>diarrhoea</a:t>
            </a:r>
            <a:r>
              <a:rPr lang="en-GB" b="0" i="0" dirty="0">
                <a:effectLst/>
                <a:latin typeface="Avenir W01"/>
              </a:rPr>
              <a:t>, there's a high risk of becoming dehydrated, so it's important to start replacing fluid as soon as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45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54EA8-4B73-444B-B804-C0530C350724}"/>
              </a:ext>
            </a:extLst>
          </p:cNvPr>
          <p:cNvSpPr txBox="1"/>
          <p:nvPr/>
        </p:nvSpPr>
        <p:spPr>
          <a:xfrm>
            <a:off x="3048699" y="725542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b="1" u="sng" dirty="0">
                <a:cs typeface="Times New Roman" panose="02020603050405020304" pitchFamily="18" charset="0"/>
              </a:rPr>
              <a:t>Early Warning Signs of UTI</a:t>
            </a:r>
            <a:endParaRPr lang="en-GB" sz="40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8FAAF-873F-4313-B281-89FE43D12F8F}"/>
              </a:ext>
            </a:extLst>
          </p:cNvPr>
          <p:cNvSpPr txBox="1"/>
          <p:nvPr/>
        </p:nvSpPr>
        <p:spPr>
          <a:xfrm>
            <a:off x="715099" y="2120157"/>
            <a:ext cx="6094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>
                <a:cs typeface="Times New Roman" panose="02020603050405020304" pitchFamily="18" charset="0"/>
              </a:rPr>
              <a:t>Cloudy urine, may have sediment or particles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Bad smelling urine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Blood in urine (haematuria)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Feeling unwell, confused or may have a Temperature</a:t>
            </a:r>
          </a:p>
          <a:p>
            <a:endParaRPr lang="en-GB" altLang="en-US" sz="2400" dirty="0">
              <a:cs typeface="Times New Roman" panose="02020603050405020304" pitchFamily="18" charset="0"/>
            </a:endParaRPr>
          </a:p>
          <a:p>
            <a:r>
              <a:rPr lang="en-GB" altLang="en-US" sz="2400" u="sng" dirty="0">
                <a:cs typeface="Times New Roman" panose="02020603050405020304" pitchFamily="18" charset="0"/>
              </a:rPr>
              <a:t>What to do :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Increase fluid intake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Collect urine sample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Take antibiotics (if prescribed)</a:t>
            </a:r>
          </a:p>
          <a:p>
            <a:r>
              <a:rPr lang="en-GB" altLang="en-US" sz="2400" dirty="0">
                <a:cs typeface="Times New Roman" panose="02020603050405020304" pitchFamily="18" charset="0"/>
              </a:rPr>
              <a:t>Stop </a:t>
            </a:r>
            <a:r>
              <a:rPr lang="en-GB" altLang="en-US" sz="2400" dirty="0" err="1">
                <a:cs typeface="Times New Roman" panose="02020603050405020304" pitchFamily="18" charset="0"/>
              </a:rPr>
              <a:t>Clampping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 descr="Can Exercise Reduce Your Risk of UTI's and Infections? – KAREN SUTTON MD">
            <a:extLst>
              <a:ext uri="{FF2B5EF4-FFF2-40B4-BE49-F238E27FC236}">
                <a16:creationId xmlns:a16="http://schemas.microsoft.com/office/drawing/2014/main" id="{1C7885BA-C9A2-4C53-91B0-557C07AF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13" y="2483142"/>
            <a:ext cx="3926074" cy="25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5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8" y="340671"/>
            <a:ext cx="1329043" cy="951058"/>
          </a:xfrm>
          <a:prstGeom prst="rect">
            <a:avLst/>
          </a:prstGeom>
        </p:spPr>
      </p:pic>
      <p:pic>
        <p:nvPicPr>
          <p:cNvPr id="7" name="Picture 4" descr="Does anybody know when the next Q&amp;A will take place? : Rentberry">
            <a:extLst>
              <a:ext uri="{FF2B5EF4-FFF2-40B4-BE49-F238E27FC236}">
                <a16:creationId xmlns:a16="http://schemas.microsoft.com/office/drawing/2014/main" id="{9356FD44-27F8-417C-9882-1116AC91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1" y="1694491"/>
            <a:ext cx="5326377" cy="19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st Question Mark Icon Stock Photos, Pictures &amp; Royalty-Free Images -  iStock | Question mark icon, This or that questions, Question mark">
            <a:extLst>
              <a:ext uri="{FF2B5EF4-FFF2-40B4-BE49-F238E27FC236}">
                <a16:creationId xmlns:a16="http://schemas.microsoft.com/office/drawing/2014/main" id="{AFBCFCBA-CC3F-4E20-A7F4-A3D7C76A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5" y="3581400"/>
            <a:ext cx="2669309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2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29EA0-4994-40F6-BC5B-852DA404C51E}"/>
              </a:ext>
            </a:extLst>
          </p:cNvPr>
          <p:cNvSpPr txBox="1"/>
          <p:nvPr/>
        </p:nvSpPr>
        <p:spPr>
          <a:xfrm>
            <a:off x="786212" y="1861437"/>
            <a:ext cx="106053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spinal cord injury (SCI) will limit your ability to control your urine.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Your client might not be able to stop urine from flowing, or release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Uncontrolled urination or inability to empty your bladder can have a negative effect on quality of life and cause bladder and kidney infections and other problems.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Appropriate bladder management will help keep the bladder and kidneys healthy.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Each type of bladder management option has pros and cons.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 this section we will see the different types.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C936D-036E-4F70-B9C9-575CC10B7904}"/>
              </a:ext>
            </a:extLst>
          </p:cNvPr>
          <p:cNvSpPr txBox="1"/>
          <p:nvPr/>
        </p:nvSpPr>
        <p:spPr>
          <a:xfrm>
            <a:off x="3548498" y="509685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u="sng" dirty="0"/>
              <a:t>What you need to know  </a:t>
            </a:r>
          </a:p>
        </p:txBody>
      </p:sp>
      <p:pic>
        <p:nvPicPr>
          <p:cNvPr id="2050" name="Picture 2" descr="The UK PSC Register: what you need to know | The STEP Blog">
            <a:extLst>
              <a:ext uri="{FF2B5EF4-FFF2-40B4-BE49-F238E27FC236}">
                <a16:creationId xmlns:a16="http://schemas.microsoft.com/office/drawing/2014/main" id="{24610366-AABF-4359-8730-8F9BF430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686" y="388099"/>
            <a:ext cx="2025630" cy="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2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26D7C-F776-4674-BF9A-E5C69A2FD999}"/>
              </a:ext>
            </a:extLst>
          </p:cNvPr>
          <p:cNvSpPr txBox="1"/>
          <p:nvPr/>
        </p:nvSpPr>
        <p:spPr>
          <a:xfrm>
            <a:off x="715099" y="2003768"/>
            <a:ext cx="84296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Times New Roman" panose="02020603050405020304" pitchFamily="18" charset="0"/>
              </a:rPr>
              <a:t>Maintain client ‘well being’ when there are medical conditions such as enlarged prostrate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Times New Roman" panose="02020603050405020304" pitchFamily="18" charset="0"/>
              </a:rPr>
              <a:t>Dignity and comfort for the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Times New Roman" panose="02020603050405020304" pitchFamily="18" charset="0"/>
              </a:rPr>
              <a:t>Maintain skin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Times New Roman" panose="02020603050405020304" pitchFamily="18" charset="0"/>
              </a:rPr>
              <a:t>Monitor output</a:t>
            </a:r>
            <a:endParaRPr lang="en-GB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213E5-78BE-499C-B606-48EE5E8ABFD3}"/>
              </a:ext>
            </a:extLst>
          </p:cNvPr>
          <p:cNvSpPr txBox="1"/>
          <p:nvPr/>
        </p:nvSpPr>
        <p:spPr>
          <a:xfrm>
            <a:off x="3048712" y="595320"/>
            <a:ext cx="7761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u="sng" dirty="0">
                <a:cs typeface="Times New Roman" panose="02020603050405020304" pitchFamily="18" charset="0"/>
              </a:rPr>
              <a:t>Aims of Bladder Management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995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pic>
        <p:nvPicPr>
          <p:cNvPr id="4" name="Picture 2" descr="Image result for urinary system diagram">
            <a:extLst>
              <a:ext uri="{FF2B5EF4-FFF2-40B4-BE49-F238E27FC236}">
                <a16:creationId xmlns:a16="http://schemas.microsoft.com/office/drawing/2014/main" id="{1EFD86F6-85F9-43D8-9388-539F5A4D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20" y="1628029"/>
            <a:ext cx="3955641" cy="47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D448E-AECD-4758-B2E7-B16E4C7BF71D}"/>
              </a:ext>
            </a:extLst>
          </p:cNvPr>
          <p:cNvSpPr txBox="1"/>
          <p:nvPr/>
        </p:nvSpPr>
        <p:spPr>
          <a:xfrm>
            <a:off x="2929071" y="537673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b="1" u="sng" dirty="0">
                <a:cs typeface="Times New Roman" panose="02020603050405020304" pitchFamily="18" charset="0"/>
              </a:rPr>
              <a:t>Urinary System</a:t>
            </a:r>
            <a:endParaRPr lang="en-GB" sz="40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76930-CC24-49F6-97CC-CB7702B02297}"/>
              </a:ext>
            </a:extLst>
          </p:cNvPr>
          <p:cNvSpPr txBox="1"/>
          <p:nvPr/>
        </p:nvSpPr>
        <p:spPr>
          <a:xfrm>
            <a:off x="5335261" y="1983710"/>
            <a:ext cx="60974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u="sng" dirty="0">
                <a:cs typeface="Times New Roman" panose="02020603050405020304" pitchFamily="18" charset="0"/>
              </a:rPr>
              <a:t>Kidneys</a:t>
            </a:r>
            <a:r>
              <a:rPr lang="en-GB" altLang="en-US" sz="2400" dirty="0">
                <a:cs typeface="Times New Roman" panose="02020603050405020304" pitchFamily="18" charset="0"/>
              </a:rPr>
              <a:t> filter the waste products.</a:t>
            </a:r>
          </a:p>
          <a:p>
            <a:endParaRPr lang="en-GB" altLang="en-US" sz="2400" u="sng" dirty="0">
              <a:cs typeface="Times New Roman" panose="02020603050405020304" pitchFamily="18" charset="0"/>
            </a:endParaRPr>
          </a:p>
          <a:p>
            <a:r>
              <a:rPr lang="en-GB" altLang="en-US" sz="2400" dirty="0">
                <a:cs typeface="Times New Roman" panose="02020603050405020304" pitchFamily="18" charset="0"/>
              </a:rPr>
              <a:t>The urine is then passed down the </a:t>
            </a:r>
            <a:r>
              <a:rPr lang="en-GB" altLang="en-US" sz="2400" u="sng" dirty="0">
                <a:cs typeface="Times New Roman" panose="02020603050405020304" pitchFamily="18" charset="0"/>
              </a:rPr>
              <a:t>Urethra </a:t>
            </a:r>
            <a:r>
              <a:rPr lang="en-GB" altLang="en-US" sz="2400" dirty="0">
                <a:cs typeface="Times New Roman" panose="02020603050405020304" pitchFamily="18" charset="0"/>
              </a:rPr>
              <a:t>into the bladder.</a:t>
            </a:r>
          </a:p>
          <a:p>
            <a:endParaRPr lang="en-GB" altLang="en-US" sz="2400" dirty="0">
              <a:cs typeface="Times New Roman" panose="02020603050405020304" pitchFamily="18" charset="0"/>
            </a:endParaRPr>
          </a:p>
          <a:p>
            <a:r>
              <a:rPr lang="en-GB" altLang="en-US" sz="2400" dirty="0">
                <a:cs typeface="Times New Roman" panose="02020603050405020304" pitchFamily="18" charset="0"/>
              </a:rPr>
              <a:t>The urine collects in the </a:t>
            </a:r>
            <a:r>
              <a:rPr lang="en-GB" altLang="en-US" sz="2400" u="sng" dirty="0">
                <a:cs typeface="Times New Roman" panose="02020603050405020304" pitchFamily="18" charset="0"/>
              </a:rPr>
              <a:t>bladder</a:t>
            </a:r>
            <a:r>
              <a:rPr lang="en-GB" altLang="en-US" sz="2400" dirty="0">
                <a:cs typeface="Times New Roman" panose="02020603050405020304" pitchFamily="18" charset="0"/>
              </a:rPr>
              <a:t>, when full the </a:t>
            </a:r>
            <a:r>
              <a:rPr lang="en-GB" altLang="en-US" sz="2400" u="sng" dirty="0">
                <a:cs typeface="Times New Roman" panose="02020603050405020304" pitchFamily="18" charset="0"/>
              </a:rPr>
              <a:t>sphincter </a:t>
            </a:r>
            <a:r>
              <a:rPr lang="en-GB" altLang="en-US" sz="2400" dirty="0">
                <a:cs typeface="Times New Roman" panose="02020603050405020304" pitchFamily="18" charset="0"/>
              </a:rPr>
              <a:t>is released and urine is passed via the </a:t>
            </a:r>
            <a:r>
              <a:rPr lang="en-GB" altLang="en-US" sz="2400" u="sng" dirty="0">
                <a:cs typeface="Times New Roman" panose="02020603050405020304" pitchFamily="18" charset="0"/>
              </a:rPr>
              <a:t>Urethra.</a:t>
            </a:r>
          </a:p>
        </p:txBody>
      </p:sp>
      <p:pic>
        <p:nvPicPr>
          <p:cNvPr id="11" name="Picture 10" descr="Image result for bladder management icon">
            <a:extLst>
              <a:ext uri="{FF2B5EF4-FFF2-40B4-BE49-F238E27FC236}">
                <a16:creationId xmlns:a16="http://schemas.microsoft.com/office/drawing/2014/main" id="{347FCB81-85E2-4FCB-9260-7E20ECFD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29" y="450273"/>
            <a:ext cx="1758172" cy="10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0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7" y="376064"/>
            <a:ext cx="1329043" cy="951058"/>
          </a:xfrm>
          <a:prstGeom prst="rect">
            <a:avLst/>
          </a:prstGeom>
        </p:spPr>
      </p:pic>
      <p:pic>
        <p:nvPicPr>
          <p:cNvPr id="10" name="Picture 3" descr="Diagram&#10;&#10;Description automatically generated">
            <a:extLst>
              <a:ext uri="{FF2B5EF4-FFF2-40B4-BE49-F238E27FC236}">
                <a16:creationId xmlns:a16="http://schemas.microsoft.com/office/drawing/2014/main" id="{E318A86E-6B19-4E5C-9024-FFBD9ED6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04" y="1196411"/>
            <a:ext cx="9962671" cy="48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5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8" y="302970"/>
            <a:ext cx="1329043" cy="951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6E372-ED7A-4C25-8542-FAB89B26D3D4}"/>
              </a:ext>
            </a:extLst>
          </p:cNvPr>
          <p:cNvSpPr txBox="1"/>
          <p:nvPr/>
        </p:nvSpPr>
        <p:spPr>
          <a:xfrm>
            <a:off x="2354464" y="302970"/>
            <a:ext cx="7712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3600" b="1" u="sng" dirty="0">
                <a:cs typeface="Times New Roman" panose="02020603050405020304" pitchFamily="18" charset="0"/>
              </a:rPr>
              <a:t>Methods of Bladder Management</a:t>
            </a:r>
            <a:br>
              <a:rPr lang="en-GB" altLang="en-US" sz="3600" b="1" u="sng" dirty="0">
                <a:cs typeface="Times New Roman" panose="02020603050405020304" pitchFamily="18" charset="0"/>
              </a:rPr>
            </a:br>
            <a:r>
              <a:rPr lang="en-GB" altLang="en-US" sz="3600" b="1" u="sng" dirty="0">
                <a:cs typeface="Times New Roman" panose="02020603050405020304" pitchFamily="18" charset="0"/>
              </a:rPr>
              <a:t>Urinary Catheter Types</a:t>
            </a:r>
            <a:endParaRPr lang="en-GB" sz="3600" u="sng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9FC9E-019C-456A-A880-EA4A8626A4BB}"/>
              </a:ext>
            </a:extLst>
          </p:cNvPr>
          <p:cNvSpPr txBox="1"/>
          <p:nvPr/>
        </p:nvSpPr>
        <p:spPr>
          <a:xfrm>
            <a:off x="1437837" y="2279932"/>
            <a:ext cx="42235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800" dirty="0">
                <a:cs typeface="Times New Roman" panose="02020603050405020304" pitchFamily="18" charset="0"/>
              </a:rPr>
              <a:t>Indwelling Urinary Catheter</a:t>
            </a:r>
          </a:p>
          <a:p>
            <a:endParaRPr lang="en-GB" altLang="en-US" sz="2800" dirty="0">
              <a:cs typeface="Times New Roman" panose="02020603050405020304" pitchFamily="18" charset="0"/>
            </a:endParaRPr>
          </a:p>
          <a:p>
            <a:r>
              <a:rPr lang="en-GB" altLang="en-US" sz="2800" dirty="0">
                <a:cs typeface="Times New Roman" panose="02020603050405020304" pitchFamily="18" charset="0"/>
              </a:rPr>
              <a:t>Supra Pubic Catheter</a:t>
            </a:r>
          </a:p>
          <a:p>
            <a:endParaRPr lang="en-GB" altLang="en-US" sz="2800" dirty="0">
              <a:cs typeface="Times New Roman" panose="02020603050405020304" pitchFamily="18" charset="0"/>
            </a:endParaRPr>
          </a:p>
          <a:p>
            <a:r>
              <a:rPr lang="en-GB" altLang="en-US" sz="2800" dirty="0">
                <a:cs typeface="Times New Roman" panose="02020603050405020304" pitchFamily="18" charset="0"/>
              </a:rPr>
              <a:t>Intermittent Catheter</a:t>
            </a:r>
          </a:p>
          <a:p>
            <a:endParaRPr lang="en-GB" altLang="en-US" sz="2800" dirty="0">
              <a:cs typeface="Times New Roman" panose="02020603050405020304" pitchFamily="18" charset="0"/>
            </a:endParaRPr>
          </a:p>
          <a:p>
            <a:r>
              <a:rPr lang="en-GB" altLang="en-US" sz="2800" dirty="0">
                <a:cs typeface="Times New Roman" panose="02020603050405020304" pitchFamily="18" charset="0"/>
              </a:rPr>
              <a:t>Sheath</a:t>
            </a:r>
          </a:p>
        </p:txBody>
      </p:sp>
      <p:pic>
        <p:nvPicPr>
          <p:cNvPr id="5122" name="Picture 2" descr="urethra | definition - Chromoscience">
            <a:extLst>
              <a:ext uri="{FF2B5EF4-FFF2-40B4-BE49-F238E27FC236}">
                <a16:creationId xmlns:a16="http://schemas.microsoft.com/office/drawing/2014/main" id="{4848B1FF-8FBF-449A-99CE-2507802F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62" y="2315536"/>
            <a:ext cx="3985809" cy="15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4BA63E0-9DD3-466F-B348-0C800033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22" y="3989150"/>
            <a:ext cx="3590488" cy="21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8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6F70B-AB68-4746-951C-E24CEC0ED827}"/>
              </a:ext>
            </a:extLst>
          </p:cNvPr>
          <p:cNvSpPr txBox="1"/>
          <p:nvPr/>
        </p:nvSpPr>
        <p:spPr>
          <a:xfrm>
            <a:off x="2669797" y="1289537"/>
            <a:ext cx="6094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800" u="sng" dirty="0">
                <a:cs typeface="Times New Roman" panose="02020603050405020304" pitchFamily="18" charset="0"/>
              </a:rPr>
              <a:t>Suprapubic Catheter</a:t>
            </a:r>
          </a:p>
          <a:p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ystostomy. An artificial opening is made through the urinary bladder wall  during this procedure. As - Biology Forums Gallery">
            <a:extLst>
              <a:ext uri="{FF2B5EF4-FFF2-40B4-BE49-F238E27FC236}">
                <a16:creationId xmlns:a16="http://schemas.microsoft.com/office/drawing/2014/main" id="{68D463AB-5D0E-4E0F-9695-9FAD3639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31" y="434679"/>
            <a:ext cx="2334468" cy="22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A52034-E257-45FC-8309-08ED9411677C}"/>
              </a:ext>
            </a:extLst>
          </p:cNvPr>
          <p:cNvPicPr>
            <a:picLocks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99" y="3036947"/>
            <a:ext cx="5157195" cy="315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01F2C67C-9983-4908-BDC3-37BA8D3144B9}"/>
              </a:ext>
            </a:extLst>
          </p:cNvPr>
          <p:cNvPicPr>
            <a:picLocks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3036947"/>
            <a:ext cx="4795151" cy="31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17B56-CD08-4B08-87F0-A1310179FD48}"/>
              </a:ext>
            </a:extLst>
          </p:cNvPr>
          <p:cNvSpPr txBox="1"/>
          <p:nvPr/>
        </p:nvSpPr>
        <p:spPr>
          <a:xfrm>
            <a:off x="211810" y="265455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cs typeface="Times New Roman" panose="02020603050405020304" pitchFamily="18" charset="0"/>
              </a:rPr>
              <a:t>Suprapubic Indwelling Catheter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C31E2-FD98-463E-A9E1-9F476BED7831}"/>
              </a:ext>
            </a:extLst>
          </p:cNvPr>
          <p:cNvSpPr txBox="1"/>
          <p:nvPr/>
        </p:nvSpPr>
        <p:spPr>
          <a:xfrm>
            <a:off x="5382299" y="270612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cs typeface="Times New Roman" panose="02020603050405020304" pitchFamily="18" charset="0"/>
              </a:rPr>
              <a:t>Typical Leg Bag and Strap</a:t>
            </a:r>
          </a:p>
        </p:txBody>
      </p:sp>
    </p:spTree>
    <p:extLst>
      <p:ext uri="{BB962C8B-B14F-4D97-AF65-F5344CB8AC3E}">
        <p14:creationId xmlns:p14="http://schemas.microsoft.com/office/powerpoint/2010/main" val="15054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0" y="331962"/>
            <a:ext cx="1329043" cy="951058"/>
          </a:xfrm>
          <a:prstGeom prst="rect">
            <a:avLst/>
          </a:prstGeom>
        </p:spPr>
      </p:pic>
      <p:pic>
        <p:nvPicPr>
          <p:cNvPr id="7170" name="Picture 2" descr="Troubleshooting for your catheter">
            <a:extLst>
              <a:ext uri="{FF2B5EF4-FFF2-40B4-BE49-F238E27FC236}">
                <a16:creationId xmlns:a16="http://schemas.microsoft.com/office/drawing/2014/main" id="{4398A393-7E99-4C5D-AB81-53BD3EAF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77" y="619345"/>
            <a:ext cx="4908126" cy="26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le Devices">
            <a:extLst>
              <a:ext uri="{FF2B5EF4-FFF2-40B4-BE49-F238E27FC236}">
                <a16:creationId xmlns:a16="http://schemas.microsoft.com/office/drawing/2014/main" id="{EBA957FE-9D3F-41F7-9DD9-5D8260D4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80" y="3621918"/>
            <a:ext cx="3420673" cy="22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rinary Sheath Condom Catheter Kit - 35mm | Incontinence Choice">
            <a:extLst>
              <a:ext uri="{FF2B5EF4-FFF2-40B4-BE49-F238E27FC236}">
                <a16:creationId xmlns:a16="http://schemas.microsoft.com/office/drawing/2014/main" id="{E0113054-0C29-45F1-9FB4-0984ADBA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47" y="3647056"/>
            <a:ext cx="2353112" cy="23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9" y="619345"/>
            <a:ext cx="1329043" cy="95105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DF02532-5992-42AA-9335-F63DC83C9EC7}"/>
              </a:ext>
            </a:extLst>
          </p:cNvPr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0" y="2291630"/>
            <a:ext cx="5031360" cy="3587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A826D-7415-446B-BCF6-5461A5DAB28B}"/>
              </a:ext>
            </a:extLst>
          </p:cNvPr>
          <p:cNvSpPr txBox="1"/>
          <p:nvPr/>
        </p:nvSpPr>
        <p:spPr>
          <a:xfrm>
            <a:off x="715099" y="1700184"/>
            <a:ext cx="5551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cs typeface="Times New Roman" panose="02020603050405020304" pitchFamily="18" charset="0"/>
              </a:rPr>
              <a:t>Leg Bag Attached To Leg</a:t>
            </a:r>
            <a:endParaRPr lang="en-GB" sz="2400" dirty="0"/>
          </a:p>
        </p:txBody>
      </p:sp>
      <p:pic>
        <p:nvPicPr>
          <p:cNvPr id="8194" name="Picture 2" descr="Urinary Sheath Condom Catheter Leg Bag - 500ml | Age Co Incontinence |  AgeUKIncontinence.co.uk">
            <a:extLst>
              <a:ext uri="{FF2B5EF4-FFF2-40B4-BE49-F238E27FC236}">
                <a16:creationId xmlns:a16="http://schemas.microsoft.com/office/drawing/2014/main" id="{B69976AD-FAED-4D8F-9BC2-9147941F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94" y="1570403"/>
            <a:ext cx="4097699" cy="40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rocare - Knee/Calf Fabric Leg Bag Holder">
            <a:extLst>
              <a:ext uri="{FF2B5EF4-FFF2-40B4-BE49-F238E27FC236}">
                <a16:creationId xmlns:a16="http://schemas.microsoft.com/office/drawing/2014/main" id="{D94F137F-73F9-4C4C-927F-10AF2C655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5" t="2985" r="17115" b="-2985"/>
          <a:stretch/>
        </p:blipFill>
        <p:spPr bwMode="auto">
          <a:xfrm>
            <a:off x="9590358" y="1116864"/>
            <a:ext cx="189591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0852CE-81EC-4C25-A40E-CB01C9D42968}"/>
              </a:ext>
            </a:extLst>
          </p:cNvPr>
          <p:cNvSpPr txBox="1"/>
          <p:nvPr/>
        </p:nvSpPr>
        <p:spPr>
          <a:xfrm>
            <a:off x="4641210" y="603084"/>
            <a:ext cx="609460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 Bags </a:t>
            </a:r>
          </a:p>
        </p:txBody>
      </p:sp>
    </p:spTree>
    <p:extLst>
      <p:ext uri="{BB962C8B-B14F-4D97-AF65-F5344CB8AC3E}">
        <p14:creationId xmlns:p14="http://schemas.microsoft.com/office/powerpoint/2010/main" val="349452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357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W01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Bebb</dc:creator>
  <cp:lastModifiedBy>Carol Bebb</cp:lastModifiedBy>
  <cp:revision>46</cp:revision>
  <dcterms:created xsi:type="dcterms:W3CDTF">2021-02-10T13:23:41Z</dcterms:created>
  <dcterms:modified xsi:type="dcterms:W3CDTF">2021-03-16T08:47:44Z</dcterms:modified>
</cp:coreProperties>
</file>